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63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141667-AB29-4D37-AB5F-A91E4B299457}">
  <a:tblStyle styleId="{CA141667-AB29-4D37-AB5F-A91E4B2994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6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f1b4e40476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f1b4e40476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fd37f306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fd37f30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21480d7cb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21480d7cb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fd37f306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fd37f306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21480d7cb_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21480d7cb_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E2E3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325" y="4553500"/>
            <a:ext cx="2992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DATA TEAM: Group 14 </a:t>
            </a:r>
            <a:endParaRPr b="1"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163"/>
            <a:ext cx="8839200" cy="303942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2579575" y="224900"/>
            <a:ext cx="8100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76200"/>
            <a:ext cx="9144000" cy="598200"/>
          </a:xfrm>
          <a:prstGeom prst="rect">
            <a:avLst/>
          </a:prstGeom>
          <a:solidFill>
            <a:srgbClr val="2E2E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FFE600"/>
                </a:solidFill>
              </a:rPr>
              <a:t>MEDALLION ARCHITECTURE </a:t>
            </a:r>
            <a:endParaRPr sz="3000">
              <a:solidFill>
                <a:srgbClr val="FFE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E6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15"/>
          <p:cNvGraphicFramePr/>
          <p:nvPr/>
        </p:nvGraphicFramePr>
        <p:xfrm>
          <a:off x="55625" y="56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{CA141667-AB29-4D37-AB5F-A91E4B299457}</a:tableStyleId>
              </a:tblPr>
              <a:tblGrid>
                <a:gridCol w="1192400"/>
                <a:gridCol w="5277300"/>
                <a:gridCol w="2553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Feasibility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Overall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600"/>
                    </a:solidFill>
                  </a:tcPr>
                </a:tc>
              </a:tr>
              <a:tr h="97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Option 1 </a:t>
                      </a: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[Recommended]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Bronze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Ingest data through Azure Data Lake Storage Gen2 REST API.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Silver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Azure Function to transform and store data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Gold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Azure Function to transform and store data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Char char="●"/>
                      </a:pPr>
                      <a:r>
                        <a:rPr lang="en" sz="1000">
                          <a:solidFill>
                            <a:schemeClr val="lt1"/>
                          </a:solidFill>
                        </a:rPr>
                        <a:t>Orchestrate: data factory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Azure Data Storage: 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Unlimited - $0.334 per GB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Azure Data Function: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The first 400,000 GB/s of execution and 1,000,000 executions are free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7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Option 2 Azure Data Factory - Data Flows 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Bronze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Ingest data through Azure Data Lake Storage Gen2 REST API.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Silver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Azure Data Factory’s Data Flows to transform and store data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Gold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Azure Data Factory’s Data Flows to transform and store data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Cost: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$0.46 per vCore-hour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Estimated cost per run: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~ $0.31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7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Option 3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Azure Datafactory + Databricks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[Recommended]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Bronze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Ingest data through Azure Data Lake Storage Gen2 REST API.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Silver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Azure Databricks’ notebook to transform and store data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Gold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Azure Data Factory’s Data Flows to transform and store data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Cost: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&lt; $5/month for estimated usage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Scalability Cost: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Will increase quickly with 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larger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data volume and increased process complexity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Integration</a:t>
                      </a: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: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Well with ML and other Azure services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7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Option 4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Azure Synapse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Bronze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Ingest data through Azure Data Lake Storage Gen2 REST API.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Silver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Azure Synapse Analytics to transform and store data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indent="-2921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Font typeface="Times New Roman"/>
                        <a:buChar char="●"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Gold Layer: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 Azure Synapse Analytics to transform and store data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</a:rPr>
                        <a:t>Synapse Analytics Cost:</a:t>
                      </a:r>
                      <a:r>
                        <a:rPr lang="en" sz="1000">
                          <a:solidFill>
                            <a:srgbClr val="FFFFFF"/>
                          </a:solidFill>
                        </a:rPr>
                        <a:t> $0.237 per vCore-hour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Data Orchestration Cost: </a:t>
                      </a:r>
                      <a:r>
                        <a:rPr lang="en" sz="1000">
                          <a:solidFill>
                            <a:schemeClr val="lt1"/>
                          </a:solidFill>
                        </a:rPr>
                        <a:t>$1.531 per 1000 runs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" name="Google Shape;67;p15"/>
          <p:cNvSpPr txBox="1"/>
          <p:nvPr/>
        </p:nvSpPr>
        <p:spPr>
          <a:xfrm>
            <a:off x="293575" y="15350"/>
            <a:ext cx="8100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TECHNOLOGY</a:t>
            </a:r>
            <a:r>
              <a:rPr lang="en" sz="2900">
                <a:solidFill>
                  <a:schemeClr val="lt1"/>
                </a:solidFill>
              </a:rPr>
              <a:t> OPTIONS 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60175" y="6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{CA141667-AB29-4D37-AB5F-A91E4B299457}</a:tableStyleId>
              </a:tblPr>
              <a:tblGrid>
                <a:gridCol w="1083725"/>
                <a:gridCol w="6285925"/>
                <a:gridCol w="1654000"/>
              </a:tblGrid>
              <a:tr h="412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Comparison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Ratings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E6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E600"/>
                    </a:solidFill>
                  </a:tcPr>
                </a:tc>
              </a:tr>
              <a:tr h="82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Option 1 </a:t>
                      </a:r>
                      <a:r>
                        <a:rPr b="1" lang="en" sz="900">
                          <a:solidFill>
                            <a:srgbClr val="FF0000"/>
                          </a:solidFill>
                        </a:rPr>
                        <a:t>[Recommended]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Cost-effective: more cost-effective for small/medium workloads.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Simp</a:t>
                      </a:r>
                      <a:r>
                        <a:rPr lang="en" sz="900">
                          <a:solidFill>
                            <a:schemeClr val="lt1"/>
                          </a:solidFill>
                        </a:rPr>
                        <a:t>licity </a:t>
                      </a:r>
                      <a:r>
                        <a:rPr lang="en" sz="900">
                          <a:solidFill>
                            <a:schemeClr val="lt1"/>
                          </a:solidFill>
                        </a:rPr>
                        <a:t>&amp; Speed: Azure Functions are easier to set up and deploy → faster development time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Scalability Limits: upper timeout durations of 10 minutes thus, issue when our dataset grows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Cold </a:t>
                      </a:r>
                      <a:r>
                        <a:rPr lang="en" sz="900">
                          <a:solidFill>
                            <a:schemeClr val="lt1"/>
                          </a:solidFill>
                        </a:rPr>
                        <a:t>Latency</a:t>
                      </a:r>
                      <a:r>
                        <a:rPr lang="en" sz="900">
                          <a:solidFill>
                            <a:schemeClr val="lt1"/>
                          </a:solidFill>
                        </a:rPr>
                        <a:t> Starts: AF is </a:t>
                      </a:r>
                      <a:r>
                        <a:rPr lang="en" sz="900">
                          <a:solidFill>
                            <a:schemeClr val="lt1"/>
                          </a:solidFill>
                        </a:rPr>
                        <a:t>serverless</a:t>
                      </a:r>
                      <a:r>
                        <a:rPr lang="en" sz="900">
                          <a:solidFill>
                            <a:schemeClr val="lt1"/>
                          </a:solidFill>
                        </a:rPr>
                        <a:t> thus, will introduce latency due to cold starts → affect performance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Cost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★★★★★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Utilisation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★★★★☆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Scalability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★★★☆☆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FFFFFF"/>
                          </a:solidFill>
                        </a:rPr>
                        <a:t>Capability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★★★★☆</a:t>
                      </a:r>
                      <a:endParaRPr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21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Option 2 Azure Data Factory - Data Flows 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[Dismissed]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rgbClr val="FEFEFE"/>
                          </a:solidFill>
                        </a:rPr>
                        <a:t>Optimised for visual and low-code data transformations.</a:t>
                      </a:r>
                      <a:endParaRPr sz="900">
                        <a:solidFill>
                          <a:srgbClr val="FEFEFE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rgbClr val="FEFEFE"/>
                          </a:solidFill>
                        </a:rPr>
                        <a:t>Generally cost-effective for basic data transformation tasks.</a:t>
                      </a:r>
                      <a:endParaRPr sz="900">
                        <a:solidFill>
                          <a:srgbClr val="FEFEFE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Times New Roman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However, Will Struggle with complex logic and advanced data engineering tasks.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Less efficient for scenarios requiring intricate data transformations or extensive custom logic.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Cost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★★★★★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Utilisation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★★★☆☆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Scalability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★★★★☆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Capability - 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★★★☆☆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05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Option 3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Azure Dat</a:t>
                      </a: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afactory + </a:t>
                      </a:r>
                      <a:r>
                        <a:rPr b="1" lang="en" sz="900">
                          <a:solidFill>
                            <a:schemeClr val="lt1"/>
                          </a:solidFill>
                        </a:rPr>
                        <a:t>Databricks</a:t>
                      </a:r>
                      <a:endParaRPr b="1"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0000"/>
                          </a:solidFill>
                        </a:rPr>
                        <a:t>[Recommended]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Offers superior scalability and versatility by integrating Azure Databricks, supporting complex data transformations and machine learning tasks within the same environment.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Unlike other options, it handles both data engineering and ML workflows seamlessly, making it ideal for advanced processing.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For low-scale, less complex, and small-volume projects, it's very cost-effective, with minimal costs, but as data volumes and complexity grow, costs can increase.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Cost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★★★★☆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Utilisation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★★★★☆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Scalability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★★★★★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Capability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★★★★★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99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Option 4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FFFFFF"/>
                          </a:solidFill>
                        </a:rPr>
                        <a:t>Azure Synapse</a:t>
                      </a:r>
                      <a:endParaRPr b="1" sz="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Scalability - Synapse can handle large volumes of data. The system will work well even with a large dataset. 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High quality data analytics - Synapse Analytics is a good choice for meaningful data transformations, data processing, and data analysis. It combines both SQL and Spark which allows us to choose between them at different instances. 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Expensive - Azure Synapse Analytics is generally expensive. Combining this with the costs of SQL pools, Spark pools, and Data Orchestration will make Synapse costly. 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Complexity - Synapse </a:t>
                      </a:r>
                      <a:r>
                        <a:rPr lang="en" sz="900">
                          <a:solidFill>
                            <a:schemeClr val="lt1"/>
                          </a:solidFill>
                        </a:rPr>
                        <a:t>architecture</a:t>
                      </a:r>
                      <a:r>
                        <a:rPr lang="en" sz="900">
                          <a:solidFill>
                            <a:schemeClr val="lt1"/>
                          </a:solidFill>
                        </a:rPr>
                        <a:t> consists of multiple layers and tools, Therefore, setting up Synapse can be challenging.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Disproportionate- For the size of our dataset, Azure Synapse is excessive. Not all of the functions can be used which will lead to inefficiency. 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Cost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★★☆☆☆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Utilisation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★★★☆☆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Scalability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★★★★★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</a:rPr>
                        <a:t>Capability - </a:t>
                      </a:r>
                      <a:r>
                        <a:rPr lang="en" sz="900">
                          <a:solidFill>
                            <a:srgbClr val="FFE600"/>
                          </a:solidFill>
                        </a:rPr>
                        <a:t>★★★★★</a:t>
                      </a:r>
                      <a:endParaRPr sz="900">
                        <a:solidFill>
                          <a:srgbClr val="FFE6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025" y="1310275"/>
            <a:ext cx="8899199" cy="347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 txBox="1"/>
          <p:nvPr/>
        </p:nvSpPr>
        <p:spPr>
          <a:xfrm>
            <a:off x="0" y="76200"/>
            <a:ext cx="9144000" cy="598200"/>
          </a:xfrm>
          <a:prstGeom prst="rect">
            <a:avLst/>
          </a:prstGeom>
          <a:solidFill>
            <a:srgbClr val="2E2E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E600"/>
                </a:solidFill>
              </a:rPr>
              <a:t>DESIGN OPTION 1</a:t>
            </a:r>
            <a:endParaRPr sz="3000">
              <a:solidFill>
                <a:srgbClr val="FFE6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/>
        </p:nvSpPr>
        <p:spPr>
          <a:xfrm>
            <a:off x="0" y="76200"/>
            <a:ext cx="9217500" cy="598200"/>
          </a:xfrm>
          <a:prstGeom prst="rect">
            <a:avLst/>
          </a:prstGeom>
          <a:solidFill>
            <a:srgbClr val="2E2E3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E600"/>
                </a:solidFill>
              </a:rPr>
              <a:t>DESIGN OPTION 3</a:t>
            </a:r>
            <a:endParaRPr sz="3000">
              <a:solidFill>
                <a:srgbClr val="FFE600"/>
              </a:solidFill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25" y="1317775"/>
            <a:ext cx="8899199" cy="34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