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21"/>
  </p:notesMasterIdLst>
  <p:handoutMasterIdLst>
    <p:handoutMasterId r:id="rId22"/>
  </p:handoutMasterIdLst>
  <p:sldIdLst>
    <p:sldId id="256" r:id="rId5"/>
    <p:sldId id="269" r:id="rId6"/>
    <p:sldId id="280" r:id="rId7"/>
    <p:sldId id="281" r:id="rId8"/>
    <p:sldId id="282" r:id="rId9"/>
    <p:sldId id="286" r:id="rId10"/>
    <p:sldId id="284" r:id="rId11"/>
    <p:sldId id="285" r:id="rId12"/>
    <p:sldId id="287" r:id="rId13"/>
    <p:sldId id="291" r:id="rId14"/>
    <p:sldId id="288" r:id="rId15"/>
    <p:sldId id="290" r:id="rId16"/>
    <p:sldId id="289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263025"/>
    <a:srgbClr val="334031"/>
    <a:srgbClr val="8A9161"/>
    <a:srgbClr val="81875A"/>
    <a:srgbClr val="000000"/>
    <a:srgbClr val="EFE0BE"/>
    <a:srgbClr val="F7F1E4"/>
    <a:srgbClr val="B8D3E8"/>
    <a:srgbClr val="19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318" y="82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9/23/2025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9/23/2025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4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97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151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94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7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807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425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0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708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219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449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094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918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29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965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13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ixabay.com/en/time-time-of-clock-time-indicating-1606153/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2508268"/>
            <a:ext cx="6587721" cy="1841463"/>
          </a:xfrm>
        </p:spPr>
        <p:txBody>
          <a:bodyPr anchor="b"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Australian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b="1" dirty="0">
                <a:latin typeface="Amasis MT Pro Black" panose="02040A04050005020304" pitchFamily="18" charset="0"/>
              </a:rPr>
              <a:t>Road Fatalities</a:t>
            </a:r>
          </a:p>
        </p:txBody>
      </p:sp>
      <p:pic>
        <p:nvPicPr>
          <p:cNvPr id="11" name="Picture Placeholder 10" descr="Traffic light trails at night">
            <a:extLst>
              <a:ext uri="{FF2B5EF4-FFF2-40B4-BE49-F238E27FC236}">
                <a16:creationId xmlns:a16="http://schemas.microsoft.com/office/drawing/2014/main" id="{E6FB058C-FF15-D9CD-0AB6-1639DFDBD9A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5577" r="25577"/>
          <a:stretch/>
        </p:blipFill>
        <p:spPr/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2EE12A94-A512-B152-CF39-455489474C61}"/>
              </a:ext>
            </a:extLst>
          </p:cNvPr>
          <p:cNvSpPr txBox="1">
            <a:spLocks/>
          </p:cNvSpPr>
          <p:nvPr/>
        </p:nvSpPr>
        <p:spPr>
          <a:xfrm>
            <a:off x="172529" y="44986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Data Insights &amp; Recommendations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230498-7B51-E8F5-6370-948DB633EA4D}"/>
              </a:ext>
            </a:extLst>
          </p:cNvPr>
          <p:cNvSpPr txBox="1">
            <a:spLocks/>
          </p:cNvSpPr>
          <p:nvPr/>
        </p:nvSpPr>
        <p:spPr>
          <a:xfrm>
            <a:off x="172532" y="10467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Scyne advisory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8987DA-1DF5-020C-B487-4E4561AAB36E}"/>
              </a:ext>
            </a:extLst>
          </p:cNvPr>
          <p:cNvSpPr txBox="1">
            <a:spLocks/>
          </p:cNvSpPr>
          <p:nvPr/>
        </p:nvSpPr>
        <p:spPr>
          <a:xfrm>
            <a:off x="172531" y="6113069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Noorullah khan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1C264-27A0-6603-471C-E76EED1D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" y="584099"/>
            <a:ext cx="11622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F8B3B0-386D-6515-381A-7EB3E537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9C95-DCC7-4318-32C0-78B13FC6F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Linear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153A5-49D8-8948-725E-0E7106F86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126" y="717586"/>
            <a:ext cx="7095748" cy="5494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EB87C-BD71-E448-BBFD-BC8FB65B2895}"/>
              </a:ext>
            </a:extLst>
          </p:cNvPr>
          <p:cNvSpPr txBox="1"/>
          <p:nvPr/>
        </p:nvSpPr>
        <p:spPr>
          <a:xfrm>
            <a:off x="1858229" y="6211669"/>
            <a:ext cx="8475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LINEAR RELATIONSHIPS DON’T ALWAYS EXIST</a:t>
            </a:r>
          </a:p>
          <a:p>
            <a:pPr algn="ctr"/>
            <a:r>
              <a:rPr lang="en-US" dirty="0">
                <a:latin typeface="Amasis MT Pro Black" panose="02040A04050005020304" pitchFamily="18" charset="0"/>
              </a:rPr>
              <a:t>SURFACE LEVEL ANALYSIS DOESN’T TELL THE WHOLE STORY</a:t>
            </a:r>
          </a:p>
        </p:txBody>
      </p:sp>
    </p:spTree>
    <p:extLst>
      <p:ext uri="{BB962C8B-B14F-4D97-AF65-F5344CB8AC3E}">
        <p14:creationId xmlns:p14="http://schemas.microsoft.com/office/powerpoint/2010/main" val="360072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5EE2D-4219-6573-2CBB-0CCA44039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3E64-708C-E0A9-9226-F2679935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Deeper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3FB7F-D793-EA9E-B295-A5CCCCB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03" y="1061019"/>
            <a:ext cx="11758994" cy="473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6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B8DFEA-661C-18A4-79B2-71544F48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F6E5-D799-F0F5-069A-072DD0C1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statistically significant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ED439-FA6E-ADF6-F009-0D8B8502B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26" y="655846"/>
            <a:ext cx="7912148" cy="597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74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6DB7A4-0A1E-F4CA-AAC3-1A58AE60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4B83-C3BC-7A52-0144-12712C30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statistically significant relationships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3C43-E3BC-AFC9-6FB6-F342A51F6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24" y="698413"/>
            <a:ext cx="10329752" cy="54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30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34843E-E288-A71B-D4ED-2BB5E2A0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895D-D046-74FF-514F-7B779AF9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Machine learning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1808-301F-2469-AA53-4BE2AB58A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909" y="655846"/>
            <a:ext cx="9772181" cy="5586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EB47B5A-5F84-6B33-167D-93E29BF58572}"/>
              </a:ext>
            </a:extLst>
          </p:cNvPr>
          <p:cNvSpPr txBox="1"/>
          <p:nvPr/>
        </p:nvSpPr>
        <p:spPr>
          <a:xfrm>
            <a:off x="2496468" y="6402168"/>
            <a:ext cx="7199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SHOWS SAME FACTORS AS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213395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8F05C-6B9E-16F1-1F0C-8E0997BA8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F877-150A-43ED-6F64-4FB65DBB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53304-A351-4324-5A2A-3BD184D4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1" y="1114622"/>
            <a:ext cx="12109457" cy="462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29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47D98-F10C-F2D5-5C31-129ECA12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6437-9145-B70B-B18C-1C2D3DCB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3d probability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5392D-3027-BBCD-E5AB-D10210A3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051" y="959893"/>
            <a:ext cx="6913893" cy="58981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DD26C-2E54-0674-EA4A-47995D579088}"/>
              </a:ext>
            </a:extLst>
          </p:cNvPr>
          <p:cNvSpPr txBox="1"/>
          <p:nvPr/>
        </p:nvSpPr>
        <p:spPr>
          <a:xfrm>
            <a:off x="2496466" y="590561"/>
            <a:ext cx="7199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Are single crashes more likely at night on high-speed roads?</a:t>
            </a:r>
          </a:p>
        </p:txBody>
      </p:sp>
    </p:spTree>
    <p:extLst>
      <p:ext uri="{BB962C8B-B14F-4D97-AF65-F5344CB8AC3E}">
        <p14:creationId xmlns:p14="http://schemas.microsoft.com/office/powerpoint/2010/main" val="419548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21C03-AEBA-D7C0-0F59-EC63553B41F6}"/>
              </a:ext>
            </a:extLst>
          </p:cNvPr>
          <p:cNvSpPr txBox="1"/>
          <p:nvPr/>
        </p:nvSpPr>
        <p:spPr>
          <a:xfrm>
            <a:off x="685801" y="1948618"/>
            <a:ext cx="10411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Fatal crashes have declined long-term but plateaued in recent years.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Weekends and late-night hours remain the highest-risk windows.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Young male drivers are disproportionately involved in fatal crashes.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Risks differ across environments: single-vehicle crashes dominate at high speed/night; multi-vehicle crashes peak in commuting hours.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Holiday periods mirror these risks, especially late-night driving, without adding new patterns.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F0BC8F-2142-E9A9-94EC-7C61FF0D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75637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C1ADF-E9B6-5DB5-88D6-688AC5D3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E30C-AECD-F2DF-5C4F-2A268519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75637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Aim &amp; Hypotheses</a:t>
            </a:r>
          </a:p>
        </p:txBody>
      </p:sp>
      <p:pic>
        <p:nvPicPr>
          <p:cNvPr id="7" name="Picture 6" descr="A blue circle with a clock on it&#10;&#10;AI-generated content may be incorrect.">
            <a:extLst>
              <a:ext uri="{FF2B5EF4-FFF2-40B4-BE49-F238E27FC236}">
                <a16:creationId xmlns:a16="http://schemas.microsoft.com/office/drawing/2014/main" id="{D37C7413-82EE-1E5B-5C7A-E2A102EC0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1" y="1751607"/>
            <a:ext cx="628519" cy="628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1B747-1E2F-3620-3E8C-F219D8276569}"/>
              </a:ext>
            </a:extLst>
          </p:cNvPr>
          <p:cNvSpPr txBox="1"/>
          <p:nvPr/>
        </p:nvSpPr>
        <p:spPr>
          <a:xfrm>
            <a:off x="1658271" y="1846360"/>
            <a:ext cx="72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Fatal crashes are more likely during weekends and late-night hours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2" name="Picture 11" descr="Users with solid fill">
            <a:extLst>
              <a:ext uri="{FF2B5EF4-FFF2-40B4-BE49-F238E27FC236}">
                <a16:creationId xmlns:a16="http://schemas.microsoft.com/office/drawing/2014/main" id="{386DEEFE-60FC-3261-C8D0-842069122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5801" y="2876257"/>
            <a:ext cx="628519" cy="628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E11A4F-8A0A-CD28-CE5B-7DCA283700EC}"/>
              </a:ext>
            </a:extLst>
          </p:cNvPr>
          <p:cNvSpPr txBox="1"/>
          <p:nvPr/>
        </p:nvSpPr>
        <p:spPr>
          <a:xfrm>
            <a:off x="1658271" y="2854284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Young male drivers are disproportionately involved in single-vehicle crashes. 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4" name="Picture 13" descr="Road with solid fill">
            <a:extLst>
              <a:ext uri="{FF2B5EF4-FFF2-40B4-BE49-F238E27FC236}">
                <a16:creationId xmlns:a16="http://schemas.microsoft.com/office/drawing/2014/main" id="{039A4C35-FAB4-75A0-64CD-F164CA769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1" y="3998817"/>
            <a:ext cx="628519" cy="628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25ADA6-6CEB-DF86-4B86-1B3ECFD2FA2E}"/>
              </a:ext>
            </a:extLst>
          </p:cNvPr>
          <p:cNvSpPr txBox="1"/>
          <p:nvPr/>
        </p:nvSpPr>
        <p:spPr>
          <a:xfrm>
            <a:off x="1658271" y="3981005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High-speed roads see more single-vehicle crashes; multi-vehicle crashes cluster in commuting hours.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6" name="Picture 15" descr="Fireworks with solid fill">
            <a:extLst>
              <a:ext uri="{FF2B5EF4-FFF2-40B4-BE49-F238E27FC236}">
                <a16:creationId xmlns:a16="http://schemas.microsoft.com/office/drawing/2014/main" id="{B11255B5-D313-CF26-D8A2-356860EAB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054" y="5121377"/>
            <a:ext cx="628519" cy="628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BF986D-C3BD-47E1-A4C9-05987492B310}"/>
              </a:ext>
            </a:extLst>
          </p:cNvPr>
          <p:cNvSpPr txBox="1"/>
          <p:nvPr/>
        </p:nvSpPr>
        <p:spPr>
          <a:xfrm>
            <a:off x="1658271" y="5103565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Holiday periods amplify existing late-night risks but do not introduce unique new patterns.</a:t>
            </a:r>
            <a:endParaRPr lang="en-AU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B0718-09B6-EEE3-600B-040B4E14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049-8745-41A5-7234-CFBBC42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76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C966-4DC5-D4B9-15D4-AA5A045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urple rectangle with white text&#10;&#10;AI-generated content may be incorrect.">
            <a:extLst>
              <a:ext uri="{FF2B5EF4-FFF2-40B4-BE49-F238E27FC236}">
                <a16:creationId xmlns:a16="http://schemas.microsoft.com/office/drawing/2014/main" id="{702D0DC4-B231-78E3-EB05-902AE077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8" t="19764" r="13111" b="22204"/>
          <a:stretch>
            <a:fillRect/>
          </a:stretch>
        </p:blipFill>
        <p:spPr>
          <a:xfrm>
            <a:off x="3945582" y="1108316"/>
            <a:ext cx="4300833" cy="1740513"/>
          </a:xfrm>
          <a:prstGeom prst="rect">
            <a:avLst/>
          </a:prstGeom>
        </p:spPr>
      </p:pic>
      <p:pic>
        <p:nvPicPr>
          <p:cNvPr id="1026" name="Picture 2" descr="Purple map of Australia with clear state borders. High-detail design,  perfect for infographics, education, and graphic projects. Includes major  territories, isolated on a white background. 55572955 Vector Art at Vecteezy">
            <a:extLst>
              <a:ext uri="{FF2B5EF4-FFF2-40B4-BE49-F238E27FC236}">
                <a16:creationId xmlns:a16="http://schemas.microsoft.com/office/drawing/2014/main" id="{A9CDA70E-F4BD-2672-2E9A-4748EE7D3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184" r="90714">
                        <a14:foregroundMark x1="58673" y1="67347" x2="59286" y2="67551"/>
                        <a14:foregroundMark x1="44592" y1="18163" x2="44490" y2="18163"/>
                        <a14:foregroundMark x1="56939" y1="23265" x2="56939" y2="23367"/>
                        <a14:foregroundMark x1="62143" y1="28673" x2="62959" y2="28673"/>
                        <a14:foregroundMark x1="90204" y1="45714" x2="90510" y2="46939"/>
                        <a14:foregroundMark x1="90816" y1="52041" x2="90816" y2="53980"/>
                        <a14:foregroundMark x1="79694" y1="75714" x2="80510" y2="76735"/>
                        <a14:foregroundMark x1="76811" y1="78027" x2="80204" y2="78469"/>
                        <a14:foregroundMark x1="73163" y1="77551" x2="75263" y2="77825"/>
                        <a14:foregroundMark x1="80204" y1="78469" x2="75646" y2="80320"/>
                        <a14:foregroundMark x1="74787" y1="81714" x2="76939" y2="82857"/>
                        <a14:foregroundMark x1="72245" y1="75408" x2="71224" y2="75714"/>
                        <a14:foregroundMark x1="9184" y1="47041" x2="10306" y2="48367"/>
                        <a14:backgroundMark x1="73469" y1="80816" x2="74082" y2="82041"/>
                        <a14:backgroundMark x1="75306" y1="77755" x2="77041" y2="77653"/>
                        <a14:backgroundMark x1="76939" y1="78061" x2="76939" y2="78061"/>
                        <a14:backgroundMark x1="76837" y1="77959" x2="76837" y2="77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6" t="14536" r="7650" b="13561"/>
          <a:stretch>
            <a:fillRect/>
          </a:stretch>
        </p:blipFill>
        <p:spPr bwMode="auto">
          <a:xfrm>
            <a:off x="3945582" y="2952626"/>
            <a:ext cx="4300833" cy="36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86A42-50A2-30D3-69C9-7A00E076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26F2-6E99-0DFA-051C-44AC903E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CRASH TRENDS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0245A-E6E5-B591-5E13-E4D550FE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552"/>
            <a:ext cx="9389942" cy="5363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2614F-6B1B-9B65-09E0-876008445FF9}"/>
              </a:ext>
            </a:extLst>
          </p:cNvPr>
          <p:cNvSpPr txBox="1"/>
          <p:nvPr/>
        </p:nvSpPr>
        <p:spPr>
          <a:xfrm>
            <a:off x="9324777" y="889843"/>
            <a:ext cx="27957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Fatal crashes declined sharply from late 1980s → mid-2010s.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Decline is remarkable given higher car ownership, more roads, and greater traffic volumes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Plateau since ~2020, with slight upward drift.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2025 dip is incomplete year effect (data still incoming).</a:t>
            </a:r>
            <a:endParaRPr lang="en-AU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A289F4-2049-9E58-F75C-DB2592C57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F383-F8A0-BD5E-CFBD-19C9FD07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8FC9E-6986-0774-7115-912AE164FC97}"/>
              </a:ext>
            </a:extLst>
          </p:cNvPr>
          <p:cNvSpPr txBox="1"/>
          <p:nvPr/>
        </p:nvSpPr>
        <p:spPr>
          <a:xfrm>
            <a:off x="136634" y="4807169"/>
            <a:ext cx="6482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Young adults (18–25) are heavily overrepresented given their share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Middle-aged drivers (26–40, 41–60) still contribute significantly, showing crashes aren’t only a “young driver problem.”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6DD02-094A-F66E-2EA6-2ACA89808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5107"/>
            <a:ext cx="7617898" cy="373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066848-45B0-8271-F08E-56C83E966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09" y="925107"/>
            <a:ext cx="4686691" cy="3533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0A8D20-311B-FDBB-0026-B8DB098AFFCC}"/>
              </a:ext>
            </a:extLst>
          </p:cNvPr>
          <p:cNvSpPr txBox="1"/>
          <p:nvPr/>
        </p:nvSpPr>
        <p:spPr>
          <a:xfrm>
            <a:off x="6701396" y="4754813"/>
            <a:ext cx="5490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Gender imbalance: ~72% of fatal crashes involve male drivers vs ~28%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Elderly drivers (60+) show a increase, potentially due to fragility and slower reaction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9889-C472-0227-98D2-CD04B865F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EC9-20DE-CDC2-70F4-C27D7AD4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D2491-774B-6AD0-DD67-F5BF65EBE687}"/>
              </a:ext>
            </a:extLst>
          </p:cNvPr>
          <p:cNvSpPr txBox="1"/>
          <p:nvPr/>
        </p:nvSpPr>
        <p:spPr>
          <a:xfrm>
            <a:off x="136635" y="4807169"/>
            <a:ext cx="6251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Almost half of all fatal crashes (46%) occur on high-speed roads (100+).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Urban/commuter zones (≤60 km/h) still account for a large share (~32%), likely due to traffic density.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DBBF-620F-6BA0-C229-1DC789F41A81}"/>
              </a:ext>
            </a:extLst>
          </p:cNvPr>
          <p:cNvSpPr txBox="1"/>
          <p:nvPr/>
        </p:nvSpPr>
        <p:spPr>
          <a:xfrm>
            <a:off x="6560560" y="4754813"/>
            <a:ext cx="5631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Single-vehicle crashes dominate (55%) → especially in high-speed or rural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Multi-vehicle crashes (45%) are still significant, concentrated in commuting/urban settings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323216-36FC-6937-4EDD-2D4CA7F0F4C8}"/>
              </a:ext>
            </a:extLst>
          </p:cNvPr>
          <p:cNvCxnSpPr>
            <a:cxnSpLocks/>
          </p:cNvCxnSpPr>
          <p:nvPr/>
        </p:nvCxnSpPr>
        <p:spPr>
          <a:xfrm>
            <a:off x="6474373" y="703609"/>
            <a:ext cx="0" cy="5671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56C28-2E2F-97B6-F8FD-61B6F301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09"/>
            <a:ext cx="6388186" cy="3710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9060DA-101C-71B5-946C-5CA19F0B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60" y="703610"/>
            <a:ext cx="5509517" cy="36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F3968-7130-734C-7D37-81151F75D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75F-6B5A-D57B-5DE1-8403A24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Temporal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85AA42-EE46-6E4A-8A74-CEDC36BC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3" y="1319574"/>
            <a:ext cx="11780333" cy="421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CEFAF-52AC-D814-AE79-BE1E24355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AF0C-4507-CD0E-FB33-AD514D1B4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Temporal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9C0E4C-12CC-8EC4-4ECC-33814669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" y="766870"/>
            <a:ext cx="12136582" cy="532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49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323</TotalTime>
  <Words>386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Amasis MT Pro</vt:lpstr>
      <vt:lpstr>Amasis MT Pro Black</vt:lpstr>
      <vt:lpstr>Arial</vt:lpstr>
      <vt:lpstr>Calibri</vt:lpstr>
      <vt:lpstr>Calibri Light</vt:lpstr>
      <vt:lpstr>Celestial</vt:lpstr>
      <vt:lpstr>Australian Road Fatalities</vt:lpstr>
      <vt:lpstr>EXECUTIVE SUMMARY</vt:lpstr>
      <vt:lpstr>Aim &amp; Hypotheses</vt:lpstr>
      <vt:lpstr>Dataset overview</vt:lpstr>
      <vt:lpstr>CRASH TRENDS OVER TIME</vt:lpstr>
      <vt:lpstr>Fatal CRASH Demographics</vt:lpstr>
      <vt:lpstr>Fatal CRASH Demographics</vt:lpstr>
      <vt:lpstr>Temporal Patterns</vt:lpstr>
      <vt:lpstr>Temporal Patterns</vt:lpstr>
      <vt:lpstr>Linear relationships</vt:lpstr>
      <vt:lpstr>Deeper Patterns</vt:lpstr>
      <vt:lpstr>statistically significant relationships</vt:lpstr>
      <vt:lpstr>statistically significant relationships</vt:lpstr>
      <vt:lpstr>Machine learning</vt:lpstr>
      <vt:lpstr>Predictions</vt:lpstr>
      <vt:lpstr>3d probability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Noorullah Khan</dc:creator>
  <cp:lastModifiedBy>Noorullah Khan</cp:lastModifiedBy>
  <cp:revision>45</cp:revision>
  <dcterms:created xsi:type="dcterms:W3CDTF">2025-09-22T08:17:52Z</dcterms:created>
  <dcterms:modified xsi:type="dcterms:W3CDTF">2025-09-23T12:35:41Z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