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4"/>
  </p:sldMasterIdLst>
  <p:sldIdLst>
    <p:sldId id="298" r:id="rId5"/>
    <p:sldId id="315" r:id="rId6"/>
    <p:sldId id="316" r:id="rId7"/>
    <p:sldId id="317" r:id="rId8"/>
    <p:sldId id="318" r:id="rId9"/>
    <p:sldId id="319" r:id="rId10"/>
    <p:sldId id="320" r:id="rId11"/>
    <p:sldId id="301" r:id="rId12"/>
    <p:sldId id="309" r:id="rId13"/>
    <p:sldId id="303" r:id="rId14"/>
    <p:sldId id="310" r:id="rId15"/>
    <p:sldId id="311" r:id="rId16"/>
    <p:sldId id="312" r:id="rId17"/>
    <p:sldId id="314" r:id="rId18"/>
    <p:sldId id="32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79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117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3972-9F18-C164-D04A-03CF934DD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6F07F-F397-93F8-61BD-D8DCBDCDD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4B840-B25F-774E-9DE6-60E68F40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B4B5A-3B76-E624-6D0C-D2794A4C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258FD-D393-F293-6D60-AE40FA52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7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FE81-30DE-68AD-7587-CB98EACA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C3857-AE20-F093-4333-31AB6A7CE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13A50-63A6-48F8-F568-7080AC8E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002AF-9C69-24E5-3940-9C518CF5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9827-EA7E-89B8-B4D2-2CFD0164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891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0B933-986D-5BE7-9475-A39E8EC7A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01B30-A60F-0057-78BC-C2EB59ED4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E03F3-3D25-510C-9E92-42BF7B07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97718-CC37-56A0-F4F2-E5C6546F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8A441-7CC7-5169-4151-A54B1B10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269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E71BB-7771-B9F8-2AD8-BBAF2E3B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6D69-7B38-F1A0-B73B-464BCCC38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9BAAD-F68E-7B70-3F24-C7B81A11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23F87-24F1-64E5-7179-3C67E684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05570-66B3-258C-0FA2-7CC63AC9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7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D4E9-0883-98E6-88AA-E165AF7C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48DC7-1F94-1171-03B1-E5F0B23B8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83E23-3966-2ADE-C94D-7A8A1B06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C237B-31A9-1ECF-1990-792F6160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448EC-82DE-FD46-6960-249855EE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E4A9-CE06-9545-A5A7-F3C69167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B06BA-1C4F-CFAE-5E73-40A3EB4A3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9E504-F819-9CB0-76FB-80C06881E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61625-5EEF-CB82-01DB-17DBCD71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A7E7C-D033-5CDC-D81B-3A55A17D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569C6-DEA7-5C48-3896-03C2F0F1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6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A18A-5D03-A607-CBC8-470DCE522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F22E1-93C2-56B4-7422-231FE0E72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F17C2-570F-67C0-E827-CE47CBC59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9DC96-7E1B-E06D-8F5F-13A3E702E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AF040-F1E8-D952-144E-8DF0FD1EC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A1C99-A89F-39DD-1F24-080A3BB0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7E04B-DB7C-494A-7D74-07E071A6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732EA-57F0-455C-7660-9BD267F5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8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67F4-EC1D-6BCD-9DB6-1D90562A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4D0B9-6513-081B-E88F-66468639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F1EA6-F10D-A204-5F91-8D426A2D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F7216-177F-47F2-2E1E-83D03529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1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CC95B-CA57-8CCD-EE71-1CACE95C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55A8E-B8B1-6B35-A51E-7D135622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F9597-A9B5-47DE-5CCB-C990321A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7725-A700-DF3D-4D7D-04FC996B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834D7-D953-CD2C-3E4F-A73306C7A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1DC12-2A86-B445-71F4-353A674BD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29757-C20C-5CCD-382C-907D2F4ED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A7F2C-F85B-B57F-972E-2CDEAC80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CB8D3-6621-8F11-84A6-718960E4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4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6251-D169-4EAF-ACDA-D1BC9736D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646FD-6ECD-7E4F-4C22-04E02B68B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25C36-B149-8B28-F2E6-305B11A15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FF374-6BFE-E169-9AB0-A3C0855C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AFB10-2B38-B168-9E95-D187D45A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5B15E-621E-5CDB-D0F2-B1D06E9A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7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752A0-1D8C-629E-56D0-2BF59F6DF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CD21F-C50A-A9D9-E5D9-43257721A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D0FA3-2010-765B-C7C0-F291B82D2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76122-1210-E21D-6220-C08197A4B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AA0DB-401A-F7E0-7F05-587DD1385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3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APPLIED DATA SCIENCE GROUP-1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PROJECT 9:</a:t>
            </a:r>
          </a:p>
          <a:p>
            <a:r>
              <a:rPr lang="en-US" dirty="0"/>
              <a:t>            AIR QUALITY ANALYSIS AND PREDICTION IN TAMILNADU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E760A3-01CB-A891-8A64-450FEF4CDE3A}"/>
              </a:ext>
            </a:extLst>
          </p:cNvPr>
          <p:cNvSpPr txBox="1"/>
          <p:nvPr/>
        </p:nvSpPr>
        <p:spPr>
          <a:xfrm>
            <a:off x="251926" y="323294"/>
            <a:ext cx="6895323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the research</a:t>
            </a:r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rgbClr val="31313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Objectives:</a:t>
            </a:r>
          </a:p>
          <a:p>
            <a:pPr algn="l"/>
            <a:r>
              <a:rPr lang="en-US" sz="2400" b="0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Define objectives such as analyzing air quality trends, identifying pollution hotspots, and building a predictive model for RSPM/PM10 levels.</a:t>
            </a:r>
          </a:p>
          <a:p>
            <a:pPr algn="l"/>
            <a:endParaRPr lang="en-US" sz="2400" b="0" i="0" dirty="0">
              <a:solidFill>
                <a:srgbClr val="31313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Approach:</a:t>
            </a:r>
            <a:endParaRPr lang="en-US" sz="2400" b="1" dirty="0">
              <a:solidFill>
                <a:srgbClr val="3131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0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Plan the steps to load, preprocess, analyze, and visualize the air quality data.</a:t>
            </a:r>
          </a:p>
          <a:p>
            <a:pPr algn="l"/>
            <a:endParaRPr lang="en-US" sz="2400" b="0" i="0" dirty="0">
              <a:solidFill>
                <a:srgbClr val="31313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Selection: </a:t>
            </a:r>
          </a:p>
          <a:p>
            <a:pPr algn="l"/>
            <a:r>
              <a:rPr lang="en-US" sz="24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2400" b="0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Determine visualization techniques (e.g., line charts, heatmaps) to effectively represent air quality trends and pollution levels.</a:t>
            </a:r>
          </a:p>
          <a:p>
            <a:pPr algn="l"/>
            <a:endParaRPr lang="en-US" dirty="0">
              <a:solidFill>
                <a:srgbClr val="313131"/>
              </a:solidFill>
              <a:latin typeface="Roboto" panose="02000000000000000000" pitchFamily="2" charset="0"/>
            </a:endParaRPr>
          </a:p>
          <a:p>
            <a:pPr algn="l"/>
            <a:endParaRPr lang="en-US" b="0" i="0" dirty="0">
              <a:solidFill>
                <a:srgbClr val="31313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dirty="0">
                <a:solidFill>
                  <a:srgbClr val="313131"/>
                </a:solidFill>
                <a:latin typeface="Roboto" panose="02000000000000000000" pitchFamily="2" charset="0"/>
              </a:rPr>
              <a:t>                                                             </a:t>
            </a:r>
            <a:endParaRPr lang="en-US" b="0" i="0" dirty="0">
              <a:solidFill>
                <a:srgbClr val="313131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b="0" i="0" dirty="0">
              <a:solidFill>
                <a:srgbClr val="313131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65D268-FA5A-B6AB-08F9-E3BC76C8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249" y="1028682"/>
            <a:ext cx="4481803" cy="45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00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B2B1-1E8C-D9A8-103C-8EA190D5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used to predict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4ED33-92F6-CF4B-00B7-37463BE32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transport model(CTMs)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Statistical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Weather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Time series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Ensemble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9613C-54B9-9781-69B7-D15627C29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36" y="2178369"/>
            <a:ext cx="5334000" cy="380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61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1BF2-F58B-CEC0-2128-080F97EC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465" y="355875"/>
            <a:ext cx="10194627" cy="151420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E9246F-7F82-0A31-B2B0-574D13D2ED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5170" y="2525814"/>
            <a:ext cx="10465215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sklearn.model_selection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sklearn.linear_model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np.random.seed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dates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pd.date_range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(start="2014-01-01", end="2014-12-31",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="D")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pm10_levels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(10, 100,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(dates))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(25, 35,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(dates))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humidity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(40, 70,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(dates))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({"Date": dates, "PM10": pm10_levels, "Temperature": temperature, "Humidity": humidity})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896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03D137-B713-B0A9-B532-98D0A60BE348}"/>
              </a:ext>
            </a:extLst>
          </p:cNvPr>
          <p:cNvSpPr txBox="1"/>
          <p:nvPr/>
        </p:nvSpPr>
        <p:spPr>
          <a:xfrm>
            <a:off x="298579" y="149291"/>
            <a:ext cx="886641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= data[["Temperature", "Humidity"]]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= data["PM10"]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(X, y,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=0.2,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=42)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=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model.predict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sklearn.metrics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mean_squared_error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r2_score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mean_squared_error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r2 = r2_score(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print("Mean Squared Error:",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print("R-squared:", r2)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plt.scatter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("Actual PM10 Levels")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("Predicted PM10 Levels")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("Actual vs. Predicted PM10 Levels")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92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CB806-8D77-4AA3-4C77-C099043E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80E49C-28F1-65BC-0372-5D721FAA79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83761"/>
            <a:ext cx="5181600" cy="383506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6C41FF-9DB2-13D2-A2A5-6370CACF37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32748"/>
            <a:ext cx="5181600" cy="2737092"/>
          </a:xfrm>
        </p:spPr>
      </p:pic>
    </p:spTree>
    <p:extLst>
      <p:ext uri="{BB962C8B-B14F-4D97-AF65-F5344CB8AC3E}">
        <p14:creationId xmlns:p14="http://schemas.microsoft.com/office/powerpoint/2010/main" val="2094773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74BFC-03AF-1AB9-2212-C977D357E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66057"/>
            <a:ext cx="10945812" cy="5302931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r>
              <a:rPr lang="en-IN" sz="2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It's important to note that air quality prediction is a complex task influenced by various factors, including weather, pollution sources, and geographical features. Therefore, a robust and accurate model requires ongoing maintenance and improvement.</a:t>
            </a:r>
          </a:p>
          <a:p>
            <a:endParaRPr lang="en-US" sz="2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/>
              <a:t>                                                           </a:t>
            </a:r>
          </a:p>
          <a:p>
            <a:endParaRPr lang="en-US" sz="3600" dirty="0"/>
          </a:p>
          <a:p>
            <a:r>
              <a:rPr lang="en-US" sz="3600" dirty="0"/>
              <a:t>                                                                  From-</a:t>
            </a:r>
          </a:p>
          <a:p>
            <a:r>
              <a:rPr lang="en-US" sz="3600"/>
              <a:t>                                                                        </a:t>
            </a:r>
            <a:r>
              <a:rPr lang="en-US" sz="3600" dirty="0"/>
              <a:t>N. </a:t>
            </a:r>
            <a:r>
              <a:rPr lang="en-US" sz="3600" dirty="0" err="1"/>
              <a:t>Noorul</a:t>
            </a:r>
            <a:r>
              <a:rPr lang="en-US" sz="3600" dirty="0"/>
              <a:t> </a:t>
            </a:r>
            <a:r>
              <a:rPr lang="en-US" sz="3600" dirty="0" err="1"/>
              <a:t>Majhar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837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734A03-2587-22FD-707B-98AD96AC5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18" y="378961"/>
            <a:ext cx="6172200" cy="4873625"/>
          </a:xfrm>
        </p:spPr>
        <p:txBody>
          <a:bodyPr>
            <a:normAutofit/>
          </a:bodyPr>
          <a:lstStyle/>
          <a:p>
            <a:r>
              <a:rPr lang="en-IN" sz="3600" dirty="0"/>
              <a:t>Analysing and predicting air quality in Tamil Nadu requires access real time air quality data , historical data and the use of predictive models here is general outline of the process.</a:t>
            </a:r>
            <a:endParaRPr lang="en-US" sz="3600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852F086-44E8-9D35-371A-8ED0A4F9B826}"/>
              </a:ext>
            </a:extLst>
          </p:cNvPr>
          <p:cNvGrpSpPr/>
          <p:nvPr/>
        </p:nvGrpSpPr>
        <p:grpSpPr>
          <a:xfrm>
            <a:off x="6503518" y="50797"/>
            <a:ext cx="5060200" cy="6974104"/>
            <a:chOff x="6503518" y="50797"/>
            <a:chExt cx="5060200" cy="6974104"/>
          </a:xfrm>
          <a:blipFill>
            <a:blip r:embed="rId2"/>
            <a:stretch>
              <a:fillRect/>
            </a:stretch>
          </a:blipFill>
        </p:grpSpPr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7D648DDA-E2DA-3AA5-7675-6661512FA919}"/>
                </a:ext>
              </a:extLst>
            </p:cNvPr>
            <p:cNvSpPr/>
            <p:nvPr/>
          </p:nvSpPr>
          <p:spPr>
            <a:xfrm>
              <a:off x="7387771" y="566057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4D96FEFF-ACED-116F-322F-8E7865AA7F74}"/>
                </a:ext>
              </a:extLst>
            </p:cNvPr>
            <p:cNvSpPr/>
            <p:nvPr/>
          </p:nvSpPr>
          <p:spPr>
            <a:xfrm>
              <a:off x="8172572" y="1045028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69935416-6B7B-2413-D4AD-2A24416323FC}"/>
                </a:ext>
              </a:extLst>
            </p:cNvPr>
            <p:cNvSpPr/>
            <p:nvPr/>
          </p:nvSpPr>
          <p:spPr>
            <a:xfrm>
              <a:off x="7387771" y="1523999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DF89DC9-5C9A-0644-97BB-EA41B50BC122}"/>
                </a:ext>
              </a:extLst>
            </p:cNvPr>
            <p:cNvSpPr/>
            <p:nvPr/>
          </p:nvSpPr>
          <p:spPr>
            <a:xfrm>
              <a:off x="8172572" y="2002970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5FC3C022-24E6-EE6B-9272-6FE7E43C4E07}"/>
                </a:ext>
              </a:extLst>
            </p:cNvPr>
            <p:cNvSpPr/>
            <p:nvPr/>
          </p:nvSpPr>
          <p:spPr>
            <a:xfrm>
              <a:off x="9731289" y="4085769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E63A0E76-F77F-71D0-1F7D-776596B3C4F0}"/>
                </a:ext>
              </a:extLst>
            </p:cNvPr>
            <p:cNvSpPr/>
            <p:nvPr/>
          </p:nvSpPr>
          <p:spPr>
            <a:xfrm>
              <a:off x="8937268" y="4579252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283C1F1-1EB3-789A-6EB5-3FFAD88080D7}"/>
                </a:ext>
              </a:extLst>
            </p:cNvPr>
            <p:cNvSpPr/>
            <p:nvPr/>
          </p:nvSpPr>
          <p:spPr>
            <a:xfrm>
              <a:off x="8976546" y="2547255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BFF5FDB6-D7F5-E29D-A6B2-216A36651A4E}"/>
                </a:ext>
              </a:extLst>
            </p:cNvPr>
            <p:cNvSpPr/>
            <p:nvPr/>
          </p:nvSpPr>
          <p:spPr>
            <a:xfrm>
              <a:off x="8955559" y="1538513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A87CF9A6-E1CF-F16D-340A-DAD1EF7A8961}"/>
                </a:ext>
              </a:extLst>
            </p:cNvPr>
            <p:cNvSpPr/>
            <p:nvPr/>
          </p:nvSpPr>
          <p:spPr>
            <a:xfrm>
              <a:off x="8172572" y="4042226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C90C2090-D3BD-474F-9AE6-23E9262D836B}"/>
                </a:ext>
              </a:extLst>
            </p:cNvPr>
            <p:cNvSpPr/>
            <p:nvPr/>
          </p:nvSpPr>
          <p:spPr>
            <a:xfrm>
              <a:off x="7402825" y="3548739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3E98E598-210F-8AF6-9DAA-474BC3FA880E}"/>
                </a:ext>
              </a:extLst>
            </p:cNvPr>
            <p:cNvSpPr/>
            <p:nvPr/>
          </p:nvSpPr>
          <p:spPr>
            <a:xfrm>
              <a:off x="8961542" y="3563255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4AAA5B97-117E-098E-5E5D-73581069921A}"/>
                </a:ext>
              </a:extLst>
            </p:cNvPr>
            <p:cNvSpPr/>
            <p:nvPr/>
          </p:nvSpPr>
          <p:spPr>
            <a:xfrm>
              <a:off x="9793514" y="3098798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2BCDABFB-840E-3AC6-0543-71956AE39B58}"/>
                </a:ext>
              </a:extLst>
            </p:cNvPr>
            <p:cNvSpPr/>
            <p:nvPr/>
          </p:nvSpPr>
          <p:spPr>
            <a:xfrm>
              <a:off x="9786257" y="2082798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C14C53CB-5D22-BD22-7CEC-ADD2F9908687}"/>
                </a:ext>
              </a:extLst>
            </p:cNvPr>
            <p:cNvSpPr/>
            <p:nvPr/>
          </p:nvSpPr>
          <p:spPr>
            <a:xfrm>
              <a:off x="10576746" y="2590798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8846AFE3-D945-B8E3-A719-85530CC6088E}"/>
                </a:ext>
              </a:extLst>
            </p:cNvPr>
            <p:cNvSpPr/>
            <p:nvPr/>
          </p:nvSpPr>
          <p:spPr>
            <a:xfrm>
              <a:off x="10576746" y="1574797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exagon 48">
              <a:extLst>
                <a:ext uri="{FF2B5EF4-FFF2-40B4-BE49-F238E27FC236}">
                  <a16:creationId xmlns:a16="http://schemas.microsoft.com/office/drawing/2014/main" id="{7EBBEBA4-0BD2-6D27-48B3-0EA6F0CE98A5}"/>
                </a:ext>
              </a:extLst>
            </p:cNvPr>
            <p:cNvSpPr/>
            <p:nvPr/>
          </p:nvSpPr>
          <p:spPr>
            <a:xfrm>
              <a:off x="10553945" y="533399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A05FB71F-318E-6EB9-BBB3-FA36F91612CD}"/>
                </a:ext>
              </a:extLst>
            </p:cNvPr>
            <p:cNvSpPr/>
            <p:nvPr/>
          </p:nvSpPr>
          <p:spPr>
            <a:xfrm>
              <a:off x="9746343" y="50799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0B0E3EEB-8900-3FE3-B4AA-44B99263ED2E}"/>
                </a:ext>
              </a:extLst>
            </p:cNvPr>
            <p:cNvSpPr/>
            <p:nvPr/>
          </p:nvSpPr>
          <p:spPr>
            <a:xfrm>
              <a:off x="9755659" y="1055914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>
              <a:extLst>
                <a:ext uri="{FF2B5EF4-FFF2-40B4-BE49-F238E27FC236}">
                  <a16:creationId xmlns:a16="http://schemas.microsoft.com/office/drawing/2014/main" id="{13EF8343-426C-1E57-6792-640A7AA133C3}"/>
                </a:ext>
              </a:extLst>
            </p:cNvPr>
            <p:cNvSpPr/>
            <p:nvPr/>
          </p:nvSpPr>
          <p:spPr>
            <a:xfrm>
              <a:off x="8961542" y="544285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>
              <a:extLst>
                <a:ext uri="{FF2B5EF4-FFF2-40B4-BE49-F238E27FC236}">
                  <a16:creationId xmlns:a16="http://schemas.microsoft.com/office/drawing/2014/main" id="{A56594EB-A6FE-7FD8-E56E-D2BB7CFD73DC}"/>
                </a:ext>
              </a:extLst>
            </p:cNvPr>
            <p:cNvSpPr/>
            <p:nvPr/>
          </p:nvSpPr>
          <p:spPr>
            <a:xfrm>
              <a:off x="8186057" y="3026227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>
              <a:extLst>
                <a:ext uri="{FF2B5EF4-FFF2-40B4-BE49-F238E27FC236}">
                  <a16:creationId xmlns:a16="http://schemas.microsoft.com/office/drawing/2014/main" id="{15863381-D254-FB3A-5517-25EE08B40D5B}"/>
                </a:ext>
              </a:extLst>
            </p:cNvPr>
            <p:cNvSpPr/>
            <p:nvPr/>
          </p:nvSpPr>
          <p:spPr>
            <a:xfrm>
              <a:off x="7368598" y="2525484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>
              <a:extLst>
                <a:ext uri="{FF2B5EF4-FFF2-40B4-BE49-F238E27FC236}">
                  <a16:creationId xmlns:a16="http://schemas.microsoft.com/office/drawing/2014/main" id="{F01FDC2A-BA07-EAC5-1689-BD6949761E79}"/>
                </a:ext>
              </a:extLst>
            </p:cNvPr>
            <p:cNvSpPr/>
            <p:nvPr/>
          </p:nvSpPr>
          <p:spPr>
            <a:xfrm>
              <a:off x="8175855" y="50797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>
              <a:extLst>
                <a:ext uri="{FF2B5EF4-FFF2-40B4-BE49-F238E27FC236}">
                  <a16:creationId xmlns:a16="http://schemas.microsoft.com/office/drawing/2014/main" id="{853EE3E9-E8A3-42C5-C3CA-37FCCE6A473C}"/>
                </a:ext>
              </a:extLst>
            </p:cNvPr>
            <p:cNvSpPr/>
            <p:nvPr/>
          </p:nvSpPr>
          <p:spPr>
            <a:xfrm>
              <a:off x="7316712" y="5537195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id="{4B45D896-1072-3040-E31B-ACF05143553C}"/>
                </a:ext>
              </a:extLst>
            </p:cNvPr>
            <p:cNvSpPr/>
            <p:nvPr/>
          </p:nvSpPr>
          <p:spPr>
            <a:xfrm>
              <a:off x="8085728" y="6045193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>
              <a:extLst>
                <a:ext uri="{FF2B5EF4-FFF2-40B4-BE49-F238E27FC236}">
                  <a16:creationId xmlns:a16="http://schemas.microsoft.com/office/drawing/2014/main" id="{3A0090DA-1EF9-4F33-762A-7CF78B1946C2}"/>
                </a:ext>
              </a:extLst>
            </p:cNvPr>
            <p:cNvSpPr/>
            <p:nvPr/>
          </p:nvSpPr>
          <p:spPr>
            <a:xfrm>
              <a:off x="7359378" y="4550222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>
              <a:extLst>
                <a:ext uri="{FF2B5EF4-FFF2-40B4-BE49-F238E27FC236}">
                  <a16:creationId xmlns:a16="http://schemas.microsoft.com/office/drawing/2014/main" id="{E090B70C-73AA-2E75-DA84-C62395FE0A9A}"/>
                </a:ext>
              </a:extLst>
            </p:cNvPr>
            <p:cNvSpPr/>
            <p:nvPr/>
          </p:nvSpPr>
          <p:spPr>
            <a:xfrm>
              <a:off x="8120762" y="5043708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>
              <a:extLst>
                <a:ext uri="{FF2B5EF4-FFF2-40B4-BE49-F238E27FC236}">
                  <a16:creationId xmlns:a16="http://schemas.microsoft.com/office/drawing/2014/main" id="{9A5973C8-A670-FD61-7938-E72B63F9DD48}"/>
                </a:ext>
              </a:extLst>
            </p:cNvPr>
            <p:cNvSpPr/>
            <p:nvPr/>
          </p:nvSpPr>
          <p:spPr>
            <a:xfrm>
              <a:off x="8898922" y="5558968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>
              <a:extLst>
                <a:ext uri="{FF2B5EF4-FFF2-40B4-BE49-F238E27FC236}">
                  <a16:creationId xmlns:a16="http://schemas.microsoft.com/office/drawing/2014/main" id="{72EBA641-49C3-945D-8A6D-BA8E04FA309C}"/>
                </a:ext>
              </a:extLst>
            </p:cNvPr>
            <p:cNvSpPr/>
            <p:nvPr/>
          </p:nvSpPr>
          <p:spPr>
            <a:xfrm>
              <a:off x="9712116" y="5072740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6D1CD4B9-C1BE-ACDB-E280-9BD3BE59E8F4}"/>
                </a:ext>
              </a:extLst>
            </p:cNvPr>
            <p:cNvSpPr/>
            <p:nvPr/>
          </p:nvSpPr>
          <p:spPr>
            <a:xfrm>
              <a:off x="9687747" y="6066958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>
              <a:extLst>
                <a:ext uri="{FF2B5EF4-FFF2-40B4-BE49-F238E27FC236}">
                  <a16:creationId xmlns:a16="http://schemas.microsoft.com/office/drawing/2014/main" id="{BEDCDF39-9625-240D-784B-59A12D948649}"/>
                </a:ext>
              </a:extLst>
            </p:cNvPr>
            <p:cNvSpPr/>
            <p:nvPr/>
          </p:nvSpPr>
          <p:spPr>
            <a:xfrm>
              <a:off x="10468282" y="5624273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5FCE8307-60F5-B318-17B4-16B949AD5344}"/>
                </a:ext>
              </a:extLst>
            </p:cNvPr>
            <p:cNvSpPr/>
            <p:nvPr/>
          </p:nvSpPr>
          <p:spPr>
            <a:xfrm>
              <a:off x="10525310" y="4622791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>
              <a:extLst>
                <a:ext uri="{FF2B5EF4-FFF2-40B4-BE49-F238E27FC236}">
                  <a16:creationId xmlns:a16="http://schemas.microsoft.com/office/drawing/2014/main" id="{57976531-27F2-3ED8-91C7-6A06ADE5B206}"/>
                </a:ext>
              </a:extLst>
            </p:cNvPr>
            <p:cNvSpPr/>
            <p:nvPr/>
          </p:nvSpPr>
          <p:spPr>
            <a:xfrm>
              <a:off x="10561202" y="3621309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>
              <a:extLst>
                <a:ext uri="{FF2B5EF4-FFF2-40B4-BE49-F238E27FC236}">
                  <a16:creationId xmlns:a16="http://schemas.microsoft.com/office/drawing/2014/main" id="{3CF3D95D-0CE8-A9D1-765D-5EBD4E900A3D}"/>
                </a:ext>
              </a:extLst>
            </p:cNvPr>
            <p:cNvSpPr/>
            <p:nvPr/>
          </p:nvSpPr>
          <p:spPr>
            <a:xfrm>
              <a:off x="6503518" y="6030988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>
              <a:extLst>
                <a:ext uri="{FF2B5EF4-FFF2-40B4-BE49-F238E27FC236}">
                  <a16:creationId xmlns:a16="http://schemas.microsoft.com/office/drawing/2014/main" id="{44DC93F6-00C6-EE59-750F-CA6A4BB2A236}"/>
                </a:ext>
              </a:extLst>
            </p:cNvPr>
            <p:cNvSpPr/>
            <p:nvPr/>
          </p:nvSpPr>
          <p:spPr>
            <a:xfrm>
              <a:off x="6529948" y="5043400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>
              <a:extLst>
                <a:ext uri="{FF2B5EF4-FFF2-40B4-BE49-F238E27FC236}">
                  <a16:creationId xmlns:a16="http://schemas.microsoft.com/office/drawing/2014/main" id="{05F31B56-7999-35C0-5AFB-1E1FE69CF726}"/>
                </a:ext>
              </a:extLst>
            </p:cNvPr>
            <p:cNvSpPr/>
            <p:nvPr/>
          </p:nvSpPr>
          <p:spPr>
            <a:xfrm>
              <a:off x="6570433" y="4042226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>
              <a:extLst>
                <a:ext uri="{FF2B5EF4-FFF2-40B4-BE49-F238E27FC236}">
                  <a16:creationId xmlns:a16="http://schemas.microsoft.com/office/drawing/2014/main" id="{EE9611D5-A9CC-EA29-B6E9-E69E24760F28}"/>
                </a:ext>
              </a:extLst>
            </p:cNvPr>
            <p:cNvSpPr/>
            <p:nvPr/>
          </p:nvSpPr>
          <p:spPr>
            <a:xfrm>
              <a:off x="6578085" y="3018971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>
              <a:extLst>
                <a:ext uri="{FF2B5EF4-FFF2-40B4-BE49-F238E27FC236}">
                  <a16:creationId xmlns:a16="http://schemas.microsoft.com/office/drawing/2014/main" id="{A53C013B-7396-8572-149C-55A1F3359590}"/>
                </a:ext>
              </a:extLst>
            </p:cNvPr>
            <p:cNvSpPr/>
            <p:nvPr/>
          </p:nvSpPr>
          <p:spPr>
            <a:xfrm>
              <a:off x="6596473" y="2024741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>
              <a:extLst>
                <a:ext uri="{FF2B5EF4-FFF2-40B4-BE49-F238E27FC236}">
                  <a16:creationId xmlns:a16="http://schemas.microsoft.com/office/drawing/2014/main" id="{2E2E10CD-5DBB-0C45-5C7C-00B05CA701FD}"/>
                </a:ext>
              </a:extLst>
            </p:cNvPr>
            <p:cNvSpPr/>
            <p:nvPr/>
          </p:nvSpPr>
          <p:spPr>
            <a:xfrm>
              <a:off x="6601113" y="1012370"/>
              <a:ext cx="986972" cy="95794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417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81E36-A97D-7BF4-1B11-A8127F7E5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9526" y="673822"/>
            <a:ext cx="5519448" cy="5510356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 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System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7267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59F3C-2265-B4D7-FA52-723E143E2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4261" y="792378"/>
            <a:ext cx="10645630" cy="527324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 real-time air quality data from monitoring stations across Tamil Nadu. This data typically includes parameter like PM2.5, PM10 ,NO2, SO2, CO,O3 temperature, humidity and speed.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Pre-processing:</a:t>
            </a:r>
            <a:endParaRPr lang="en-US" sz="36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Clean and pre-process the collected data. This involves handling missing values, outliers, and ensuring data consistency.</a:t>
            </a:r>
            <a:endParaRPr lang="en-US" sz="2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489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2D865-BF3B-27DA-E18F-093C76F3C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12618"/>
            <a:ext cx="10798030" cy="535637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Exploratory Data Analysis (EDA): </a:t>
            </a:r>
            <a:endParaRPr lang="en-US" sz="36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 EDA to understand the patterns and trends in the air quality data. Visualization techniques can help identify correlations and seasonality.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Engineering: </a:t>
            </a:r>
            <a:endParaRPr lang="en-US" sz="36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relevant features that can influence air quality, such as meteorological data, traffic patterns, and industrial activities.</a:t>
            </a:r>
            <a:endParaRPr lang="en-US" sz="2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4694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EC9EA-30A6-A395-5510-97BB0AB24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651164"/>
            <a:ext cx="10853448" cy="5217824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Selection: </a:t>
            </a:r>
            <a:endParaRPr lang="en-US" sz="36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Choose suitable machine learning or statistical models for air quality prediction. Time series models like ARIMA or machine learning models like Random Forests and Gradient Boosting are often used.</a:t>
            </a:r>
            <a:endParaRPr lang="en-US" sz="2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Prediction: </a:t>
            </a:r>
            <a:endParaRPr lang="en-US" sz="36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trained model to make air quality predictions for specific locations in Tamil Nadu.</a:t>
            </a:r>
            <a:endParaRPr lang="en-US" sz="2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6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4711E-9861-9E82-8BF6-1E5413609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279" y="727363"/>
            <a:ext cx="10839594" cy="5403273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9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7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Visualize the predicted air quality data on maps or charts to make it more understandable to the public.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Evaluation: </a:t>
            </a:r>
            <a:endParaRPr lang="en-US" sz="9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7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Assess the model's performance using metrics like Mean Absolute Error (MAE), Root Mean Squared Error (RMSE), and R-squared.</a:t>
            </a:r>
            <a:endParaRPr lang="en-US" sz="7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 System:</a:t>
            </a:r>
            <a:endParaRPr lang="en-US" sz="9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7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Implement an alert system that informs the public when air quality levels reach unhealthy levels, based on the predictions.</a:t>
            </a:r>
            <a:endParaRPr lang="en-US" sz="7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2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3870-C0F8-546B-5B12-A0DDFD81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view for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0AEC6-86C8-B9F3-DC1D-C85C2B5F7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313131"/>
                </a:solidFill>
                <a:effectLst/>
                <a:latin typeface="Open Sans" panose="020F0502020204030204" pitchFamily="34" charset="0"/>
              </a:rPr>
              <a:t> </a:t>
            </a:r>
            <a:r>
              <a:rPr lang="en-US" b="0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analyze and visualize air quality data from various monitoring stations in Tamil Nadu.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dataset contains measurements of Sulfur Dioxide (SO2), Nitrogen Dioxide (NO2), and Respirable Suspended Particulate Matter/Particulate Matter 10 (RSPM/PM10) levels in different cities, towns, villages, and areas.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gain insights into the air pollution trends, identify areas with high pollution levels, and create a predictive model to estimate RSPM/PM10 levels based on SO2 and NO2 levels.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9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40DBAA-F8C9-19E6-6254-A18B7E103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66" y="400934"/>
            <a:ext cx="10238762" cy="3144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4FA45C-3A11-6171-6A50-CBDC10961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992" y="2677886"/>
            <a:ext cx="6885992" cy="349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922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Roboto</vt:lpstr>
      <vt:lpstr>Times New Roman</vt:lpstr>
      <vt:lpstr>Wingdings</vt:lpstr>
      <vt:lpstr>Office Theme</vt:lpstr>
      <vt:lpstr>APPLIED DATA SCIENCE GROUP-1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Public view for problem</vt:lpstr>
      <vt:lpstr>PowerPoint Presentation</vt:lpstr>
      <vt:lpstr>PowerPoint Presentation</vt:lpstr>
      <vt:lpstr>Methods used to predict</vt:lpstr>
      <vt:lpstr>Python code</vt:lpstr>
      <vt:lpstr>PowerPoint Presentation</vt:lpstr>
      <vt:lpstr>Result and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ANAYLSIS</dc:title>
  <dc:creator>WIN10</dc:creator>
  <cp:lastModifiedBy>Antro Sabin</cp:lastModifiedBy>
  <cp:revision>4</cp:revision>
  <dcterms:created xsi:type="dcterms:W3CDTF">2023-09-26T08:24:59Z</dcterms:created>
  <dcterms:modified xsi:type="dcterms:W3CDTF">2023-10-04T17:35:56Z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