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orul majhar mohamed dhaheer" initials="nm" lastIdx="1" clrIdx="0">
    <p:extLst>
      <p:ext uri="{19B8F6BF-5375-455C-9EA6-DF929625EA0E}">
        <p15:presenceInfo xmlns:p15="http://schemas.microsoft.com/office/powerpoint/2012/main" userId="03a1260b934bc2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10/26/2023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10/26/2023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10/26/2023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10/26/2023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10/26/2023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7533-56F1-AA80-625A-2103982AEC86}"/>
              </a:ext>
            </a:extLst>
          </p:cNvPr>
          <p:cNvSpPr>
            <a:spLocks noGrp="1"/>
          </p:cNvSpPr>
          <p:nvPr>
            <p:ph type="ctrTitle"/>
          </p:nvPr>
        </p:nvSpPr>
        <p:spPr>
          <a:xfrm>
            <a:off x="1216058" y="1788453"/>
            <a:ext cx="9766169" cy="3198326"/>
          </a:xfrm>
        </p:spPr>
        <p:txBody>
          <a:bodyPr/>
          <a:lstStyle/>
          <a:p>
            <a:br>
              <a:rPr lang="en-GB" sz="4800" dirty="0">
                <a:latin typeface="Arial Black" panose="020B0A04020102020204" pitchFamily="34" charset="0"/>
              </a:rPr>
            </a:br>
            <a:br>
              <a:rPr lang="en-GB" sz="4800" dirty="0">
                <a:latin typeface="Arial Black" panose="020B0A04020102020204" pitchFamily="34" charset="0"/>
              </a:rPr>
            </a:br>
            <a:r>
              <a:rPr lang="en-GB" sz="4800" dirty="0">
                <a:latin typeface="Arial Black" panose="020B0A04020102020204" pitchFamily="34" charset="0"/>
              </a:rPr>
              <a:t>project-9</a:t>
            </a:r>
            <a:br>
              <a:rPr lang="en-GB" sz="4800" dirty="0">
                <a:latin typeface="Arial Black" panose="020B0A04020102020204" pitchFamily="34" charset="0"/>
              </a:rPr>
            </a:br>
            <a:r>
              <a:rPr lang="en-GB" sz="4800" dirty="0">
                <a:latin typeface="Arial Black" panose="020B0A04020102020204" pitchFamily="34" charset="0"/>
              </a:rPr>
              <a:t>AIR QUALITY ANALYSIS AND PREDICTION IN TAMILNADU </a:t>
            </a:r>
            <a:br>
              <a:rPr lang="en-GB" sz="4800" dirty="0">
                <a:latin typeface="Arial Black" panose="020B0A04020102020204" pitchFamily="34" charset="0"/>
              </a:rPr>
            </a:br>
            <a:endParaRPr lang="en-IN" sz="4800" dirty="0">
              <a:latin typeface="Arial Black" panose="020B0A04020102020204" pitchFamily="34" charset="0"/>
            </a:endParaRPr>
          </a:p>
        </p:txBody>
      </p:sp>
      <p:sp>
        <p:nvSpPr>
          <p:cNvPr id="3" name="Subtitle 2">
            <a:extLst>
              <a:ext uri="{FF2B5EF4-FFF2-40B4-BE49-F238E27FC236}">
                <a16:creationId xmlns:a16="http://schemas.microsoft.com/office/drawing/2014/main" id="{D07E6CED-5318-A601-73D9-5897B1710F3D}"/>
              </a:ext>
            </a:extLst>
          </p:cNvPr>
          <p:cNvSpPr>
            <a:spLocks noGrp="1"/>
          </p:cNvSpPr>
          <p:nvPr>
            <p:ph type="subTitle" idx="1"/>
          </p:nvPr>
        </p:nvSpPr>
        <p:spPr>
          <a:xfrm>
            <a:off x="2680163" y="4408766"/>
            <a:ext cx="6831673" cy="1105915"/>
          </a:xfrm>
        </p:spPr>
        <p:txBody>
          <a:bodyPr/>
          <a:lstStyle/>
          <a:p>
            <a:r>
              <a:rPr lang="en-IN" sz="2400" b="1" dirty="0">
                <a:latin typeface="Book Antiqua" panose="02040602050305030304" pitchFamily="18" charset="0"/>
              </a:rPr>
              <a:t>PHASE-4 </a:t>
            </a:r>
          </a:p>
          <a:p>
            <a:r>
              <a:rPr lang="en-IN" sz="2400" b="1" dirty="0">
                <a:latin typeface="Arial Black" panose="020B0A04020102020204" pitchFamily="34" charset="0"/>
              </a:rPr>
              <a:t>Development Part 2</a:t>
            </a:r>
          </a:p>
          <a:p>
            <a:endParaRPr lang="en-IN" dirty="0"/>
          </a:p>
        </p:txBody>
      </p:sp>
    </p:spTree>
    <p:extLst>
      <p:ext uri="{BB962C8B-B14F-4D97-AF65-F5344CB8AC3E}">
        <p14:creationId xmlns:p14="http://schemas.microsoft.com/office/powerpoint/2010/main" val="279031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9AD92F-F286-BC07-5878-75E45AE27FC9}"/>
              </a:ext>
            </a:extLst>
          </p:cNvPr>
          <p:cNvSpPr txBox="1"/>
          <p:nvPr/>
        </p:nvSpPr>
        <p:spPr>
          <a:xfrm>
            <a:off x="1131216" y="546755"/>
            <a:ext cx="11060784" cy="3108543"/>
          </a:xfrm>
          <a:prstGeom prst="rect">
            <a:avLst/>
          </a:prstGeom>
          <a:noFill/>
        </p:spPr>
        <p:txBody>
          <a:bodyPr wrap="square" rtlCol="0">
            <a:spAutoFit/>
          </a:bodyPr>
          <a:lstStyle/>
          <a:p>
            <a:r>
              <a:rPr lang="en-IN" sz="1800" dirty="0"/>
              <a:t>            </a:t>
            </a:r>
            <a:r>
              <a:rPr lang="en-IN" sz="2800" dirty="0"/>
              <a:t> </a:t>
            </a:r>
            <a:r>
              <a:rPr lang="en-IN" sz="2800" dirty="0" err="1"/>
              <a:t>si</a:t>
            </a:r>
            <a:r>
              <a:rPr lang="en-IN" sz="2800" dirty="0"/>
              <a:t>= 300+(so2-800)*(100/800)</a:t>
            </a:r>
          </a:p>
          <a:p>
            <a:r>
              <a:rPr lang="en-IN" sz="2800" dirty="0"/>
              <a:t>         if (so2&gt;1600):</a:t>
            </a:r>
          </a:p>
          <a:p>
            <a:r>
              <a:rPr lang="en-IN" sz="2800" dirty="0"/>
              <a:t>         </a:t>
            </a:r>
            <a:r>
              <a:rPr lang="en-IN" sz="2800" dirty="0" err="1"/>
              <a:t>si</a:t>
            </a:r>
            <a:r>
              <a:rPr lang="en-IN" sz="2800" dirty="0"/>
              <a:t>= 400+(so2-1600)*(100/800)</a:t>
            </a:r>
          </a:p>
          <a:p>
            <a:r>
              <a:rPr lang="en-IN" sz="2800" dirty="0"/>
              <a:t>         return </a:t>
            </a:r>
            <a:r>
              <a:rPr lang="en-IN" sz="2800" dirty="0" err="1"/>
              <a:t>si</a:t>
            </a:r>
            <a:r>
              <a:rPr lang="en-IN" sz="2800" dirty="0"/>
              <a:t> </a:t>
            </a:r>
          </a:p>
          <a:p>
            <a:r>
              <a:rPr lang="en-IN" sz="2800" dirty="0"/>
              <a:t>         data[‘</a:t>
            </a:r>
            <a:r>
              <a:rPr lang="en-IN" sz="2800" dirty="0" err="1"/>
              <a:t>si</a:t>
            </a:r>
            <a:r>
              <a:rPr lang="en-IN" sz="2800" dirty="0"/>
              <a:t>’]=data[‘so2’].apply(</a:t>
            </a:r>
            <a:r>
              <a:rPr lang="en-IN" sz="2800" dirty="0" err="1"/>
              <a:t>calculate_si</a:t>
            </a:r>
            <a:r>
              <a:rPr lang="en-IN" sz="2800" dirty="0"/>
              <a:t>) </a:t>
            </a:r>
          </a:p>
          <a:p>
            <a:r>
              <a:rPr lang="en-IN" sz="2800" dirty="0"/>
              <a:t>         </a:t>
            </a:r>
            <a:r>
              <a:rPr lang="en-IN" sz="2800" dirty="0" err="1"/>
              <a:t>df</a:t>
            </a:r>
            <a:r>
              <a:rPr lang="en-IN" sz="2800" dirty="0"/>
              <a:t>= data[[‘so2’,’si’]] </a:t>
            </a:r>
          </a:p>
          <a:p>
            <a:r>
              <a:rPr lang="en-IN" sz="2800" dirty="0"/>
              <a:t>         </a:t>
            </a:r>
            <a:r>
              <a:rPr lang="en-IN" sz="2800" dirty="0" err="1"/>
              <a:t>df.head</a:t>
            </a:r>
            <a:r>
              <a:rPr lang="en-IN" sz="2800" dirty="0"/>
              <a:t>()</a:t>
            </a:r>
          </a:p>
        </p:txBody>
      </p:sp>
    </p:spTree>
    <p:extLst>
      <p:ext uri="{BB962C8B-B14F-4D97-AF65-F5344CB8AC3E}">
        <p14:creationId xmlns:p14="http://schemas.microsoft.com/office/powerpoint/2010/main" val="118166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4C2C1-174B-1DFD-BB6E-D745B1C3A997}"/>
              </a:ext>
            </a:extLst>
          </p:cNvPr>
          <p:cNvSpPr txBox="1"/>
          <p:nvPr/>
        </p:nvSpPr>
        <p:spPr>
          <a:xfrm>
            <a:off x="980388" y="443060"/>
            <a:ext cx="10680569" cy="3416320"/>
          </a:xfrm>
          <a:prstGeom prst="rect">
            <a:avLst/>
          </a:prstGeom>
          <a:noFill/>
        </p:spPr>
        <p:txBody>
          <a:bodyPr wrap="square" rtlCol="0">
            <a:spAutoFit/>
          </a:bodyPr>
          <a:lstStyle/>
          <a:p>
            <a:r>
              <a:rPr lang="en-IN" sz="2400" dirty="0">
                <a:latin typeface="Arial Black" panose="020B0A04020102020204" pitchFamily="34" charset="0"/>
              </a:rPr>
              <a:t>OUTPUT:</a:t>
            </a:r>
          </a:p>
          <a:p>
            <a:endParaRPr lang="en-IN" sz="2400" dirty="0">
              <a:latin typeface="Arial Black" panose="020B0A04020102020204" pitchFamily="34" charset="0"/>
            </a:endParaRPr>
          </a:p>
          <a:p>
            <a:endParaRPr lang="en-IN" sz="2400" dirty="0">
              <a:latin typeface="Arial Black" panose="020B0A04020102020204" pitchFamily="34" charset="0"/>
            </a:endParaRPr>
          </a:p>
          <a:p>
            <a:r>
              <a:rPr lang="en-IN" sz="2400" dirty="0">
                <a:latin typeface="Arial Black" panose="020B0A04020102020204" pitchFamily="34" charset="0"/>
              </a:rPr>
              <a:t>            </a:t>
            </a:r>
            <a:r>
              <a:rPr lang="it-IT" sz="2400" dirty="0"/>
              <a:t> So2 si </a:t>
            </a:r>
          </a:p>
          <a:p>
            <a:r>
              <a:rPr lang="it-IT" sz="2400" dirty="0"/>
              <a:t>                 0  4.8 6.000</a:t>
            </a:r>
          </a:p>
          <a:p>
            <a:r>
              <a:rPr lang="it-IT" sz="2400" dirty="0"/>
              <a:t>                 1  3.1 3.875 </a:t>
            </a:r>
          </a:p>
          <a:p>
            <a:r>
              <a:rPr lang="it-IT" sz="2400" dirty="0"/>
              <a:t>                 2  6.2 7.750</a:t>
            </a:r>
          </a:p>
          <a:p>
            <a:r>
              <a:rPr lang="it-IT" sz="2400" dirty="0"/>
              <a:t>                 3  6.3 7.875 </a:t>
            </a:r>
          </a:p>
          <a:p>
            <a:r>
              <a:rPr lang="it-IT" sz="2400" dirty="0"/>
              <a:t>                 4  4.7 5.875</a:t>
            </a:r>
            <a:endParaRPr lang="en-IN" sz="2400" dirty="0">
              <a:latin typeface="Arial Black" panose="020B0A04020102020204" pitchFamily="34" charset="0"/>
            </a:endParaRPr>
          </a:p>
        </p:txBody>
      </p:sp>
    </p:spTree>
    <p:extLst>
      <p:ext uri="{BB962C8B-B14F-4D97-AF65-F5344CB8AC3E}">
        <p14:creationId xmlns:p14="http://schemas.microsoft.com/office/powerpoint/2010/main" val="77076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6DA09B-9AF2-E96C-090C-039CEA02D01C}"/>
              </a:ext>
            </a:extLst>
          </p:cNvPr>
          <p:cNvSpPr txBox="1"/>
          <p:nvPr/>
        </p:nvSpPr>
        <p:spPr>
          <a:xfrm>
            <a:off x="1944278" y="446929"/>
            <a:ext cx="7689915" cy="954107"/>
          </a:xfrm>
          <a:prstGeom prst="rect">
            <a:avLst/>
          </a:prstGeom>
          <a:noFill/>
        </p:spPr>
        <p:txBody>
          <a:bodyPr wrap="square">
            <a:spAutoFit/>
          </a:bodyPr>
          <a:lstStyle/>
          <a:p>
            <a:r>
              <a:rPr lang="en-IN" sz="2800" dirty="0">
                <a:latin typeface="Arial Black" panose="020B0A04020102020204" pitchFamily="34" charset="0"/>
              </a:rPr>
              <a:t>Article Metrics ( level )</a:t>
            </a:r>
          </a:p>
          <a:p>
            <a:endParaRPr lang="en-IN" sz="2800" dirty="0">
              <a:latin typeface="Arial Black" panose="020B0A04020102020204" pitchFamily="34" charset="0"/>
            </a:endParaRPr>
          </a:p>
        </p:txBody>
      </p:sp>
      <p:pic>
        <p:nvPicPr>
          <p:cNvPr id="7" name="Picture 6">
            <a:extLst>
              <a:ext uri="{FF2B5EF4-FFF2-40B4-BE49-F238E27FC236}">
                <a16:creationId xmlns:a16="http://schemas.microsoft.com/office/drawing/2014/main" id="{8D929638-2AFE-4EC9-9040-AB36AD3C9C57}"/>
              </a:ext>
            </a:extLst>
          </p:cNvPr>
          <p:cNvPicPr>
            <a:picLocks noChangeAspect="1"/>
          </p:cNvPicPr>
          <p:nvPr/>
        </p:nvPicPr>
        <p:blipFill rotWithShape="1">
          <a:blip r:embed="rId2"/>
          <a:srcRect l="10903" t="23643" r="46031" b="13402"/>
          <a:stretch/>
        </p:blipFill>
        <p:spPr>
          <a:xfrm>
            <a:off x="1329178" y="1621411"/>
            <a:ext cx="9851011" cy="4317476"/>
          </a:xfrm>
          <a:prstGeom prst="rect">
            <a:avLst/>
          </a:prstGeom>
        </p:spPr>
      </p:pic>
    </p:spTree>
    <p:extLst>
      <p:ext uri="{BB962C8B-B14F-4D97-AF65-F5344CB8AC3E}">
        <p14:creationId xmlns:p14="http://schemas.microsoft.com/office/powerpoint/2010/main" val="1606472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CC5217-B61F-BED8-5DF6-1C2FC3A1B93B}"/>
              </a:ext>
            </a:extLst>
          </p:cNvPr>
          <p:cNvSpPr txBox="1"/>
          <p:nvPr/>
        </p:nvSpPr>
        <p:spPr>
          <a:xfrm>
            <a:off x="1216058" y="669303"/>
            <a:ext cx="10435472" cy="3539430"/>
          </a:xfrm>
          <a:prstGeom prst="rect">
            <a:avLst/>
          </a:prstGeom>
          <a:noFill/>
        </p:spPr>
        <p:txBody>
          <a:bodyPr wrap="square" rtlCol="0">
            <a:spAutoFit/>
          </a:bodyPr>
          <a:lstStyle/>
          <a:p>
            <a:r>
              <a:rPr lang="en-IN" sz="2800" dirty="0">
                <a:latin typeface="Arial Black" panose="020B0A04020102020204" pitchFamily="34" charset="0"/>
              </a:rPr>
              <a:t>DISTRICT LEVEL PREDICTION:</a:t>
            </a:r>
          </a:p>
          <a:p>
            <a:endParaRPr lang="en-IN" sz="2800" dirty="0">
              <a:latin typeface="Arial Black" panose="020B0A04020102020204" pitchFamily="34" charset="0"/>
            </a:endParaRPr>
          </a:p>
          <a:p>
            <a:endParaRPr lang="en-IN" sz="2800" dirty="0">
              <a:latin typeface="Arial Black" panose="020B0A04020102020204" pitchFamily="34" charset="0"/>
            </a:endParaRPr>
          </a:p>
          <a:p>
            <a:r>
              <a:rPr lang="en-IN" sz="2800" dirty="0">
                <a:latin typeface="Arial Black" panose="020B0A04020102020204" pitchFamily="34" charset="0"/>
              </a:rPr>
              <a:t>                  </a:t>
            </a:r>
            <a:r>
              <a:rPr lang="en-GB" sz="2800" dirty="0">
                <a:latin typeface="Arial Black" panose="020B0A04020102020204" pitchFamily="34" charset="0"/>
              </a:rPr>
              <a:t>INPUT : </a:t>
            </a:r>
          </a:p>
          <a:p>
            <a:r>
              <a:rPr lang="en-GB" sz="2800" dirty="0">
                <a:latin typeface="Arial Black" panose="020B0A04020102020204" pitchFamily="34" charset="0"/>
              </a:rPr>
              <a:t>                     </a:t>
            </a:r>
            <a:r>
              <a:rPr lang="en-GB" sz="2800" dirty="0"/>
              <a:t>CODE  maxso2 =                     </a:t>
            </a:r>
            <a:r>
              <a:rPr lang="en-GB" sz="2800" dirty="0" err="1"/>
              <a:t>loc.sort_values</a:t>
            </a:r>
            <a:r>
              <a:rPr lang="en-GB" sz="2800" dirty="0"/>
              <a:t>(by='so2',ascending=False)</a:t>
            </a:r>
          </a:p>
          <a:p>
            <a:r>
              <a:rPr lang="en-GB" sz="2800" dirty="0"/>
              <a:t> maxso2.loc[:,['so2']].head(10).plot(kind='bar'); # Based on average values</a:t>
            </a:r>
            <a:endParaRPr lang="en-IN" dirty="0"/>
          </a:p>
        </p:txBody>
      </p:sp>
    </p:spTree>
    <p:extLst>
      <p:ext uri="{BB962C8B-B14F-4D97-AF65-F5344CB8AC3E}">
        <p14:creationId xmlns:p14="http://schemas.microsoft.com/office/powerpoint/2010/main" val="1841288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9F9B4-CF67-B5C3-0399-93FA1AC7919B}"/>
              </a:ext>
            </a:extLst>
          </p:cNvPr>
          <p:cNvSpPr txBox="1"/>
          <p:nvPr/>
        </p:nvSpPr>
        <p:spPr>
          <a:xfrm>
            <a:off x="1159497" y="612742"/>
            <a:ext cx="10529740" cy="1384995"/>
          </a:xfrm>
          <a:prstGeom prst="rect">
            <a:avLst/>
          </a:prstGeom>
          <a:noFill/>
        </p:spPr>
        <p:txBody>
          <a:bodyPr wrap="square" rtlCol="0">
            <a:spAutoFit/>
          </a:bodyPr>
          <a:lstStyle/>
          <a:p>
            <a:r>
              <a:rPr lang="en-IN" sz="2800" dirty="0">
                <a:latin typeface="Arial Black" panose="020B0A04020102020204" pitchFamily="34" charset="0"/>
              </a:rPr>
              <a:t>OUPUT:</a:t>
            </a:r>
          </a:p>
          <a:p>
            <a:endParaRPr lang="en-IN" sz="2800" dirty="0">
              <a:latin typeface="Arial Black" panose="020B0A04020102020204" pitchFamily="34" charset="0"/>
            </a:endParaRPr>
          </a:p>
          <a:p>
            <a:endParaRPr lang="en-IN" sz="2800" dirty="0">
              <a:latin typeface="Arial Black" panose="020B0A04020102020204" pitchFamily="34" charset="0"/>
            </a:endParaRPr>
          </a:p>
        </p:txBody>
      </p:sp>
      <p:pic>
        <p:nvPicPr>
          <p:cNvPr id="4" name="Picture 3">
            <a:extLst>
              <a:ext uri="{FF2B5EF4-FFF2-40B4-BE49-F238E27FC236}">
                <a16:creationId xmlns:a16="http://schemas.microsoft.com/office/drawing/2014/main" id="{97E80BD5-60BD-F7CF-2602-20A2884605D6}"/>
              </a:ext>
            </a:extLst>
          </p:cNvPr>
          <p:cNvPicPr>
            <a:picLocks noChangeAspect="1"/>
          </p:cNvPicPr>
          <p:nvPr/>
        </p:nvPicPr>
        <p:blipFill rotWithShape="1">
          <a:blip r:embed="rId2"/>
          <a:srcRect l="10747" t="58006" r="45644" b="11065"/>
          <a:stretch/>
        </p:blipFill>
        <p:spPr>
          <a:xfrm>
            <a:off x="2922310" y="1527142"/>
            <a:ext cx="8003356" cy="3799002"/>
          </a:xfrm>
          <a:prstGeom prst="rect">
            <a:avLst/>
          </a:prstGeom>
        </p:spPr>
      </p:pic>
    </p:spTree>
    <p:extLst>
      <p:ext uri="{BB962C8B-B14F-4D97-AF65-F5344CB8AC3E}">
        <p14:creationId xmlns:p14="http://schemas.microsoft.com/office/powerpoint/2010/main" val="706637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54E3D5-92B3-F070-660B-5C12708E0871}"/>
              </a:ext>
            </a:extLst>
          </p:cNvPr>
          <p:cNvSpPr txBox="1"/>
          <p:nvPr/>
        </p:nvSpPr>
        <p:spPr>
          <a:xfrm>
            <a:off x="1366887" y="433633"/>
            <a:ext cx="10265789" cy="6124754"/>
          </a:xfrm>
          <a:prstGeom prst="rect">
            <a:avLst/>
          </a:prstGeom>
          <a:noFill/>
        </p:spPr>
        <p:txBody>
          <a:bodyPr wrap="square" rtlCol="0">
            <a:spAutoFit/>
          </a:bodyPr>
          <a:lstStyle/>
          <a:p>
            <a:r>
              <a:rPr lang="en-IN" sz="2800" dirty="0">
                <a:latin typeface="Arial Black" panose="020B0A04020102020204" pitchFamily="34" charset="0"/>
              </a:rPr>
              <a:t>Air quality visualization:</a:t>
            </a:r>
          </a:p>
          <a:p>
            <a:endParaRPr lang="en-IN" sz="2800" dirty="0">
              <a:latin typeface="Arial Black" panose="020B0A04020102020204" pitchFamily="34" charset="0"/>
            </a:endParaRPr>
          </a:p>
          <a:p>
            <a:r>
              <a:rPr lang="en-IN" sz="2800" dirty="0">
                <a:latin typeface="Arial Black" panose="020B0A04020102020204" pitchFamily="34" charset="0"/>
              </a:rPr>
              <a:t> </a:t>
            </a:r>
            <a:r>
              <a:rPr lang="en-GB" sz="2800" dirty="0"/>
              <a:t> The graphical display of data – helps us understand the distribution of air pollutants in the atmosphere. This is hard to do just by looking at a modern air monitor equipment with its digital display. </a:t>
            </a:r>
          </a:p>
          <a:p>
            <a:r>
              <a:rPr lang="en-GB" sz="2800" dirty="0"/>
              <a:t> By combining real-time monitoring data with python programming, one can easily visualize air monitoring data. Interactive graphs can be created which makes it easier to check air quality, and increasingly diverse </a:t>
            </a:r>
            <a:r>
              <a:rPr lang="en-GB" sz="2800" dirty="0" err="1"/>
              <a:t>colors</a:t>
            </a:r>
            <a:r>
              <a:rPr lang="en-GB" sz="2800" dirty="0"/>
              <a:t> can visually highlight the air quality level. Visualization of data has a resilient expression (more images and more insightful) than the original data table, which is </a:t>
            </a:r>
            <a:r>
              <a:rPr lang="en-GB" sz="2800" dirty="0" err="1"/>
              <a:t>favorable</a:t>
            </a:r>
            <a:r>
              <a:rPr lang="en-GB" sz="2800" dirty="0"/>
              <a:t> for further analysis of data. </a:t>
            </a:r>
          </a:p>
          <a:p>
            <a:r>
              <a:rPr lang="en-GB" sz="2800" dirty="0"/>
              <a:t> </a:t>
            </a:r>
            <a:endParaRPr lang="en-IN" sz="2800" dirty="0">
              <a:latin typeface="Arial Black" panose="020B0A04020102020204" pitchFamily="34" charset="0"/>
            </a:endParaRPr>
          </a:p>
        </p:txBody>
      </p:sp>
    </p:spTree>
    <p:extLst>
      <p:ext uri="{BB962C8B-B14F-4D97-AF65-F5344CB8AC3E}">
        <p14:creationId xmlns:p14="http://schemas.microsoft.com/office/powerpoint/2010/main" val="4054840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C96BA1-6754-6E3B-79B1-1D3E79CEAB70}"/>
              </a:ext>
            </a:extLst>
          </p:cNvPr>
          <p:cNvSpPr txBox="1"/>
          <p:nvPr/>
        </p:nvSpPr>
        <p:spPr>
          <a:xfrm>
            <a:off x="1649691" y="1263192"/>
            <a:ext cx="9247695" cy="1384995"/>
          </a:xfrm>
          <a:prstGeom prst="rect">
            <a:avLst/>
          </a:prstGeom>
          <a:noFill/>
        </p:spPr>
        <p:txBody>
          <a:bodyPr wrap="square" rtlCol="0">
            <a:spAutoFit/>
          </a:bodyPr>
          <a:lstStyle/>
          <a:p>
            <a:r>
              <a:rPr lang="en-GB" sz="2800" dirty="0"/>
              <a:t> In this article, I will share examples of data visualization that have helped </a:t>
            </a:r>
            <a:r>
              <a:rPr lang="en-GB" sz="2800" dirty="0" err="1"/>
              <a:t>Devic</a:t>
            </a:r>
            <a:r>
              <a:rPr lang="en-GB" sz="2800" dirty="0"/>
              <a:t> Earth to convey more clearly the message on air quality</a:t>
            </a:r>
            <a:r>
              <a:rPr lang="en-GB" sz="1800" dirty="0"/>
              <a:t>.</a:t>
            </a:r>
            <a:endParaRPr lang="en-IN" dirty="0"/>
          </a:p>
        </p:txBody>
      </p:sp>
    </p:spTree>
    <p:extLst>
      <p:ext uri="{BB962C8B-B14F-4D97-AF65-F5344CB8AC3E}">
        <p14:creationId xmlns:p14="http://schemas.microsoft.com/office/powerpoint/2010/main" val="527839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9756FE-7498-1DEA-BE01-ACBE6528139C}"/>
              </a:ext>
            </a:extLst>
          </p:cNvPr>
          <p:cNvSpPr txBox="1"/>
          <p:nvPr/>
        </p:nvSpPr>
        <p:spPr>
          <a:xfrm>
            <a:off x="1677971" y="311085"/>
            <a:ext cx="3431357" cy="523220"/>
          </a:xfrm>
          <a:prstGeom prst="rect">
            <a:avLst/>
          </a:prstGeom>
          <a:noFill/>
        </p:spPr>
        <p:txBody>
          <a:bodyPr wrap="square" rtlCol="0">
            <a:spAutoFit/>
          </a:bodyPr>
          <a:lstStyle/>
          <a:p>
            <a:r>
              <a:rPr lang="en-GB" sz="2800" dirty="0">
                <a:latin typeface="Arial Black" panose="020B0A04020102020204" pitchFamily="34" charset="0"/>
              </a:rPr>
              <a:t>OUTPUT</a:t>
            </a:r>
            <a:r>
              <a:rPr lang="en-GB" sz="2800" dirty="0"/>
              <a:t>:</a:t>
            </a:r>
            <a:endParaRPr lang="en-IN" sz="2800" dirty="0"/>
          </a:p>
        </p:txBody>
      </p:sp>
      <p:pic>
        <p:nvPicPr>
          <p:cNvPr id="5" name="Picture 4">
            <a:extLst>
              <a:ext uri="{FF2B5EF4-FFF2-40B4-BE49-F238E27FC236}">
                <a16:creationId xmlns:a16="http://schemas.microsoft.com/office/drawing/2014/main" id="{BABA94E3-D266-639C-B388-A8F9717EC04C}"/>
              </a:ext>
            </a:extLst>
          </p:cNvPr>
          <p:cNvPicPr>
            <a:picLocks noChangeAspect="1"/>
          </p:cNvPicPr>
          <p:nvPr/>
        </p:nvPicPr>
        <p:blipFill rotWithShape="1">
          <a:blip r:embed="rId2"/>
          <a:srcRect l="10128" t="23642" r="29949" b="21581"/>
          <a:stretch/>
        </p:blipFill>
        <p:spPr>
          <a:xfrm>
            <a:off x="1234912" y="1093509"/>
            <a:ext cx="10492032" cy="4892512"/>
          </a:xfrm>
          <a:prstGeom prst="rect">
            <a:avLst/>
          </a:prstGeom>
        </p:spPr>
      </p:pic>
    </p:spTree>
    <p:extLst>
      <p:ext uri="{BB962C8B-B14F-4D97-AF65-F5344CB8AC3E}">
        <p14:creationId xmlns:p14="http://schemas.microsoft.com/office/powerpoint/2010/main" val="3488964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37C4-90C7-5EC9-3A76-F059D98739B4}"/>
              </a:ext>
            </a:extLst>
          </p:cNvPr>
          <p:cNvSpPr>
            <a:spLocks noGrp="1"/>
          </p:cNvSpPr>
          <p:nvPr>
            <p:ph type="title"/>
          </p:nvPr>
        </p:nvSpPr>
        <p:spPr/>
        <p:txBody>
          <a:bodyPr>
            <a:normAutofit fontScale="90000"/>
          </a:bodyPr>
          <a:lstStyle/>
          <a:p>
            <a:br>
              <a:rPr lang="en-GB" dirty="0"/>
            </a:br>
            <a:br>
              <a:rPr lang="en-GB" dirty="0"/>
            </a:br>
            <a:r>
              <a:rPr lang="en-GB" dirty="0"/>
              <a:t>                            </a:t>
            </a:r>
            <a:br>
              <a:rPr lang="en-GB" dirty="0"/>
            </a:br>
            <a:br>
              <a:rPr lang="en-GB" dirty="0"/>
            </a:br>
            <a:r>
              <a:rPr lang="en-GB" dirty="0"/>
              <a:t>                       </a:t>
            </a:r>
            <a:r>
              <a:rPr lang="en-GB" dirty="0">
                <a:latin typeface="Arial Black" panose="020B0A04020102020204" pitchFamily="34" charset="0"/>
              </a:rPr>
              <a:t>THANK YOU</a:t>
            </a:r>
            <a:br>
              <a:rPr lang="en-GB" dirty="0">
                <a:latin typeface="Arial Black" panose="020B0A04020102020204" pitchFamily="34" charset="0"/>
              </a:rPr>
            </a:br>
            <a:r>
              <a:rPr lang="en-GB" sz="4400" dirty="0">
                <a:latin typeface="Times New Roman" panose="02020603050405020304" pitchFamily="18" charset="0"/>
                <a:cs typeface="Times New Roman" panose="02020603050405020304" pitchFamily="18" charset="0"/>
              </a:rPr>
              <a:t> </a:t>
            </a:r>
            <a:br>
              <a:rPr lang="en-GB" sz="4400" dirty="0">
                <a:latin typeface="Times New Roman" panose="02020603050405020304" pitchFamily="18" charset="0"/>
                <a:cs typeface="Times New Roman" panose="02020603050405020304" pitchFamily="18" charset="0"/>
              </a:rPr>
            </a:br>
            <a:r>
              <a:rPr lang="en-GB" sz="4400" dirty="0">
                <a:latin typeface="Times New Roman" panose="02020603050405020304" pitchFamily="18" charset="0"/>
                <a:cs typeface="Times New Roman" panose="02020603050405020304" pitchFamily="18" charset="0"/>
              </a:rPr>
              <a:t>                                                          BY</a:t>
            </a:r>
            <a:br>
              <a:rPr lang="en-GB" sz="4400" dirty="0">
                <a:latin typeface="Times New Roman" panose="02020603050405020304" pitchFamily="18" charset="0"/>
                <a:cs typeface="Times New Roman" panose="02020603050405020304" pitchFamily="18" charset="0"/>
              </a:rPr>
            </a:br>
            <a:r>
              <a:rPr lang="en-GB" sz="44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NOORUL MAJHAR M </a:t>
            </a:r>
            <a:endParaRPr lang="en-IN" dirty="0">
              <a:latin typeface="Arial Black" panose="020B0A04020102020204" pitchFamily="34" charset="0"/>
            </a:endParaRPr>
          </a:p>
        </p:txBody>
      </p:sp>
    </p:spTree>
    <p:extLst>
      <p:ext uri="{BB962C8B-B14F-4D97-AF65-F5344CB8AC3E}">
        <p14:creationId xmlns:p14="http://schemas.microsoft.com/office/powerpoint/2010/main" val="2144344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5AA678-1372-A40F-0F14-6F238345036C}"/>
              </a:ext>
            </a:extLst>
          </p:cNvPr>
          <p:cNvSpPr txBox="1"/>
          <p:nvPr/>
        </p:nvSpPr>
        <p:spPr>
          <a:xfrm>
            <a:off x="1291471" y="471339"/>
            <a:ext cx="10633435" cy="3046988"/>
          </a:xfrm>
          <a:prstGeom prst="rect">
            <a:avLst/>
          </a:prstGeom>
          <a:noFill/>
        </p:spPr>
        <p:txBody>
          <a:bodyPr wrap="square" rtlCol="0">
            <a:spAutoFit/>
          </a:bodyPr>
          <a:lstStyle/>
          <a:p>
            <a:r>
              <a:rPr lang="en-GB" dirty="0"/>
              <a:t>                                                         </a:t>
            </a:r>
            <a:r>
              <a:rPr lang="en-GB" sz="2800" dirty="0">
                <a:latin typeface="Arial Black" panose="020B0A04020102020204" pitchFamily="34" charset="0"/>
              </a:rPr>
              <a:t>TEAM MEMBERS</a:t>
            </a:r>
          </a:p>
          <a:p>
            <a:endParaRPr lang="en-IN" sz="2800" dirty="0"/>
          </a:p>
          <a:p>
            <a:r>
              <a:rPr lang="en-IN" sz="2800" dirty="0">
                <a:latin typeface="Arial Rounded MT Bold" panose="020F0704030504030204" pitchFamily="34" charset="0"/>
              </a:rPr>
              <a:t>                   N</a:t>
            </a:r>
            <a:r>
              <a:rPr lang="en-IN" sz="2000" dirty="0">
                <a:latin typeface="Arial Rounded MT Bold" panose="020F0704030504030204" pitchFamily="34" charset="0"/>
              </a:rPr>
              <a:t>OORUL MAJHAR M  - </a:t>
            </a:r>
            <a:r>
              <a:rPr lang="en-GB" sz="1800" dirty="0">
                <a:latin typeface="Arial Rounded MT Bold" panose="020F0704030504030204" pitchFamily="34" charset="0"/>
              </a:rPr>
              <a:t>NM:D83DB97A3E090868AAA41DF07113B191</a:t>
            </a:r>
            <a:endParaRPr lang="en-IN" sz="1800" dirty="0">
              <a:latin typeface="Arial Rounded MT Bold" panose="020F0704030504030204" pitchFamily="34" charset="0"/>
            </a:endParaRPr>
          </a:p>
          <a:p>
            <a:endParaRPr lang="en-GB" sz="1800" dirty="0">
              <a:latin typeface="Arial Rounded MT Bold" panose="020F0704030504030204" pitchFamily="34" charset="0"/>
            </a:endParaRPr>
          </a:p>
          <a:p>
            <a:r>
              <a:rPr lang="en-GB" sz="1800" dirty="0">
                <a:latin typeface="Arial Rounded MT Bold" panose="020F0704030504030204" pitchFamily="34" charset="0"/>
              </a:rPr>
              <a:t>                         MOHAMED NOORISHA BILALY- D0D3C8B155E15C1B78442CA6E4FB8B11</a:t>
            </a:r>
          </a:p>
          <a:p>
            <a:endParaRPr lang="en-GB" sz="1800" dirty="0">
              <a:latin typeface="Arial Rounded MT Bold" panose="020F0704030504030204" pitchFamily="34" charset="0"/>
            </a:endParaRPr>
          </a:p>
          <a:p>
            <a:r>
              <a:rPr lang="en-GB" sz="1800" dirty="0">
                <a:latin typeface="Arial Rounded MT Bold" panose="020F0704030504030204" pitchFamily="34" charset="0"/>
              </a:rPr>
              <a:t>                           MOHAMED WASIM AKRAM- 6B8681356287BCA97984350B34292F21</a:t>
            </a:r>
          </a:p>
          <a:p>
            <a:endParaRPr lang="en-GB" sz="1800" dirty="0">
              <a:latin typeface="Arial Rounded MT Bold" panose="020F0704030504030204" pitchFamily="34" charset="0"/>
            </a:endParaRPr>
          </a:p>
          <a:p>
            <a:r>
              <a:rPr lang="en-GB" sz="1800" dirty="0">
                <a:latin typeface="Arial Rounded MT Bold" panose="020F0704030504030204" pitchFamily="34" charset="0"/>
              </a:rPr>
              <a:t>                                        NAJIMULLA- 1B3E04461E6CA0B9EB94707EFA50D694</a:t>
            </a:r>
            <a:endParaRPr lang="en-IN" dirty="0">
              <a:latin typeface="Arial Rounded MT Bold" panose="020F0704030504030204" pitchFamily="34" charset="0"/>
            </a:endParaRPr>
          </a:p>
        </p:txBody>
      </p:sp>
    </p:spTree>
    <p:extLst>
      <p:ext uri="{BB962C8B-B14F-4D97-AF65-F5344CB8AC3E}">
        <p14:creationId xmlns:p14="http://schemas.microsoft.com/office/powerpoint/2010/main" val="337575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42ECF-FECF-B439-29FC-97FB7CF5A9C7}"/>
              </a:ext>
            </a:extLst>
          </p:cNvPr>
          <p:cNvSpPr txBox="1"/>
          <p:nvPr/>
        </p:nvSpPr>
        <p:spPr>
          <a:xfrm>
            <a:off x="970961" y="367645"/>
            <a:ext cx="10906812" cy="6370975"/>
          </a:xfrm>
          <a:prstGeom prst="rect">
            <a:avLst/>
          </a:prstGeom>
          <a:noFill/>
        </p:spPr>
        <p:txBody>
          <a:bodyPr wrap="square" rtlCol="0">
            <a:spAutoFit/>
          </a:bodyPr>
          <a:lstStyle/>
          <a:p>
            <a:r>
              <a:rPr lang="en-IN" sz="2400" dirty="0">
                <a:latin typeface="Arial Black" panose="020B0A04020102020204" pitchFamily="34" charset="0"/>
              </a:rPr>
              <a:t>INTRODUCTION:</a:t>
            </a:r>
          </a:p>
          <a:p>
            <a:r>
              <a:rPr lang="en-IN" sz="2400" dirty="0">
                <a:latin typeface="Arial Black" panose="020B0A04020102020204" pitchFamily="34" charset="0"/>
              </a:rPr>
              <a:t>               </a:t>
            </a:r>
            <a:r>
              <a:rPr lang="en-GB" sz="2400" dirty="0"/>
              <a:t>Air pollution is one of the greatest environmental risk to health. By reducing air pollution levels, </a:t>
            </a:r>
            <a:r>
              <a:rPr lang="en-GB" sz="2400" dirty="0" err="1"/>
              <a:t>countriescan</a:t>
            </a:r>
            <a:r>
              <a:rPr lang="en-GB" sz="2400" dirty="0"/>
              <a:t> reduce the burden of disease from stroke, heart disease, lung cancer, and both chronic and acute respiratory diseases, including asthma. Here we are studied about the air quality analysis methods in Tamil Nadu.</a:t>
            </a:r>
          </a:p>
          <a:p>
            <a:endParaRPr lang="en-GB" sz="2400" dirty="0">
              <a:latin typeface="Arial Black" panose="020B0A04020102020204" pitchFamily="34" charset="0"/>
            </a:endParaRPr>
          </a:p>
          <a:p>
            <a:r>
              <a:rPr lang="en-IN" sz="2400" dirty="0">
                <a:latin typeface="Arial Black" panose="020B0A04020102020204" pitchFamily="34" charset="0"/>
              </a:rPr>
              <a:t>Dataset contains in features:</a:t>
            </a:r>
          </a:p>
          <a:p>
            <a:r>
              <a:rPr lang="en-IN" sz="2400" dirty="0">
                <a:latin typeface="Arial Black" panose="020B0A04020102020204" pitchFamily="34" charset="0"/>
              </a:rPr>
              <a:t>   </a:t>
            </a:r>
            <a:r>
              <a:rPr lang="en-GB" sz="2400" dirty="0" err="1"/>
              <a:t>Stn_code</a:t>
            </a:r>
            <a:r>
              <a:rPr lang="en-GB" sz="2400" dirty="0"/>
              <a:t> : Station code. A code is given to each station that recorded the data.</a:t>
            </a:r>
          </a:p>
          <a:p>
            <a:r>
              <a:rPr lang="en-GB" sz="2400" dirty="0"/>
              <a:t> </a:t>
            </a:r>
          </a:p>
          <a:p>
            <a:r>
              <a:rPr lang="en-GB" sz="2400" dirty="0"/>
              <a:t>     </a:t>
            </a:r>
            <a:r>
              <a:rPr lang="en-GB" sz="2400" dirty="0" err="1"/>
              <a:t>Sampling_date</a:t>
            </a:r>
            <a:r>
              <a:rPr lang="en-GB" sz="2400" dirty="0"/>
              <a:t>: The date when the data was recorded. </a:t>
            </a:r>
          </a:p>
          <a:p>
            <a:endParaRPr lang="en-GB" sz="2400" dirty="0"/>
          </a:p>
          <a:p>
            <a:r>
              <a:rPr lang="en-GB" sz="2400" dirty="0"/>
              <a:t>     State: It represents the states whose air quality data is measured. </a:t>
            </a:r>
          </a:p>
          <a:p>
            <a:endParaRPr lang="en-GB" sz="2400" dirty="0"/>
          </a:p>
          <a:p>
            <a:r>
              <a:rPr lang="en-GB" sz="2400" dirty="0"/>
              <a:t>     Location: It represents the city whose air quality data is measured.</a:t>
            </a:r>
          </a:p>
          <a:p>
            <a:endParaRPr lang="en-GB" sz="2400" dirty="0"/>
          </a:p>
          <a:p>
            <a:r>
              <a:rPr lang="en-GB" sz="2400" dirty="0"/>
              <a:t>     Agency: Name of the agency that measured the data.</a:t>
            </a:r>
            <a:endParaRPr lang="en-IN" sz="2400" dirty="0">
              <a:latin typeface="Arial Black" panose="020B0A04020102020204" pitchFamily="34" charset="0"/>
            </a:endParaRPr>
          </a:p>
        </p:txBody>
      </p:sp>
    </p:spTree>
    <p:extLst>
      <p:ext uri="{BB962C8B-B14F-4D97-AF65-F5344CB8AC3E}">
        <p14:creationId xmlns:p14="http://schemas.microsoft.com/office/powerpoint/2010/main" val="401132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026C2A-F439-DAC0-46CB-ED685DDB4FAE}"/>
              </a:ext>
            </a:extLst>
          </p:cNvPr>
          <p:cNvSpPr txBox="1"/>
          <p:nvPr/>
        </p:nvSpPr>
        <p:spPr>
          <a:xfrm>
            <a:off x="952107" y="433633"/>
            <a:ext cx="10708850" cy="5078313"/>
          </a:xfrm>
          <a:prstGeom prst="rect">
            <a:avLst/>
          </a:prstGeom>
          <a:noFill/>
        </p:spPr>
        <p:txBody>
          <a:bodyPr wrap="square" rtlCol="0">
            <a:spAutoFit/>
          </a:bodyPr>
          <a:lstStyle/>
          <a:p>
            <a:r>
              <a:rPr lang="en-IN" dirty="0">
                <a:latin typeface="Arial Black" panose="020B0A04020102020204" pitchFamily="34" charset="0"/>
              </a:rPr>
              <a:t>DATA EXPLORATION:</a:t>
            </a:r>
          </a:p>
          <a:p>
            <a:r>
              <a:rPr lang="en-IN" dirty="0">
                <a:latin typeface="Arial Black" panose="020B0A04020102020204" pitchFamily="34" charset="0"/>
              </a:rPr>
              <a:t>    </a:t>
            </a:r>
            <a:r>
              <a:rPr lang="en-GB" dirty="0"/>
              <a:t> Let us get some insights about the data — the number of entries in each column, the type of entry in each column.</a:t>
            </a:r>
          </a:p>
          <a:p>
            <a:r>
              <a:rPr lang="en-GB" dirty="0"/>
              <a:t>      It represents the type of area where the data was recorded like industrial, residential, etc.</a:t>
            </a:r>
          </a:p>
          <a:p>
            <a:r>
              <a:rPr lang="en-GB" dirty="0"/>
              <a:t>      Let us see how many types of area.</a:t>
            </a:r>
          </a:p>
          <a:p>
            <a:r>
              <a:rPr lang="en-GB" dirty="0"/>
              <a:t>      NO, because the agency’s name has nothing to do with how much polluted the state is. Similarly, </a:t>
            </a:r>
            <a:r>
              <a:rPr lang="en-GB" dirty="0" err="1"/>
              <a:t>stn_code</a:t>
            </a:r>
            <a:r>
              <a:rPr lang="en-GB" dirty="0"/>
              <a:t> is also unnecessary. </a:t>
            </a:r>
          </a:p>
          <a:p>
            <a:r>
              <a:rPr lang="en-GB" dirty="0"/>
              <a:t>      It is given in the data description that date.</a:t>
            </a:r>
          </a:p>
          <a:p>
            <a:endParaRPr lang="en-GB" dirty="0">
              <a:latin typeface="Arial Black" panose="020B0A04020102020204" pitchFamily="34" charset="0"/>
            </a:endParaRPr>
          </a:p>
          <a:p>
            <a:endParaRPr lang="en-GB" dirty="0">
              <a:latin typeface="Arial Black" panose="020B0A04020102020204" pitchFamily="34" charset="0"/>
            </a:endParaRPr>
          </a:p>
          <a:p>
            <a:r>
              <a:rPr lang="en-IN" sz="2400" dirty="0">
                <a:latin typeface="Arial Black" panose="020B0A04020102020204" pitchFamily="34" charset="0"/>
              </a:rPr>
              <a:t>CODE:</a:t>
            </a:r>
          </a:p>
          <a:p>
            <a:r>
              <a:rPr lang="en-IN" sz="2400" dirty="0">
                <a:latin typeface="Arial Black" panose="020B0A04020102020204" pitchFamily="34" charset="0"/>
              </a:rPr>
              <a:t>              </a:t>
            </a:r>
            <a:r>
              <a:rPr lang="en-IN" sz="2400" dirty="0"/>
              <a:t> # Rows with missing “types”</a:t>
            </a:r>
          </a:p>
          <a:p>
            <a:endParaRPr lang="en-IN" sz="2400" dirty="0"/>
          </a:p>
          <a:p>
            <a:r>
              <a:rPr lang="en-IN" sz="2400" dirty="0"/>
              <a:t>                    </a:t>
            </a:r>
            <a:r>
              <a:rPr lang="en-IN" sz="2400" dirty="0" err="1"/>
              <a:t>null_data</a:t>
            </a:r>
            <a:r>
              <a:rPr lang="en-IN" sz="2400" dirty="0"/>
              <a:t> = </a:t>
            </a:r>
            <a:r>
              <a:rPr lang="en-IN" sz="2400" dirty="0" err="1"/>
              <a:t>tn</a:t>
            </a:r>
            <a:r>
              <a:rPr lang="en-IN" sz="2400" dirty="0"/>
              <a:t>[</a:t>
            </a:r>
            <a:r>
              <a:rPr lang="en-IN" sz="2400" dirty="0" err="1"/>
              <a:t>tn.isnull</a:t>
            </a:r>
            <a:r>
              <a:rPr lang="en-IN" sz="2400" dirty="0"/>
              <a:t>().any(axis=1)] </a:t>
            </a:r>
          </a:p>
          <a:p>
            <a:endParaRPr lang="en-IN" sz="2400" dirty="0"/>
          </a:p>
          <a:p>
            <a:r>
              <a:rPr lang="en-IN" sz="2400" dirty="0"/>
              <a:t>                    </a:t>
            </a:r>
            <a:r>
              <a:rPr lang="en-IN" sz="2400" dirty="0" err="1"/>
              <a:t>null_data.head</a:t>
            </a:r>
            <a:r>
              <a:rPr lang="en-IN" sz="2400" dirty="0"/>
              <a:t>(20) </a:t>
            </a:r>
            <a:endParaRPr lang="en-IN" sz="2400" dirty="0">
              <a:latin typeface="Arial Black" panose="020B0A04020102020204" pitchFamily="34" charset="0"/>
            </a:endParaRPr>
          </a:p>
        </p:txBody>
      </p:sp>
    </p:spTree>
    <p:extLst>
      <p:ext uri="{BB962C8B-B14F-4D97-AF65-F5344CB8AC3E}">
        <p14:creationId xmlns:p14="http://schemas.microsoft.com/office/powerpoint/2010/main" val="4214556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09D98F-6D6F-C91C-F7BE-21ECF496BB14}"/>
              </a:ext>
            </a:extLst>
          </p:cNvPr>
          <p:cNvSpPr txBox="1"/>
          <p:nvPr/>
        </p:nvSpPr>
        <p:spPr>
          <a:xfrm>
            <a:off x="923827" y="273377"/>
            <a:ext cx="10953946" cy="830997"/>
          </a:xfrm>
          <a:prstGeom prst="rect">
            <a:avLst/>
          </a:prstGeom>
          <a:noFill/>
        </p:spPr>
        <p:txBody>
          <a:bodyPr wrap="square" rtlCol="0">
            <a:spAutoFit/>
          </a:bodyPr>
          <a:lstStyle/>
          <a:p>
            <a:r>
              <a:rPr lang="en-IN" sz="2400" dirty="0">
                <a:latin typeface="Arial Black" panose="020B0A04020102020204" pitchFamily="34" charset="0"/>
              </a:rPr>
              <a:t>OUTPUT:</a:t>
            </a:r>
          </a:p>
          <a:p>
            <a:endParaRPr lang="en-IN" sz="2400" dirty="0">
              <a:latin typeface="Arial Black" panose="020B0A04020102020204" pitchFamily="34" charset="0"/>
            </a:endParaRPr>
          </a:p>
        </p:txBody>
      </p:sp>
      <p:pic>
        <p:nvPicPr>
          <p:cNvPr id="4" name="Picture 3">
            <a:extLst>
              <a:ext uri="{FF2B5EF4-FFF2-40B4-BE49-F238E27FC236}">
                <a16:creationId xmlns:a16="http://schemas.microsoft.com/office/drawing/2014/main" id="{B66A8417-0A8B-C575-3C68-FCEC7AD467EB}"/>
              </a:ext>
            </a:extLst>
          </p:cNvPr>
          <p:cNvPicPr>
            <a:picLocks noChangeAspect="1"/>
          </p:cNvPicPr>
          <p:nvPr/>
        </p:nvPicPr>
        <p:blipFill rotWithShape="1">
          <a:blip r:embed="rId2"/>
          <a:srcRect l="9896" t="25613" r="33428" b="15045"/>
          <a:stretch/>
        </p:blipFill>
        <p:spPr>
          <a:xfrm>
            <a:off x="1791093" y="980387"/>
            <a:ext cx="9379670" cy="5453889"/>
          </a:xfrm>
          <a:prstGeom prst="rect">
            <a:avLst/>
          </a:prstGeom>
        </p:spPr>
      </p:pic>
    </p:spTree>
    <p:extLst>
      <p:ext uri="{BB962C8B-B14F-4D97-AF65-F5344CB8AC3E}">
        <p14:creationId xmlns:p14="http://schemas.microsoft.com/office/powerpoint/2010/main" val="675350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F0D170-7233-3C34-D9FC-AD1850C0D241}"/>
              </a:ext>
            </a:extLst>
          </p:cNvPr>
          <p:cNvSpPr txBox="1"/>
          <p:nvPr/>
        </p:nvSpPr>
        <p:spPr>
          <a:xfrm>
            <a:off x="1036948" y="216816"/>
            <a:ext cx="10784264" cy="3785652"/>
          </a:xfrm>
          <a:prstGeom prst="rect">
            <a:avLst/>
          </a:prstGeom>
          <a:noFill/>
        </p:spPr>
        <p:txBody>
          <a:bodyPr wrap="square" rtlCol="0">
            <a:spAutoFit/>
          </a:bodyPr>
          <a:lstStyle/>
          <a:p>
            <a:r>
              <a:rPr lang="en-IN" sz="2400" dirty="0">
                <a:latin typeface="Arial Black" panose="020B0A04020102020204" pitchFamily="34" charset="0"/>
              </a:rPr>
              <a:t>DATA VISUALIZATION:</a:t>
            </a:r>
          </a:p>
          <a:p>
            <a:endParaRPr lang="en-IN" sz="2400" dirty="0">
              <a:latin typeface="Arial Black" panose="020B0A04020102020204" pitchFamily="34" charset="0"/>
            </a:endParaRPr>
          </a:p>
          <a:p>
            <a:endParaRPr lang="en-IN" sz="2400" dirty="0">
              <a:latin typeface="Arial Black" panose="020B0A04020102020204" pitchFamily="34" charset="0"/>
            </a:endParaRPr>
          </a:p>
          <a:p>
            <a:endParaRPr lang="en-IN" sz="2400" dirty="0">
              <a:latin typeface="Arial Black" panose="020B0A04020102020204" pitchFamily="34" charset="0"/>
            </a:endParaRPr>
          </a:p>
          <a:p>
            <a:r>
              <a:rPr lang="en-IN" sz="2400" dirty="0">
                <a:latin typeface="Arial Black" panose="020B0A04020102020204" pitchFamily="34" charset="0"/>
              </a:rPr>
              <a:t>                               </a:t>
            </a:r>
            <a:r>
              <a:rPr lang="en-IN" sz="2400" dirty="0">
                <a:latin typeface="Arial Rounded MT Bold" panose="020F0704030504030204" pitchFamily="34" charset="0"/>
              </a:rPr>
              <a:t>Code: data visualization </a:t>
            </a:r>
            <a:r>
              <a:rPr lang="en-IN" sz="2400" dirty="0"/>
              <a:t>“</a:t>
            </a:r>
          </a:p>
          <a:p>
            <a:endParaRPr lang="en-IN" sz="2400" dirty="0">
              <a:latin typeface="Arial Black" panose="020B0A04020102020204" pitchFamily="34" charset="0"/>
            </a:endParaRPr>
          </a:p>
          <a:p>
            <a:endParaRPr lang="en-IN" sz="2400" dirty="0">
              <a:latin typeface="Arial Black" panose="020B0A04020102020204" pitchFamily="34" charset="0"/>
            </a:endParaRPr>
          </a:p>
          <a:p>
            <a:r>
              <a:rPr lang="en-IN" sz="2400" dirty="0">
                <a:latin typeface="Arial Black" panose="020B0A04020102020204" pitchFamily="34" charset="0"/>
              </a:rPr>
              <a:t>                              Input: </a:t>
            </a:r>
          </a:p>
          <a:p>
            <a:r>
              <a:rPr lang="en-IN" sz="2400" dirty="0"/>
              <a:t>                                  </a:t>
            </a:r>
            <a:r>
              <a:rPr lang="en-IN" sz="2400" dirty="0" err="1"/>
              <a:t>datacount</a:t>
            </a:r>
            <a:r>
              <a:rPr lang="en-IN" sz="2400" dirty="0"/>
              <a:t> =</a:t>
            </a:r>
            <a:r>
              <a:rPr lang="en-IN" sz="2400" dirty="0" err="1"/>
              <a:t>sns.countplot</a:t>
            </a:r>
            <a:r>
              <a:rPr lang="en-IN" sz="2400" dirty="0"/>
              <a:t>(x ="</a:t>
            </a:r>
            <a:r>
              <a:rPr lang="en-IN" sz="2400" dirty="0" err="1"/>
              <a:t>location",data</a:t>
            </a:r>
            <a:r>
              <a:rPr lang="en-IN" sz="2400" dirty="0"/>
              <a:t> = </a:t>
            </a:r>
            <a:r>
              <a:rPr lang="en-IN" sz="2400" dirty="0" err="1"/>
              <a:t>tn</a:t>
            </a:r>
            <a:r>
              <a:rPr lang="en-IN" sz="2400" dirty="0"/>
              <a:t>);                         </a:t>
            </a:r>
            <a:r>
              <a:rPr lang="en-IN" sz="2400" dirty="0" err="1"/>
              <a:t>datacount.set_xticklabels</a:t>
            </a:r>
            <a:r>
              <a:rPr lang="en-IN" sz="2400" dirty="0"/>
              <a:t>(</a:t>
            </a:r>
            <a:r>
              <a:rPr lang="en-IN" sz="2400" dirty="0" err="1"/>
              <a:t>datacount.get_xticklabels</a:t>
            </a:r>
            <a:r>
              <a:rPr lang="en-IN" sz="2400" dirty="0"/>
              <a:t>(), rotation=90);</a:t>
            </a:r>
            <a:endParaRPr lang="en-IN" sz="2400" dirty="0">
              <a:latin typeface="Arial Black" panose="020B0A04020102020204" pitchFamily="34" charset="0"/>
            </a:endParaRPr>
          </a:p>
        </p:txBody>
      </p:sp>
    </p:spTree>
    <p:extLst>
      <p:ext uri="{BB962C8B-B14F-4D97-AF65-F5344CB8AC3E}">
        <p14:creationId xmlns:p14="http://schemas.microsoft.com/office/powerpoint/2010/main" val="1161924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1A2FD2-41D3-B5F9-7F85-0D4950E68062}"/>
              </a:ext>
            </a:extLst>
          </p:cNvPr>
          <p:cNvSpPr txBox="1"/>
          <p:nvPr/>
        </p:nvSpPr>
        <p:spPr>
          <a:xfrm>
            <a:off x="1074656" y="292231"/>
            <a:ext cx="10614581" cy="1200329"/>
          </a:xfrm>
          <a:prstGeom prst="rect">
            <a:avLst/>
          </a:prstGeom>
          <a:noFill/>
        </p:spPr>
        <p:txBody>
          <a:bodyPr wrap="square" rtlCol="0">
            <a:spAutoFit/>
          </a:bodyPr>
          <a:lstStyle/>
          <a:p>
            <a:r>
              <a:rPr lang="en-IN" sz="2400" dirty="0">
                <a:latin typeface="Arial Black" panose="020B0A04020102020204" pitchFamily="34" charset="0"/>
              </a:rPr>
              <a:t>OUTPUT:</a:t>
            </a:r>
          </a:p>
          <a:p>
            <a:endParaRPr lang="en-IN" sz="2400" dirty="0">
              <a:latin typeface="Arial Black" panose="020B0A04020102020204" pitchFamily="34" charset="0"/>
            </a:endParaRPr>
          </a:p>
          <a:p>
            <a:endParaRPr lang="en-IN" sz="2400" dirty="0">
              <a:latin typeface="Arial Black" panose="020B0A04020102020204" pitchFamily="34" charset="0"/>
            </a:endParaRPr>
          </a:p>
        </p:txBody>
      </p:sp>
      <p:pic>
        <p:nvPicPr>
          <p:cNvPr id="4" name="Picture 3">
            <a:extLst>
              <a:ext uri="{FF2B5EF4-FFF2-40B4-BE49-F238E27FC236}">
                <a16:creationId xmlns:a16="http://schemas.microsoft.com/office/drawing/2014/main" id="{E9D4D2BF-D0C4-CA94-3D47-959B2AA887BC}"/>
              </a:ext>
            </a:extLst>
          </p:cNvPr>
          <p:cNvPicPr>
            <a:picLocks noChangeAspect="1"/>
          </p:cNvPicPr>
          <p:nvPr/>
        </p:nvPicPr>
        <p:blipFill rotWithShape="1">
          <a:blip r:embed="rId2"/>
          <a:srcRect l="12680" t="27628" r="39923" b="10242"/>
          <a:stretch/>
        </p:blipFill>
        <p:spPr>
          <a:xfrm>
            <a:off x="2092750" y="1084084"/>
            <a:ext cx="8861196" cy="5137608"/>
          </a:xfrm>
          <a:prstGeom prst="rect">
            <a:avLst/>
          </a:prstGeom>
        </p:spPr>
      </p:pic>
    </p:spTree>
    <p:extLst>
      <p:ext uri="{BB962C8B-B14F-4D97-AF65-F5344CB8AC3E}">
        <p14:creationId xmlns:p14="http://schemas.microsoft.com/office/powerpoint/2010/main" val="56272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775819-3924-C64E-0DEA-61DED8948B89}"/>
              </a:ext>
            </a:extLst>
          </p:cNvPr>
          <p:cNvSpPr txBox="1"/>
          <p:nvPr/>
        </p:nvSpPr>
        <p:spPr>
          <a:xfrm>
            <a:off x="1168924" y="273377"/>
            <a:ext cx="10473179" cy="5109091"/>
          </a:xfrm>
          <a:prstGeom prst="rect">
            <a:avLst/>
          </a:prstGeom>
          <a:noFill/>
        </p:spPr>
        <p:txBody>
          <a:bodyPr wrap="square" rtlCol="0">
            <a:spAutoFit/>
          </a:bodyPr>
          <a:lstStyle/>
          <a:p>
            <a:endParaRPr lang="en-IN" sz="2800" dirty="0">
              <a:latin typeface="Arial Black" panose="020B0A04020102020204" pitchFamily="34" charset="0"/>
            </a:endParaRPr>
          </a:p>
          <a:p>
            <a:r>
              <a:rPr lang="en-IN" sz="2800" dirty="0">
                <a:latin typeface="Arial Black" panose="020B0A04020102020204" pitchFamily="34" charset="0"/>
              </a:rPr>
              <a:t>   CALCULATE IN AIR QUALITY</a:t>
            </a:r>
            <a:r>
              <a:rPr lang="en-IN" dirty="0"/>
              <a:t>:</a:t>
            </a:r>
          </a:p>
          <a:p>
            <a:endParaRPr lang="en-IN" dirty="0"/>
          </a:p>
          <a:p>
            <a:endParaRPr lang="en-IN" dirty="0"/>
          </a:p>
          <a:p>
            <a:r>
              <a:rPr lang="en-IN" dirty="0"/>
              <a:t>                        </a:t>
            </a:r>
          </a:p>
          <a:p>
            <a:r>
              <a:rPr lang="en-IN" dirty="0"/>
              <a:t>                       </a:t>
            </a:r>
            <a:r>
              <a:rPr lang="en-GB" dirty="0"/>
              <a:t> The AQI is calculated by converting measured pollutant concentrations to a uniform index which is based on the health effects associated with a pollutant.</a:t>
            </a:r>
          </a:p>
          <a:p>
            <a:endParaRPr lang="en-GB" dirty="0"/>
          </a:p>
          <a:p>
            <a:endParaRPr lang="en-GB" dirty="0"/>
          </a:p>
          <a:p>
            <a:r>
              <a:rPr lang="en-GB" dirty="0"/>
              <a:t>                        The health benchmarks used for calculating the AQI are pollutant specific and are established by the EPA through the National Ambient Air Quality Standards.</a:t>
            </a:r>
          </a:p>
          <a:p>
            <a:endParaRPr lang="en-GB" dirty="0"/>
          </a:p>
          <a:p>
            <a:endParaRPr lang="en-GB" dirty="0"/>
          </a:p>
          <a:p>
            <a:endParaRPr lang="en-GB" dirty="0"/>
          </a:p>
          <a:p>
            <a:r>
              <a:rPr lang="en-GB" dirty="0"/>
              <a:t>                        There are several ways to test indoor air quality, including the following: Purchase an indoor air quality monitor. High-quality monitors will test for particulate matter, chemical pollutants, humidity, carbon monoxide and even formaldehyde. </a:t>
            </a:r>
            <a:endParaRPr lang="en-IN" dirty="0"/>
          </a:p>
        </p:txBody>
      </p:sp>
    </p:spTree>
    <p:extLst>
      <p:ext uri="{BB962C8B-B14F-4D97-AF65-F5344CB8AC3E}">
        <p14:creationId xmlns:p14="http://schemas.microsoft.com/office/powerpoint/2010/main" val="333398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4D4018-8A5B-DF35-3D1D-0D7043D73D9F}"/>
              </a:ext>
            </a:extLst>
          </p:cNvPr>
          <p:cNvSpPr txBox="1"/>
          <p:nvPr/>
        </p:nvSpPr>
        <p:spPr>
          <a:xfrm>
            <a:off x="999241" y="395925"/>
            <a:ext cx="10746557" cy="6124754"/>
          </a:xfrm>
          <a:prstGeom prst="rect">
            <a:avLst/>
          </a:prstGeom>
          <a:noFill/>
        </p:spPr>
        <p:txBody>
          <a:bodyPr wrap="square" rtlCol="0">
            <a:spAutoFit/>
          </a:bodyPr>
          <a:lstStyle/>
          <a:p>
            <a:r>
              <a:rPr lang="en-IN" sz="2800" dirty="0">
                <a:latin typeface="Arial Black" panose="020B0A04020102020204" pitchFamily="34" charset="0"/>
              </a:rPr>
              <a:t>INPUT:</a:t>
            </a:r>
          </a:p>
          <a:p>
            <a:endParaRPr lang="en-IN" sz="2800" dirty="0">
              <a:latin typeface="Arial Black" panose="020B0A04020102020204" pitchFamily="34" charset="0"/>
            </a:endParaRPr>
          </a:p>
          <a:p>
            <a:r>
              <a:rPr lang="en-IN" sz="2800" dirty="0">
                <a:latin typeface="Arial Black" panose="020B0A04020102020204" pitchFamily="34" charset="0"/>
              </a:rPr>
              <a:t>        </a:t>
            </a:r>
            <a:r>
              <a:rPr lang="en-IN" sz="2800" dirty="0"/>
              <a:t> #Function to calculate so2 individual pollutant index(</a:t>
            </a:r>
            <a:r>
              <a:rPr lang="en-IN" sz="2800" dirty="0" err="1"/>
              <a:t>si</a:t>
            </a:r>
            <a:r>
              <a:rPr lang="en-IN" sz="2800" dirty="0"/>
              <a:t>)</a:t>
            </a:r>
          </a:p>
          <a:p>
            <a:r>
              <a:rPr lang="en-IN" sz="2800" dirty="0"/>
              <a:t>            def </a:t>
            </a:r>
            <a:r>
              <a:rPr lang="en-IN" sz="2800" dirty="0" err="1"/>
              <a:t>calculate_si</a:t>
            </a:r>
            <a:r>
              <a:rPr lang="en-IN" sz="2800" dirty="0"/>
              <a:t>(so2):</a:t>
            </a:r>
          </a:p>
          <a:p>
            <a:r>
              <a:rPr lang="en-IN" sz="2800" dirty="0"/>
              <a:t>            </a:t>
            </a:r>
            <a:r>
              <a:rPr lang="en-IN" sz="2800" dirty="0" err="1"/>
              <a:t>si</a:t>
            </a:r>
            <a:r>
              <a:rPr lang="en-IN" sz="2800" dirty="0"/>
              <a:t>=0</a:t>
            </a:r>
          </a:p>
          <a:p>
            <a:r>
              <a:rPr lang="en-IN" sz="2800" dirty="0"/>
              <a:t>            if (so2&lt;=40):</a:t>
            </a:r>
          </a:p>
          <a:p>
            <a:r>
              <a:rPr lang="en-IN" sz="2800" dirty="0"/>
              <a:t>            </a:t>
            </a:r>
            <a:r>
              <a:rPr lang="en-IN" sz="2800" dirty="0" err="1"/>
              <a:t>si</a:t>
            </a:r>
            <a:r>
              <a:rPr lang="en-IN" sz="2800" dirty="0"/>
              <a:t>= so2*(50/40)</a:t>
            </a:r>
          </a:p>
          <a:p>
            <a:r>
              <a:rPr lang="en-IN" sz="2800" dirty="0"/>
              <a:t>            if (so2&gt;40 and so2&lt;=80): </a:t>
            </a:r>
          </a:p>
          <a:p>
            <a:r>
              <a:rPr lang="en-IN" sz="2800" dirty="0"/>
              <a:t>            </a:t>
            </a:r>
            <a:r>
              <a:rPr lang="en-IN" sz="2800" dirty="0" err="1"/>
              <a:t>si</a:t>
            </a:r>
            <a:r>
              <a:rPr lang="en-IN" sz="2800" dirty="0"/>
              <a:t>= 50+(so2-40)*(50/40)</a:t>
            </a:r>
          </a:p>
          <a:p>
            <a:r>
              <a:rPr lang="en-IN" sz="2800" dirty="0"/>
              <a:t>            if (so2&gt;80 and so2&lt;=380):</a:t>
            </a:r>
          </a:p>
          <a:p>
            <a:r>
              <a:rPr lang="en-IN" sz="2800" dirty="0"/>
              <a:t>            </a:t>
            </a:r>
            <a:r>
              <a:rPr lang="en-IN" sz="2800" dirty="0" err="1"/>
              <a:t>si</a:t>
            </a:r>
            <a:r>
              <a:rPr lang="en-IN" sz="2800" dirty="0"/>
              <a:t>= 100+(so2-80)*(100/300)</a:t>
            </a:r>
          </a:p>
          <a:p>
            <a:r>
              <a:rPr lang="en-IN" sz="2800" dirty="0"/>
              <a:t>            if (so2&gt;380 and so2&lt;=800):</a:t>
            </a:r>
          </a:p>
          <a:p>
            <a:r>
              <a:rPr lang="en-IN" sz="2800" dirty="0"/>
              <a:t>            </a:t>
            </a:r>
            <a:r>
              <a:rPr lang="en-IN" sz="2800" dirty="0" err="1"/>
              <a:t>si</a:t>
            </a:r>
            <a:r>
              <a:rPr lang="en-IN" sz="2800" dirty="0"/>
              <a:t>= 200+(so2-380)*(100/800)</a:t>
            </a:r>
          </a:p>
          <a:p>
            <a:r>
              <a:rPr lang="en-IN" sz="2800" dirty="0"/>
              <a:t>            if (so2&gt;800 and so2&lt;=1600):</a:t>
            </a:r>
            <a:endParaRPr lang="en-IN" sz="2800" dirty="0">
              <a:latin typeface="Arial Black" panose="020B0A04020102020204" pitchFamily="34" charset="0"/>
            </a:endParaRPr>
          </a:p>
        </p:txBody>
      </p:sp>
    </p:spTree>
    <p:extLst>
      <p:ext uri="{BB962C8B-B14F-4D97-AF65-F5344CB8AC3E}">
        <p14:creationId xmlns:p14="http://schemas.microsoft.com/office/powerpoint/2010/main" val="226626205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{658481FA-B63D-4E19-8703-52DD808689E0}tf10001105</Template>
  <TotalTime>59</TotalTime>
  <Words>902</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 Black</vt:lpstr>
      <vt:lpstr>Arial Rounded MT Bold</vt:lpstr>
      <vt:lpstr>Book Antiqua</vt:lpstr>
      <vt:lpstr>Franklin Gothic Book</vt:lpstr>
      <vt:lpstr>Times New Roman</vt:lpstr>
      <vt:lpstr>Crop</vt:lpstr>
      <vt:lpstr>  project-9 AIR QUALITY ANALYSIS AND PREDICTION IN TAMILNADU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BY                                                  NOORUL MAJHAR 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project-9 AIR QUALITY ANALYSIS AND PREDICTION IN TAMILNADU  </dc:title>
  <dc:creator>noorul majhar mohamed dhaheer</dc:creator>
  <cp:lastModifiedBy>noorul majhar mohamed dhaheer</cp:lastModifiedBy>
  <cp:revision>1</cp:revision>
  <dcterms:created xsi:type="dcterms:W3CDTF">2023-10-26T16:30:29Z</dcterms:created>
  <dcterms:modified xsi:type="dcterms:W3CDTF">2023-10-26T17:29:40Z</dcterms:modified>
</cp:coreProperties>
</file>