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4" r:id="rId3"/>
    <p:sldId id="265" r:id="rId4"/>
    <p:sldId id="266" r:id="rId5"/>
    <p:sldId id="267" r:id="rId6"/>
    <p:sldId id="268" r:id="rId7"/>
    <p:sldId id="269" r:id="rId8"/>
    <p:sldId id="270" r:id="rId9"/>
    <p:sldId id="271" r:id="rId10"/>
    <p:sldId id="257" r:id="rId11"/>
    <p:sldId id="258" r:id="rId12"/>
    <p:sldId id="260" r:id="rId13"/>
    <p:sldId id="259" r:id="rId14"/>
    <p:sldId id="261" r:id="rId15"/>
    <p:sldId id="262"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orul majhar mohamed dhaheer" initials="nm" lastIdx="1" clrIdx="0">
    <p:extLst>
      <p:ext uri="{19B8F6BF-5375-455C-9EA6-DF929625EA0E}">
        <p15:presenceInfo xmlns:p15="http://schemas.microsoft.com/office/powerpoint/2012/main" userId="03a1260b934bc2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1330" y="50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3" name="Date Placeholder 3"/>
          <p:cNvSpPr>
            <a:spLocks noGrp="1"/>
          </p:cNvSpPr>
          <p:nvPr>
            <p:ph type="dt" sz="half" idx="10"/>
          </p:nvPr>
        </p:nvSpPr>
        <p:spPr/>
        <p:txBody>
          <a:bodyPr/>
          <a:lstStyle/>
          <a:p>
            <a:fld id="{041B4C25-7AD5-4E93-83A1-2A809B84C1BF}" type="datetimeFigureOut">
              <a:rPr lang="en-US" smtClean="0"/>
              <a:t>10/11/2023</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02491BCB-276C-43F5-9F65-9924E4CBC8E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4" name="Title 1"/>
          <p:cNvSpPr>
            <a:spLocks noGrp="1"/>
          </p:cNvSpPr>
          <p:nvPr>
            <p:ph type="title"/>
          </p:nvPr>
        </p:nvSpPr>
        <p:spPr/>
        <p:txBody>
          <a:bodyPr/>
          <a:lstStyle/>
          <a:p>
            <a:r>
              <a:rPr lang="en-US"/>
              <a:t>Click to edit Master title style</a:t>
            </a:r>
          </a:p>
        </p:txBody>
      </p:sp>
      <p:sp>
        <p:nvSpPr>
          <p:cNvPr id="104862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6" name="Date Placeholder 3"/>
          <p:cNvSpPr>
            <a:spLocks noGrp="1"/>
          </p:cNvSpPr>
          <p:nvPr>
            <p:ph type="dt" sz="half" idx="10"/>
          </p:nvPr>
        </p:nvSpPr>
        <p:spPr/>
        <p:txBody>
          <a:bodyPr/>
          <a:lstStyle/>
          <a:p>
            <a:fld id="{041B4C25-7AD5-4E93-83A1-2A809B84C1BF}" type="datetimeFigureOut">
              <a:rPr lang="en-US" smtClean="0"/>
              <a:t>10/11/2023</a:t>
            </a:fld>
            <a:endParaRPr lang="en-US"/>
          </a:p>
        </p:txBody>
      </p:sp>
      <p:sp>
        <p:nvSpPr>
          <p:cNvPr id="1048627" name="Footer Placeholder 4"/>
          <p:cNvSpPr>
            <a:spLocks noGrp="1"/>
          </p:cNvSpPr>
          <p:nvPr>
            <p:ph type="ftr" sz="quarter" idx="11"/>
          </p:nvPr>
        </p:nvSpPr>
        <p:spPr/>
        <p:txBody>
          <a:bodyPr/>
          <a:lstStyle/>
          <a:p>
            <a:endParaRPr lang="en-US"/>
          </a:p>
        </p:txBody>
      </p:sp>
      <p:sp>
        <p:nvSpPr>
          <p:cNvPr id="1048628" name="Slide Number Placeholder 5"/>
          <p:cNvSpPr>
            <a:spLocks noGrp="1"/>
          </p:cNvSpPr>
          <p:nvPr>
            <p:ph type="sldNum" sz="quarter" idx="12"/>
          </p:nvPr>
        </p:nvSpPr>
        <p:spPr/>
        <p:txBody>
          <a:bodyPr/>
          <a:lstStyle/>
          <a:p>
            <a:fld id="{02491BCB-276C-43F5-9F65-9924E4CBC8E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3"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1048614"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5" name="Date Placeholder 3"/>
          <p:cNvSpPr>
            <a:spLocks noGrp="1"/>
          </p:cNvSpPr>
          <p:nvPr>
            <p:ph type="dt" sz="half" idx="10"/>
          </p:nvPr>
        </p:nvSpPr>
        <p:spPr/>
        <p:txBody>
          <a:bodyPr/>
          <a:lstStyle/>
          <a:p>
            <a:fld id="{041B4C25-7AD5-4E93-83A1-2A809B84C1BF}" type="datetimeFigureOut">
              <a:rPr lang="en-US" smtClean="0"/>
              <a:t>10/11/2023</a:t>
            </a:fld>
            <a:endParaRPr lang="en-US"/>
          </a:p>
        </p:txBody>
      </p:sp>
      <p:sp>
        <p:nvSpPr>
          <p:cNvPr id="1048616" name="Footer Placeholder 4"/>
          <p:cNvSpPr>
            <a:spLocks noGrp="1"/>
          </p:cNvSpPr>
          <p:nvPr>
            <p:ph type="ftr" sz="quarter" idx="11"/>
          </p:nvPr>
        </p:nvSpPr>
        <p:spPr/>
        <p:txBody>
          <a:bodyPr/>
          <a:lstStyle/>
          <a:p>
            <a:endParaRPr lang="en-US"/>
          </a:p>
        </p:txBody>
      </p:sp>
      <p:sp>
        <p:nvSpPr>
          <p:cNvPr id="1048617" name="Slide Number Placeholder 5"/>
          <p:cNvSpPr>
            <a:spLocks noGrp="1"/>
          </p:cNvSpPr>
          <p:nvPr>
            <p:ph type="sldNum" sz="quarter" idx="12"/>
          </p:nvPr>
        </p:nvSpPr>
        <p:spPr/>
        <p:txBody>
          <a:bodyPr/>
          <a:lstStyle/>
          <a:p>
            <a:fld id="{02491BCB-276C-43F5-9F65-9924E4CBC8E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a:t>Click to edit Master title style</a:t>
            </a:r>
          </a:p>
        </p:txBody>
      </p:sp>
      <p:sp>
        <p:nvSpPr>
          <p:cNvPr id="1048589"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0" name="Date Placeholder 3"/>
          <p:cNvSpPr>
            <a:spLocks noGrp="1"/>
          </p:cNvSpPr>
          <p:nvPr>
            <p:ph type="dt" sz="half" idx="10"/>
          </p:nvPr>
        </p:nvSpPr>
        <p:spPr/>
        <p:txBody>
          <a:bodyPr/>
          <a:lstStyle/>
          <a:p>
            <a:fld id="{041B4C25-7AD5-4E93-83A1-2A809B84C1BF}" type="datetimeFigureOut">
              <a:rPr lang="en-US" smtClean="0"/>
              <a:t>10/11/2023</a:t>
            </a:fld>
            <a:endParaRPr lang="en-US"/>
          </a:p>
        </p:txBody>
      </p:sp>
      <p:sp>
        <p:nvSpPr>
          <p:cNvPr id="1048591" name="Footer Placeholder 4"/>
          <p:cNvSpPr>
            <a:spLocks noGrp="1"/>
          </p:cNvSpPr>
          <p:nvPr>
            <p:ph type="ftr" sz="quarter" idx="11"/>
          </p:nvPr>
        </p:nvSpPr>
        <p:spPr/>
        <p:txBody>
          <a:bodyPr/>
          <a:lstStyle/>
          <a:p>
            <a:endParaRPr lang="en-US"/>
          </a:p>
        </p:txBody>
      </p:sp>
      <p:sp>
        <p:nvSpPr>
          <p:cNvPr id="1048592" name="Slide Number Placeholder 5"/>
          <p:cNvSpPr>
            <a:spLocks noGrp="1"/>
          </p:cNvSpPr>
          <p:nvPr>
            <p:ph type="sldNum" sz="quarter" idx="12"/>
          </p:nvPr>
        </p:nvSpPr>
        <p:spPr/>
        <p:txBody>
          <a:bodyPr/>
          <a:lstStyle/>
          <a:p>
            <a:fld id="{02491BCB-276C-43F5-9F65-9924E4CBC8E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29"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630"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31" name="Date Placeholder 3"/>
          <p:cNvSpPr>
            <a:spLocks noGrp="1"/>
          </p:cNvSpPr>
          <p:nvPr>
            <p:ph type="dt" sz="half" idx="10"/>
          </p:nvPr>
        </p:nvSpPr>
        <p:spPr/>
        <p:txBody>
          <a:bodyPr/>
          <a:lstStyle/>
          <a:p>
            <a:fld id="{041B4C25-7AD5-4E93-83A1-2A809B84C1BF}" type="datetimeFigureOut">
              <a:rPr lang="en-US" smtClean="0"/>
              <a:t>10/11/2023</a:t>
            </a:fld>
            <a:endParaRPr lang="en-US"/>
          </a:p>
        </p:txBody>
      </p:sp>
      <p:sp>
        <p:nvSpPr>
          <p:cNvPr id="1048632" name="Footer Placeholder 4"/>
          <p:cNvSpPr>
            <a:spLocks noGrp="1"/>
          </p:cNvSpPr>
          <p:nvPr>
            <p:ph type="ftr" sz="quarter" idx="11"/>
          </p:nvPr>
        </p:nvSpPr>
        <p:spPr/>
        <p:txBody>
          <a:bodyPr/>
          <a:lstStyle/>
          <a:p>
            <a:endParaRPr lang="en-US"/>
          </a:p>
        </p:txBody>
      </p:sp>
      <p:sp>
        <p:nvSpPr>
          <p:cNvPr id="1048633" name="Slide Number Placeholder 5"/>
          <p:cNvSpPr>
            <a:spLocks noGrp="1"/>
          </p:cNvSpPr>
          <p:nvPr>
            <p:ph type="sldNum" sz="quarter" idx="12"/>
          </p:nvPr>
        </p:nvSpPr>
        <p:spPr/>
        <p:txBody>
          <a:bodyPr/>
          <a:lstStyle/>
          <a:p>
            <a:fld id="{02491BCB-276C-43F5-9F65-9924E4CBC8E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4" name="Title 1"/>
          <p:cNvSpPr>
            <a:spLocks noGrp="1"/>
          </p:cNvSpPr>
          <p:nvPr>
            <p:ph type="title"/>
          </p:nvPr>
        </p:nvSpPr>
        <p:spPr/>
        <p:txBody>
          <a:bodyPr/>
          <a:lstStyle/>
          <a:p>
            <a:r>
              <a:rPr lang="en-US"/>
              <a:t>Click to edit Master title style</a:t>
            </a:r>
          </a:p>
        </p:txBody>
      </p:sp>
      <p:sp>
        <p:nvSpPr>
          <p:cNvPr id="1048635"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6"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4"/>
          <p:cNvSpPr>
            <a:spLocks noGrp="1"/>
          </p:cNvSpPr>
          <p:nvPr>
            <p:ph type="dt" sz="half" idx="10"/>
          </p:nvPr>
        </p:nvSpPr>
        <p:spPr/>
        <p:txBody>
          <a:bodyPr/>
          <a:lstStyle/>
          <a:p>
            <a:fld id="{041B4C25-7AD5-4E93-83A1-2A809B84C1BF}" type="datetimeFigureOut">
              <a:rPr lang="en-US" smtClean="0"/>
              <a:t>10/11/2023</a:t>
            </a:fld>
            <a:endParaRPr lang="en-US"/>
          </a:p>
        </p:txBody>
      </p:sp>
      <p:sp>
        <p:nvSpPr>
          <p:cNvPr id="1048638" name="Footer Placeholder 5"/>
          <p:cNvSpPr>
            <a:spLocks noGrp="1"/>
          </p:cNvSpPr>
          <p:nvPr>
            <p:ph type="ftr" sz="quarter" idx="11"/>
          </p:nvPr>
        </p:nvSpPr>
        <p:spPr/>
        <p:txBody>
          <a:bodyPr/>
          <a:lstStyle/>
          <a:p>
            <a:endParaRPr lang="en-US"/>
          </a:p>
        </p:txBody>
      </p:sp>
      <p:sp>
        <p:nvSpPr>
          <p:cNvPr id="1048639" name="Slide Number Placeholder 6"/>
          <p:cNvSpPr>
            <a:spLocks noGrp="1"/>
          </p:cNvSpPr>
          <p:nvPr>
            <p:ph type="sldNum" sz="quarter" idx="12"/>
          </p:nvPr>
        </p:nvSpPr>
        <p:spPr/>
        <p:txBody>
          <a:bodyPr/>
          <a:lstStyle/>
          <a:p>
            <a:fld id="{02491BCB-276C-43F5-9F65-9924E4CBC8E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0" name="Title 1"/>
          <p:cNvSpPr>
            <a:spLocks noGrp="1"/>
          </p:cNvSpPr>
          <p:nvPr>
            <p:ph type="title"/>
          </p:nvPr>
        </p:nvSpPr>
        <p:spPr>
          <a:xfrm>
            <a:off x="839788" y="365125"/>
            <a:ext cx="10515600" cy="1325563"/>
          </a:xfrm>
        </p:spPr>
        <p:txBody>
          <a:bodyPr/>
          <a:lstStyle/>
          <a:p>
            <a:r>
              <a:rPr lang="en-US"/>
              <a:t>Click to edit Master title style</a:t>
            </a:r>
          </a:p>
        </p:txBody>
      </p:sp>
      <p:sp>
        <p:nvSpPr>
          <p:cNvPr id="1048641"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2"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3"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4"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Date Placeholder 6"/>
          <p:cNvSpPr>
            <a:spLocks noGrp="1"/>
          </p:cNvSpPr>
          <p:nvPr>
            <p:ph type="dt" sz="half" idx="10"/>
          </p:nvPr>
        </p:nvSpPr>
        <p:spPr/>
        <p:txBody>
          <a:bodyPr/>
          <a:lstStyle/>
          <a:p>
            <a:fld id="{041B4C25-7AD5-4E93-83A1-2A809B84C1BF}" type="datetimeFigureOut">
              <a:rPr lang="en-US" smtClean="0"/>
              <a:t>10/11/2023</a:t>
            </a:fld>
            <a:endParaRPr lang="en-US"/>
          </a:p>
        </p:txBody>
      </p:sp>
      <p:sp>
        <p:nvSpPr>
          <p:cNvPr id="1048646" name="Footer Placeholder 7"/>
          <p:cNvSpPr>
            <a:spLocks noGrp="1"/>
          </p:cNvSpPr>
          <p:nvPr>
            <p:ph type="ftr" sz="quarter" idx="11"/>
          </p:nvPr>
        </p:nvSpPr>
        <p:spPr/>
        <p:txBody>
          <a:bodyPr/>
          <a:lstStyle/>
          <a:p>
            <a:endParaRPr lang="en-US"/>
          </a:p>
        </p:txBody>
      </p:sp>
      <p:sp>
        <p:nvSpPr>
          <p:cNvPr id="1048647" name="Slide Number Placeholder 8"/>
          <p:cNvSpPr>
            <a:spLocks noGrp="1"/>
          </p:cNvSpPr>
          <p:nvPr>
            <p:ph type="sldNum" sz="quarter" idx="12"/>
          </p:nvPr>
        </p:nvSpPr>
        <p:spPr/>
        <p:txBody>
          <a:bodyPr/>
          <a:lstStyle/>
          <a:p>
            <a:fld id="{02491BCB-276C-43F5-9F65-9924E4CBC8E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US"/>
              <a:t>Click to edit Master title style</a:t>
            </a:r>
          </a:p>
        </p:txBody>
      </p:sp>
      <p:sp>
        <p:nvSpPr>
          <p:cNvPr id="1048610" name="Date Placeholder 2"/>
          <p:cNvSpPr>
            <a:spLocks noGrp="1"/>
          </p:cNvSpPr>
          <p:nvPr>
            <p:ph type="dt" sz="half" idx="10"/>
          </p:nvPr>
        </p:nvSpPr>
        <p:spPr/>
        <p:txBody>
          <a:bodyPr/>
          <a:lstStyle/>
          <a:p>
            <a:fld id="{041B4C25-7AD5-4E93-83A1-2A809B84C1BF}" type="datetimeFigureOut">
              <a:rPr lang="en-US" smtClean="0"/>
              <a:t>10/11/2023</a:t>
            </a:fld>
            <a:endParaRPr lang="en-US"/>
          </a:p>
        </p:txBody>
      </p:sp>
      <p:sp>
        <p:nvSpPr>
          <p:cNvPr id="1048611" name="Footer Placeholder 3"/>
          <p:cNvSpPr>
            <a:spLocks noGrp="1"/>
          </p:cNvSpPr>
          <p:nvPr>
            <p:ph type="ftr" sz="quarter" idx="11"/>
          </p:nvPr>
        </p:nvSpPr>
        <p:spPr/>
        <p:txBody>
          <a:bodyPr/>
          <a:lstStyle/>
          <a:p>
            <a:endParaRPr lang="en-US"/>
          </a:p>
        </p:txBody>
      </p:sp>
      <p:sp>
        <p:nvSpPr>
          <p:cNvPr id="1048612" name="Slide Number Placeholder 4"/>
          <p:cNvSpPr>
            <a:spLocks noGrp="1"/>
          </p:cNvSpPr>
          <p:nvPr>
            <p:ph type="sldNum" sz="quarter" idx="12"/>
          </p:nvPr>
        </p:nvSpPr>
        <p:spPr/>
        <p:txBody>
          <a:bodyPr/>
          <a:lstStyle/>
          <a:p>
            <a:fld id="{02491BCB-276C-43F5-9F65-9924E4CBC8E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48" name="Date Placeholder 1"/>
          <p:cNvSpPr>
            <a:spLocks noGrp="1"/>
          </p:cNvSpPr>
          <p:nvPr>
            <p:ph type="dt" sz="half" idx="10"/>
          </p:nvPr>
        </p:nvSpPr>
        <p:spPr/>
        <p:txBody>
          <a:bodyPr/>
          <a:lstStyle/>
          <a:p>
            <a:fld id="{041B4C25-7AD5-4E93-83A1-2A809B84C1BF}" type="datetimeFigureOut">
              <a:rPr lang="en-US" smtClean="0"/>
              <a:t>10/11/2023</a:t>
            </a:fld>
            <a:endParaRPr lang="en-US"/>
          </a:p>
        </p:txBody>
      </p:sp>
      <p:sp>
        <p:nvSpPr>
          <p:cNvPr id="1048649" name="Footer Placeholder 2"/>
          <p:cNvSpPr>
            <a:spLocks noGrp="1"/>
          </p:cNvSpPr>
          <p:nvPr>
            <p:ph type="ftr" sz="quarter" idx="11"/>
          </p:nvPr>
        </p:nvSpPr>
        <p:spPr/>
        <p:txBody>
          <a:bodyPr/>
          <a:lstStyle/>
          <a:p>
            <a:endParaRPr lang="en-US"/>
          </a:p>
        </p:txBody>
      </p:sp>
      <p:sp>
        <p:nvSpPr>
          <p:cNvPr id="1048650" name="Slide Number Placeholder 3"/>
          <p:cNvSpPr>
            <a:spLocks noGrp="1"/>
          </p:cNvSpPr>
          <p:nvPr>
            <p:ph type="sldNum" sz="quarter" idx="12"/>
          </p:nvPr>
        </p:nvSpPr>
        <p:spPr/>
        <p:txBody>
          <a:bodyPr/>
          <a:lstStyle/>
          <a:p>
            <a:fld id="{02491BCB-276C-43F5-9F65-9924E4CBC8E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52"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54" name="Date Placeholder 4"/>
          <p:cNvSpPr>
            <a:spLocks noGrp="1"/>
          </p:cNvSpPr>
          <p:nvPr>
            <p:ph type="dt" sz="half" idx="10"/>
          </p:nvPr>
        </p:nvSpPr>
        <p:spPr/>
        <p:txBody>
          <a:bodyPr/>
          <a:lstStyle/>
          <a:p>
            <a:fld id="{041B4C25-7AD5-4E93-83A1-2A809B84C1BF}" type="datetimeFigureOut">
              <a:rPr lang="en-US" smtClean="0"/>
              <a:t>10/11/2023</a:t>
            </a:fld>
            <a:endParaRPr lang="en-US"/>
          </a:p>
        </p:txBody>
      </p:sp>
      <p:sp>
        <p:nvSpPr>
          <p:cNvPr id="1048655" name="Footer Placeholder 5"/>
          <p:cNvSpPr>
            <a:spLocks noGrp="1"/>
          </p:cNvSpPr>
          <p:nvPr>
            <p:ph type="ftr" sz="quarter" idx="11"/>
          </p:nvPr>
        </p:nvSpPr>
        <p:spPr/>
        <p:txBody>
          <a:bodyPr/>
          <a:lstStyle/>
          <a:p>
            <a:endParaRPr lang="en-US"/>
          </a:p>
        </p:txBody>
      </p:sp>
      <p:sp>
        <p:nvSpPr>
          <p:cNvPr id="1048656" name="Slide Number Placeholder 6"/>
          <p:cNvSpPr>
            <a:spLocks noGrp="1"/>
          </p:cNvSpPr>
          <p:nvPr>
            <p:ph type="sldNum" sz="quarter" idx="12"/>
          </p:nvPr>
        </p:nvSpPr>
        <p:spPr/>
        <p:txBody>
          <a:bodyPr/>
          <a:lstStyle/>
          <a:p>
            <a:fld id="{02491BCB-276C-43F5-9F65-9924E4CBC8E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1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19"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20"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21" name="Date Placeholder 4"/>
          <p:cNvSpPr>
            <a:spLocks noGrp="1"/>
          </p:cNvSpPr>
          <p:nvPr>
            <p:ph type="dt" sz="half" idx="10"/>
          </p:nvPr>
        </p:nvSpPr>
        <p:spPr/>
        <p:txBody>
          <a:bodyPr/>
          <a:lstStyle/>
          <a:p>
            <a:fld id="{041B4C25-7AD5-4E93-83A1-2A809B84C1BF}" type="datetimeFigureOut">
              <a:rPr lang="en-US" smtClean="0"/>
              <a:t>10/11/2023</a:t>
            </a:fld>
            <a:endParaRPr lang="en-US"/>
          </a:p>
        </p:txBody>
      </p:sp>
      <p:sp>
        <p:nvSpPr>
          <p:cNvPr id="1048622" name="Footer Placeholder 5"/>
          <p:cNvSpPr>
            <a:spLocks noGrp="1"/>
          </p:cNvSpPr>
          <p:nvPr>
            <p:ph type="ftr" sz="quarter" idx="11"/>
          </p:nvPr>
        </p:nvSpPr>
        <p:spPr/>
        <p:txBody>
          <a:bodyPr/>
          <a:lstStyle/>
          <a:p>
            <a:endParaRPr lang="en-US"/>
          </a:p>
        </p:txBody>
      </p:sp>
      <p:sp>
        <p:nvSpPr>
          <p:cNvPr id="1048623" name="Slide Number Placeholder 6"/>
          <p:cNvSpPr>
            <a:spLocks noGrp="1"/>
          </p:cNvSpPr>
          <p:nvPr>
            <p:ph type="sldNum" sz="quarter" idx="12"/>
          </p:nvPr>
        </p:nvSpPr>
        <p:spPr/>
        <p:txBody>
          <a:bodyPr/>
          <a:lstStyle/>
          <a:p>
            <a:fld id="{02491BCB-276C-43F5-9F65-9924E4CBC8E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1B4C25-7AD5-4E93-83A1-2A809B84C1BF}" type="datetimeFigureOut">
              <a:rPr lang="en-US" smtClean="0"/>
              <a:t>10/11/2023</a:t>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91BCB-276C-43F5-9F65-9924E4CBC8E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www.kaggle.com/data"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1FCC2CB2-A89E-B72F-7984-3C106F0A9D60}"/>
              </a:ext>
            </a:extLst>
          </p:cNvPr>
          <p:cNvSpPr>
            <a:spLocks noGrp="1"/>
          </p:cNvSpPr>
          <p:nvPr>
            <p:ph type="subTitle" idx="1"/>
          </p:nvPr>
        </p:nvSpPr>
        <p:spPr>
          <a:xfrm>
            <a:off x="1439159" y="3346515"/>
            <a:ext cx="9144000" cy="2344917"/>
          </a:xfrm>
        </p:spPr>
        <p:txBody>
          <a:bodyPr>
            <a:normAutofit fontScale="92500" lnSpcReduction="10000"/>
          </a:bodyPr>
          <a:lstStyle/>
          <a:p>
            <a:r>
              <a:rPr lang="en-US" sz="2600" b="1" dirty="0">
                <a:latin typeface="Book Antiqua" panose="02040602050305030304" pitchFamily="18" charset="0"/>
              </a:rPr>
              <a:t>PROJECT-9</a:t>
            </a:r>
          </a:p>
          <a:p>
            <a:r>
              <a:rPr lang="en-US" sz="2600" b="1" dirty="0">
                <a:latin typeface="Book Antiqua" panose="02040602050305030304" pitchFamily="18" charset="0"/>
              </a:rPr>
              <a:t>AIR QUALITY ANALYSIS AND  PREDICTION IN TAMILNADU</a:t>
            </a:r>
          </a:p>
          <a:p>
            <a:endParaRPr lang="en-US" sz="2400" dirty="0">
              <a:latin typeface="Book Antiqua" panose="02040602050305030304" pitchFamily="18" charset="0"/>
            </a:endParaRPr>
          </a:p>
          <a:p>
            <a:r>
              <a:rPr lang="en-IN" sz="2600" b="1" dirty="0">
                <a:latin typeface="Book Antiqua" panose="02040602050305030304" pitchFamily="18" charset="0"/>
              </a:rPr>
              <a:t>PHASE-2 </a:t>
            </a:r>
          </a:p>
          <a:p>
            <a:r>
              <a:rPr lang="en-IN" sz="2600" b="1" dirty="0">
                <a:latin typeface="Book Antiqua" panose="02040602050305030304" pitchFamily="18" charset="0"/>
              </a:rPr>
              <a:t>INNOVATION</a:t>
            </a:r>
          </a:p>
        </p:txBody>
      </p:sp>
      <p:sp>
        <p:nvSpPr>
          <p:cNvPr id="9" name="Title 8">
            <a:extLst>
              <a:ext uri="{FF2B5EF4-FFF2-40B4-BE49-F238E27FC236}">
                <a16:creationId xmlns:a16="http://schemas.microsoft.com/office/drawing/2014/main" id="{451D20DF-3453-79F4-81D3-3656E7F25F93}"/>
              </a:ext>
            </a:extLst>
          </p:cNvPr>
          <p:cNvSpPr txBox="1">
            <a:spLocks noGrp="1"/>
          </p:cNvSpPr>
          <p:nvPr>
            <p:ph type="ctrTitle"/>
          </p:nvPr>
        </p:nvSpPr>
        <p:spPr>
          <a:xfrm>
            <a:off x="0" y="-1136957"/>
            <a:ext cx="12207711" cy="4483472"/>
          </a:xfrm>
          <a:prstGeom prst="rect">
            <a:avLst/>
          </a:prstGeom>
          <a:noFill/>
        </p:spPr>
        <p:txBody>
          <a:bodyPr wrap="square" rtlCol="0">
            <a:prstTxWarp prst="textWave1">
              <a:avLst/>
            </a:prstTxWarp>
            <a:spAutoFit/>
          </a:bodyPr>
          <a:lstStyle/>
          <a:p>
            <a:r>
              <a:rPr lang="en-GB" dirty="0">
                <a:blipFill>
                  <a:blip r:embed="rId2"/>
                  <a:stretch>
                    <a:fillRect/>
                  </a:stretch>
                </a:blipFill>
                <a:latin typeface="Franklin Gothic Heavy" panose="020B0903020102020204" pitchFamily="34" charset="0"/>
              </a:rPr>
              <a:t>--------------------------</a:t>
            </a:r>
            <a:endParaRPr lang="en-IN" dirty="0">
              <a:blipFill>
                <a:blip r:embed="rId2"/>
                <a:stretch>
                  <a:fillRect/>
                </a:stretch>
              </a:blipFill>
              <a:latin typeface="Franklin Gothic Heavy" panose="020B0903020102020204" pitchFamily="34" charset="0"/>
            </a:endParaRPr>
          </a:p>
        </p:txBody>
      </p:sp>
      <p:sp>
        <p:nvSpPr>
          <p:cNvPr id="13" name="TextBox 12">
            <a:extLst>
              <a:ext uri="{FF2B5EF4-FFF2-40B4-BE49-F238E27FC236}">
                <a16:creationId xmlns:a16="http://schemas.microsoft.com/office/drawing/2014/main" id="{F425FD6F-08CF-A9AD-15DD-9566D40A361C}"/>
              </a:ext>
            </a:extLst>
          </p:cNvPr>
          <p:cNvSpPr txBox="1"/>
          <p:nvPr/>
        </p:nvSpPr>
        <p:spPr>
          <a:xfrm>
            <a:off x="7673419" y="5691432"/>
            <a:ext cx="4193357" cy="923330"/>
          </a:xfrm>
          <a:prstGeom prst="rect">
            <a:avLst/>
          </a:prstGeom>
          <a:noFill/>
        </p:spPr>
        <p:txBody>
          <a:bodyPr wrap="square" rtlCol="0">
            <a:spAutoFit/>
          </a:bodyPr>
          <a:lstStyle/>
          <a:p>
            <a:r>
              <a:rPr lang="en-GB" dirty="0"/>
              <a:t>                               </a:t>
            </a:r>
            <a:r>
              <a:rPr lang="en-GB" dirty="0">
                <a:latin typeface="Bahnschrift SemiBold SemiConden" panose="020B0502040204020203" pitchFamily="34" charset="0"/>
              </a:rPr>
              <a:t>By</a:t>
            </a:r>
          </a:p>
          <a:p>
            <a:r>
              <a:rPr lang="en-GB" dirty="0">
                <a:latin typeface="Bahnschrift SemiBold SemiConden" panose="020B0502040204020203" pitchFamily="34" charset="0"/>
              </a:rPr>
              <a:t>                 NOORUL MAJHAR M</a:t>
            </a:r>
          </a:p>
          <a:p>
            <a:r>
              <a:rPr lang="en-GB" dirty="0">
                <a:latin typeface="Bahnschrift SemiBold SemiConden" panose="020B0502040204020203" pitchFamily="34" charset="0"/>
              </a:rPr>
              <a:t>NM:D83DB97A3E090868AAA41DF07113B191</a:t>
            </a:r>
            <a:endParaRPr lang="en-IN" dirty="0">
              <a:latin typeface="Bahnschrift SemiBold SemiConden"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a:xfrm>
            <a:off x="576942" y="312874"/>
            <a:ext cx="10515600" cy="980349"/>
          </a:xfrm>
        </p:spPr>
        <p:txBody>
          <a:bodyPr/>
          <a:lstStyle/>
          <a:p>
            <a:r>
              <a:rPr lang="en-US" b="1" i="1" u="sng" dirty="0">
                <a:latin typeface="Franklin Gothic Heavy" panose="020B0903020102020204" pitchFamily="34" charset="0"/>
              </a:rPr>
              <a:t>CONTENT</a:t>
            </a:r>
          </a:p>
        </p:txBody>
      </p:sp>
      <p:sp>
        <p:nvSpPr>
          <p:cNvPr id="1048594" name="Content Placeholder 2"/>
          <p:cNvSpPr>
            <a:spLocks noGrp="1"/>
          </p:cNvSpPr>
          <p:nvPr>
            <p:ph idx="1"/>
          </p:nvPr>
        </p:nvSpPr>
        <p:spPr/>
        <p:txBody>
          <a:bodyPr/>
          <a:lstStyle/>
          <a:p>
            <a:r>
              <a:rPr lang="en-US" b="1" dirty="0"/>
              <a:t>ABSTRACT</a:t>
            </a:r>
          </a:p>
          <a:p>
            <a:r>
              <a:rPr lang="en-US" b="1" dirty="0"/>
              <a:t>AIR ANALYSIS CODES</a:t>
            </a:r>
          </a:p>
          <a:p>
            <a:r>
              <a:rPr lang="en-US" b="1" dirty="0"/>
              <a:t>AIR PREDICTION ARCHITECTURE </a:t>
            </a:r>
          </a:p>
          <a:p>
            <a:r>
              <a:rPr lang="en-US" b="1" dirty="0"/>
              <a:t>AIR QUALITY MONITORING STATION [AQMS]</a:t>
            </a:r>
          </a:p>
          <a:p>
            <a:r>
              <a:rPr lang="en-US" b="1" dirty="0"/>
              <a:t>ANALYSIS AND PREDICTION OF AIR QUALITY GRAPH</a:t>
            </a:r>
          </a:p>
          <a:p>
            <a:endParaRPr lang="en-US" b="1"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ctrTitle"/>
          </p:nvPr>
        </p:nvSpPr>
        <p:spPr>
          <a:xfrm>
            <a:off x="0" y="280057"/>
            <a:ext cx="3784061" cy="720270"/>
          </a:xfrm>
        </p:spPr>
        <p:txBody>
          <a:bodyPr>
            <a:normAutofit/>
          </a:bodyPr>
          <a:lstStyle/>
          <a:p>
            <a:r>
              <a:rPr lang="en-US" sz="3200" b="1" u="sng" dirty="0">
                <a:latin typeface="Franklin Gothic Heavy" panose="020B0903020102020204" pitchFamily="34" charset="0"/>
              </a:rPr>
              <a:t>ABSTRACT</a:t>
            </a:r>
          </a:p>
        </p:txBody>
      </p:sp>
      <p:sp>
        <p:nvSpPr>
          <p:cNvPr id="1048596" name="Subtitle 2"/>
          <p:cNvSpPr>
            <a:spLocks noGrp="1"/>
          </p:cNvSpPr>
          <p:nvPr>
            <p:ph type="subTitle" idx="1"/>
          </p:nvPr>
        </p:nvSpPr>
        <p:spPr>
          <a:xfrm>
            <a:off x="313508" y="1360462"/>
            <a:ext cx="11573691" cy="3937906"/>
          </a:xfrm>
        </p:spPr>
        <p:txBody>
          <a:bodyPr>
            <a:normAutofit fontScale="30833" lnSpcReduction="20000"/>
          </a:bodyPr>
          <a:lstStyle/>
          <a:p>
            <a:r>
              <a:rPr lang="en-US" sz="7800" b="1" u="sng" dirty="0"/>
              <a:t>AIR POLLUTION LEVEL  </a:t>
            </a:r>
          </a:p>
          <a:p>
            <a:endParaRPr lang="en-US" u="sng" dirty="0"/>
          </a:p>
          <a:p>
            <a:r>
              <a:rPr lang="en-US" sz="6000" dirty="0"/>
              <a:t>The prediction model is validated and evaluated by statistical calculations, and then it was found that it performed well in the prediction of PM2.5</a:t>
            </a:r>
            <a:r>
              <a:rPr lang="en-US" sz="6000" b="1" dirty="0"/>
              <a:t>. </a:t>
            </a:r>
          </a:p>
          <a:p>
            <a:r>
              <a:rPr lang="en-US" sz="6000" dirty="0"/>
              <a:t>The quality of air in </a:t>
            </a:r>
            <a:r>
              <a:rPr lang="en-US" sz="6000" dirty="0" err="1"/>
              <a:t>Alandur</a:t>
            </a:r>
            <a:r>
              <a:rPr lang="en-US" sz="6000" dirty="0"/>
              <a:t>, Chennai is polluted by Particulate Matter (PM2.5) over the years. Reports prove that particulates affect the health of humans and environment. </a:t>
            </a:r>
          </a:p>
          <a:p>
            <a:endParaRPr lang="en-US" sz="6000" dirty="0"/>
          </a:p>
          <a:p>
            <a:endParaRPr lang="en-US" sz="6000" dirty="0"/>
          </a:p>
          <a:p>
            <a:r>
              <a:rPr lang="en-US" sz="7800" b="1" u="sng" dirty="0"/>
              <a:t>PREDICTION WORK </a:t>
            </a:r>
          </a:p>
          <a:p>
            <a:endParaRPr lang="en-US" sz="3600" b="1" dirty="0"/>
          </a:p>
          <a:p>
            <a:r>
              <a:rPr lang="en-US" sz="6000" dirty="0"/>
              <a:t>Air quality monitoring data are used to check the concentration with the ambient air quality standards provided by the government. The purpose of prediction is to develop effective emission control strategies and also helps to find the contribution of each source causing pollution.</a:t>
            </a:r>
            <a:endParaRPr lang="en-US" sz="6000" b="1" dirty="0"/>
          </a:p>
        </p:txBody>
      </p:sp>
      <p:sp>
        <p:nvSpPr>
          <p:cNvPr id="1048597" name="Right Arrow 3"/>
          <p:cNvSpPr/>
          <p:nvPr/>
        </p:nvSpPr>
        <p:spPr>
          <a:xfrm>
            <a:off x="3980628" y="1360461"/>
            <a:ext cx="418464" cy="338965"/>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98" name="Striped Right Arrow 4"/>
          <p:cNvSpPr/>
          <p:nvPr/>
        </p:nvSpPr>
        <p:spPr>
          <a:xfrm>
            <a:off x="3967487" y="3578237"/>
            <a:ext cx="487209" cy="379056"/>
          </a:xfrm>
          <a:prstGeom prst="strip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48663" name="TextBox 1048662"/>
          <p:cNvSpPr txBox="1"/>
          <p:nvPr/>
        </p:nvSpPr>
        <p:spPr>
          <a:xfrm>
            <a:off x="2399091" y="6857999"/>
            <a:ext cx="4000000" cy="447040"/>
          </a:xfrm>
          <a:prstGeom prst="rect">
            <a:avLst/>
          </a:prstGeom>
        </p:spPr>
        <p:txBody>
          <a:bodyPr wrap="square" rtlCol="0">
            <a:spAutoFit/>
          </a:bodyPr>
          <a:lstStyle/>
          <a:p>
            <a:endParaRPr lang="en-US" sz="2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ctrTitle"/>
          </p:nvPr>
        </p:nvSpPr>
        <p:spPr>
          <a:xfrm>
            <a:off x="335467" y="69879"/>
            <a:ext cx="6353920" cy="650662"/>
          </a:xfrm>
        </p:spPr>
        <p:txBody>
          <a:bodyPr>
            <a:normAutofit/>
          </a:bodyPr>
          <a:lstStyle/>
          <a:p>
            <a:r>
              <a:rPr lang="en-US" sz="3200" b="1" u="sng" dirty="0">
                <a:latin typeface="Franklin Gothic Heavy" panose="020B0903020102020204" pitchFamily="34" charset="0"/>
              </a:rPr>
              <a:t>AIR PREDICTION ARCHITECTURE </a:t>
            </a:r>
          </a:p>
        </p:txBody>
      </p:sp>
      <p:sp>
        <p:nvSpPr>
          <p:cNvPr id="1048602" name="Subtitle 2"/>
          <p:cNvSpPr>
            <a:spLocks noGrp="1"/>
          </p:cNvSpPr>
          <p:nvPr>
            <p:ph type="subTitle" idx="1"/>
          </p:nvPr>
        </p:nvSpPr>
        <p:spPr>
          <a:xfrm>
            <a:off x="169817" y="822960"/>
            <a:ext cx="10776857" cy="6035040"/>
          </a:xfrm>
        </p:spPr>
        <p:txBody>
          <a:bodyPr/>
          <a:lstStyle/>
          <a:p>
            <a:r>
              <a:rPr lang="en-US" dirty="0"/>
              <a:t>BLOCK DIAGRAM </a:t>
            </a:r>
          </a:p>
        </p:txBody>
      </p:sp>
      <p:pic>
        <p:nvPicPr>
          <p:cNvPr id="2097152" name="Picture 3"/>
          <p:cNvPicPr>
            <a:picLocks noChangeAspect="1"/>
          </p:cNvPicPr>
          <p:nvPr/>
        </p:nvPicPr>
        <p:blipFill>
          <a:blip r:embed="rId2"/>
          <a:stretch>
            <a:fillRect/>
          </a:stretch>
        </p:blipFill>
        <p:spPr>
          <a:xfrm>
            <a:off x="1943372" y="1351053"/>
            <a:ext cx="8184502" cy="536325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ctrTitle"/>
          </p:nvPr>
        </p:nvSpPr>
        <p:spPr>
          <a:xfrm>
            <a:off x="408562" y="223736"/>
            <a:ext cx="3939702" cy="613450"/>
          </a:xfrm>
        </p:spPr>
        <p:txBody>
          <a:bodyPr>
            <a:normAutofit fontScale="90000"/>
          </a:bodyPr>
          <a:lstStyle/>
          <a:p>
            <a:r>
              <a:rPr lang="en-US" sz="3200" b="1" u="sng" dirty="0">
                <a:latin typeface="Franklin Gothic Heavy" panose="020B0903020102020204" pitchFamily="34" charset="0"/>
              </a:rPr>
              <a:t>AIR ANALYSIS CODES</a:t>
            </a:r>
          </a:p>
        </p:txBody>
      </p:sp>
      <p:sp>
        <p:nvSpPr>
          <p:cNvPr id="1048600" name="Subtitle 2"/>
          <p:cNvSpPr>
            <a:spLocks noGrp="1"/>
          </p:cNvSpPr>
          <p:nvPr>
            <p:ph type="subTitle" idx="1"/>
          </p:nvPr>
        </p:nvSpPr>
        <p:spPr>
          <a:xfrm>
            <a:off x="103829" y="1059585"/>
            <a:ext cx="10710931" cy="8182131"/>
          </a:xfrm>
        </p:spPr>
        <p:txBody>
          <a:bodyPr>
            <a:normAutofit/>
          </a:bodyPr>
          <a:lstStyle/>
          <a:p>
            <a:r>
              <a:rPr lang="en-US" sz="1200" dirty="0"/>
              <a:t>import </a:t>
            </a:r>
            <a:r>
              <a:rPr lang="en-US" sz="1200" dirty="0" err="1"/>
              <a:t>matplotlib.pyplot</a:t>
            </a:r>
            <a:r>
              <a:rPr lang="en-US" sz="1200" dirty="0"/>
              <a:t> as </a:t>
            </a:r>
            <a:r>
              <a:rPr lang="en-US" sz="1200" dirty="0" err="1"/>
              <a:t>plt</a:t>
            </a:r>
            <a:endParaRPr lang="en-US" sz="1200" dirty="0"/>
          </a:p>
          <a:p>
            <a:r>
              <a:rPr lang="en-US" sz="1200" dirty="0"/>
              <a:t>from </a:t>
            </a:r>
            <a:r>
              <a:rPr lang="en-US" sz="1200" dirty="0" err="1"/>
              <a:t>matplotlib.animation</a:t>
            </a:r>
            <a:r>
              <a:rPr lang="en-US" sz="1200" dirty="0"/>
              <a:t> import </a:t>
            </a:r>
            <a:r>
              <a:rPr lang="en-US" sz="1200" dirty="0" err="1"/>
              <a:t>FuncAnimation</a:t>
            </a:r>
            <a:endParaRPr lang="en-US" sz="1200" dirty="0"/>
          </a:p>
          <a:p>
            <a:r>
              <a:rPr lang="en-US" sz="1200" dirty="0"/>
              <a:t>import random</a:t>
            </a:r>
          </a:p>
          <a:p>
            <a:endParaRPr lang="en-US" sz="1200" dirty="0"/>
          </a:p>
          <a:p>
            <a:r>
              <a:rPr lang="en-US" sz="1200" dirty="0"/>
              <a:t># Generate some sample air quality data (replace with your own data)</a:t>
            </a:r>
          </a:p>
          <a:p>
            <a:r>
              <a:rPr lang="en-US" sz="1200" dirty="0"/>
              <a:t>timestamps = range(1, 11)</a:t>
            </a:r>
          </a:p>
          <a:p>
            <a:r>
              <a:rPr lang="en-US" sz="1200" dirty="0"/>
              <a:t>pm25_values = [</a:t>
            </a:r>
            <a:r>
              <a:rPr lang="en-US" sz="1200" dirty="0" err="1"/>
              <a:t>random.randint</a:t>
            </a:r>
            <a:r>
              <a:rPr lang="en-US" sz="1200" dirty="0"/>
              <a:t>(0, 50) for _ in timestamps]</a:t>
            </a:r>
          </a:p>
          <a:p>
            <a:endParaRPr lang="en-US" sz="1200" dirty="0"/>
          </a:p>
          <a:p>
            <a:r>
              <a:rPr lang="en-US" sz="1200" dirty="0"/>
              <a:t># Initialize the plot</a:t>
            </a:r>
          </a:p>
          <a:p>
            <a:r>
              <a:rPr lang="en-US" sz="1200" dirty="0"/>
              <a:t>fig, ax = </a:t>
            </a:r>
            <a:r>
              <a:rPr lang="en-US" sz="1200" dirty="0" err="1"/>
              <a:t>plt.subplots</a:t>
            </a:r>
            <a:r>
              <a:rPr lang="en-US" sz="1200" dirty="0"/>
              <a:t>()</a:t>
            </a:r>
          </a:p>
          <a:p>
            <a:r>
              <a:rPr lang="en-US" sz="1200" dirty="0" err="1"/>
              <a:t>ax.set_xlim</a:t>
            </a:r>
            <a:r>
              <a:rPr lang="en-US" sz="1200" dirty="0"/>
              <a:t>(1, 10)</a:t>
            </a:r>
          </a:p>
          <a:p>
            <a:r>
              <a:rPr lang="en-US" sz="1200" dirty="0" err="1"/>
              <a:t>ax.set_ylim</a:t>
            </a:r>
            <a:r>
              <a:rPr lang="en-US" sz="1200" dirty="0"/>
              <a:t>(0, 50)</a:t>
            </a:r>
          </a:p>
          <a:p>
            <a:r>
              <a:rPr lang="en-US" sz="1200" dirty="0"/>
              <a:t>line, = </a:t>
            </a:r>
            <a:r>
              <a:rPr lang="en-US" sz="1200" dirty="0" err="1"/>
              <a:t>ax.plot</a:t>
            </a:r>
            <a:r>
              <a:rPr lang="en-US" sz="1200" dirty="0"/>
              <a:t>([], [], </a:t>
            </a:r>
            <a:r>
              <a:rPr lang="en-US" sz="1200" dirty="0" err="1"/>
              <a:t>lw</a:t>
            </a:r>
            <a:r>
              <a:rPr lang="en-US" sz="1200" dirty="0"/>
              <a:t>=2)</a:t>
            </a:r>
          </a:p>
          <a:p>
            <a:endParaRPr lang="en-US" sz="1200" dirty="0"/>
          </a:p>
          <a:p>
            <a:r>
              <a:rPr lang="en-US" sz="1200" dirty="0"/>
              <a:t># Function to update the animation at each time step</a:t>
            </a:r>
          </a:p>
          <a:p>
            <a:r>
              <a:rPr lang="en-US" sz="1200" dirty="0" err="1"/>
              <a:t>def</a:t>
            </a:r>
            <a:r>
              <a:rPr lang="en-US" sz="1200" dirty="0"/>
              <a:t> animate(</a:t>
            </a:r>
            <a:r>
              <a:rPr lang="en-US" sz="1200" dirty="0" err="1"/>
              <a:t>i</a:t>
            </a:r>
            <a:r>
              <a:rPr lang="en-US" sz="1200" dirty="0"/>
              <a:t>):</a:t>
            </a:r>
          </a:p>
          <a:p>
            <a:r>
              <a:rPr lang="en-US" sz="1200" dirty="0"/>
              <a:t>    </a:t>
            </a:r>
            <a:r>
              <a:rPr lang="en-US" sz="1200" dirty="0" err="1"/>
              <a:t>line.set_data</a:t>
            </a:r>
            <a:r>
              <a:rPr lang="en-US" sz="1200" dirty="0"/>
              <a:t>(timestamps[:</a:t>
            </a:r>
            <a:r>
              <a:rPr lang="en-US" sz="1200" dirty="0" err="1"/>
              <a:t>i</a:t>
            </a:r>
            <a:r>
              <a:rPr lang="en-US" sz="1200" dirty="0"/>
              <a:t>], pm25_values[:</a:t>
            </a:r>
            <a:r>
              <a:rPr lang="en-US" sz="1200" dirty="0" err="1"/>
              <a:t>i</a:t>
            </a:r>
            <a:r>
              <a:rPr lang="en-US" sz="1200" dirty="0"/>
              <a:t>])</a:t>
            </a:r>
          </a:p>
          <a:p>
            <a:r>
              <a:rPr lang="en-US" sz="1200" dirty="0"/>
              <a:t>    return line,</a:t>
            </a:r>
          </a:p>
          <a:p>
            <a:endParaRPr lang="en-US" sz="1200" dirty="0"/>
          </a:p>
          <a:p>
            <a:r>
              <a:rPr lang="en-US" sz="1200" dirty="0"/>
              <a:t># Create the animation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ctrTitle"/>
          </p:nvPr>
        </p:nvSpPr>
        <p:spPr>
          <a:xfrm>
            <a:off x="1225485" y="169683"/>
            <a:ext cx="8934995" cy="895546"/>
          </a:xfrm>
        </p:spPr>
        <p:txBody>
          <a:bodyPr>
            <a:normAutofit fontScale="90000"/>
          </a:bodyPr>
          <a:lstStyle/>
          <a:p>
            <a:r>
              <a:rPr lang="en-US" dirty="0"/>
              <a:t>   </a:t>
            </a:r>
            <a:r>
              <a:rPr lang="en-US" sz="3600" b="1" u="sng" dirty="0">
                <a:latin typeface="Franklin Gothic Heavy" panose="020B0903020102020204" pitchFamily="34" charset="0"/>
              </a:rPr>
              <a:t>AIR QUALITY MONITORING STATION [AQMS</a:t>
            </a:r>
            <a:r>
              <a:rPr lang="en-US" sz="3600" b="1" dirty="0">
                <a:latin typeface="Franklin Gothic Heavy" panose="020B0903020102020204" pitchFamily="34" charset="0"/>
              </a:rPr>
              <a:t>]</a:t>
            </a:r>
          </a:p>
        </p:txBody>
      </p:sp>
      <p:sp>
        <p:nvSpPr>
          <p:cNvPr id="1048604" name="Subtitle 2"/>
          <p:cNvSpPr>
            <a:spLocks noGrp="1"/>
          </p:cNvSpPr>
          <p:nvPr>
            <p:ph type="subTitle" idx="1"/>
          </p:nvPr>
        </p:nvSpPr>
        <p:spPr>
          <a:xfrm>
            <a:off x="1628502" y="4558940"/>
            <a:ext cx="10441577" cy="4983480"/>
          </a:xfrm>
        </p:spPr>
        <p:txBody>
          <a:bodyPr/>
          <a:lstStyle/>
          <a:p>
            <a:endParaRPr lang="en-US" dirty="0"/>
          </a:p>
        </p:txBody>
      </p:sp>
      <p:pic>
        <p:nvPicPr>
          <p:cNvPr id="2097153" name="Picture 6"/>
          <p:cNvPicPr>
            <a:picLocks noChangeAspect="1"/>
          </p:cNvPicPr>
          <p:nvPr/>
        </p:nvPicPr>
        <p:blipFill>
          <a:blip r:embed="rId2"/>
          <a:stretch>
            <a:fillRect/>
          </a:stretch>
        </p:blipFill>
        <p:spPr>
          <a:xfrm>
            <a:off x="2462765" y="1345477"/>
            <a:ext cx="7057466" cy="50422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ctrTitle"/>
          </p:nvPr>
        </p:nvSpPr>
        <p:spPr>
          <a:xfrm>
            <a:off x="1169226" y="423389"/>
            <a:ext cx="8398261" cy="857429"/>
          </a:xfrm>
        </p:spPr>
        <p:txBody>
          <a:bodyPr>
            <a:normAutofit fontScale="90000"/>
          </a:bodyPr>
          <a:lstStyle/>
          <a:p>
            <a:r>
              <a:rPr lang="en-US" sz="4000" b="1" u="sng" dirty="0">
                <a:latin typeface="Franklin Gothic Heavy" panose="020B0903020102020204" pitchFamily="34" charset="0"/>
              </a:rPr>
              <a:t>ANALYSIS AND PREDICTION OF AIR QUALITY</a:t>
            </a:r>
          </a:p>
        </p:txBody>
      </p:sp>
      <p:sp>
        <p:nvSpPr>
          <p:cNvPr id="1048606" name="Subtitle 2"/>
          <p:cNvSpPr>
            <a:spLocks noGrp="1"/>
          </p:cNvSpPr>
          <p:nvPr>
            <p:ph type="subTitle" idx="1"/>
          </p:nvPr>
        </p:nvSpPr>
        <p:spPr>
          <a:xfrm>
            <a:off x="-1653677" y="963341"/>
            <a:ext cx="9144000" cy="1655762"/>
          </a:xfrm>
        </p:spPr>
        <p:txBody>
          <a:bodyPr>
            <a:normAutofit/>
          </a:bodyPr>
          <a:lstStyle/>
          <a:p>
            <a:r>
              <a:rPr lang="en-US" sz="3200" b="1" u="sng" dirty="0"/>
              <a:t>GRAPH</a:t>
            </a:r>
          </a:p>
        </p:txBody>
      </p:sp>
      <p:pic>
        <p:nvPicPr>
          <p:cNvPr id="2097154" name="Picture 3"/>
          <p:cNvPicPr>
            <a:picLocks noChangeAspect="1"/>
          </p:cNvPicPr>
          <p:nvPr/>
        </p:nvPicPr>
        <p:blipFill>
          <a:blip r:embed="rId2"/>
          <a:stretch>
            <a:fillRect/>
          </a:stretch>
        </p:blipFill>
        <p:spPr>
          <a:xfrm>
            <a:off x="965698" y="1598295"/>
            <a:ext cx="8805319" cy="50768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ctrTitle"/>
          </p:nvPr>
        </p:nvSpPr>
        <p:spPr>
          <a:xfrm>
            <a:off x="-1" y="1631814"/>
            <a:ext cx="10293531" cy="2313169"/>
          </a:xfrm>
        </p:spPr>
        <p:txBody>
          <a:bodyPr>
            <a:normAutofit/>
          </a:bodyPr>
          <a:lstStyle/>
          <a:p>
            <a:pPr algn="r"/>
            <a:r>
              <a:rPr lang="en-US" sz="9600" b="1" i="1" dirty="0">
                <a:latin typeface="Baskerville Old Face" panose="02020602080505020303" pitchFamily="18" charset="0"/>
              </a:rPr>
              <a:t>THANK YOU</a:t>
            </a:r>
          </a:p>
        </p:txBody>
      </p:sp>
      <p:sp>
        <p:nvSpPr>
          <p:cNvPr id="1048608" name="Subtitle 2"/>
          <p:cNvSpPr>
            <a:spLocks noGrp="1"/>
          </p:cNvSpPr>
          <p:nvPr>
            <p:ph type="subTitle" idx="1"/>
          </p:nvPr>
        </p:nvSpPr>
        <p:spPr>
          <a:xfrm>
            <a:off x="1505146" y="5172891"/>
            <a:ext cx="9144000" cy="58986"/>
          </a:xfrm>
        </p:spPr>
        <p:txBody>
          <a:bodyPr>
            <a:normAutofit fontScale="25000" lnSpcReduction="20000"/>
          </a:bodyPr>
          <a:lstStyle/>
          <a:p>
            <a:endParaRPr lang="en-US" dirty="0"/>
          </a:p>
          <a:p>
            <a:endParaRPr lang="en-US" dirty="0"/>
          </a:p>
        </p:txBody>
      </p:sp>
      <p:sp>
        <p:nvSpPr>
          <p:cNvPr id="2" name="TextBox 1">
            <a:extLst>
              <a:ext uri="{FF2B5EF4-FFF2-40B4-BE49-F238E27FC236}">
                <a16:creationId xmlns:a16="http://schemas.microsoft.com/office/drawing/2014/main" id="{C4164692-50D2-0745-8903-D81404CB21EE}"/>
              </a:ext>
            </a:extLst>
          </p:cNvPr>
          <p:cNvSpPr txBox="1"/>
          <p:nvPr/>
        </p:nvSpPr>
        <p:spPr>
          <a:xfrm>
            <a:off x="7130005" y="4849792"/>
            <a:ext cx="3646025" cy="1200329"/>
          </a:xfrm>
          <a:prstGeom prst="rect">
            <a:avLst/>
          </a:prstGeom>
          <a:noFill/>
        </p:spPr>
        <p:txBody>
          <a:bodyPr wrap="square" rtlCol="0">
            <a:spAutoFit/>
          </a:bodyPr>
          <a:lstStyle/>
          <a:p>
            <a:r>
              <a:rPr lang="en-GB" dirty="0"/>
              <a:t>                              </a:t>
            </a:r>
            <a:r>
              <a:rPr lang="en-GB" dirty="0">
                <a:latin typeface="Bahnschrift SemiBold SemiConden" panose="020B0502040204020203" pitchFamily="34" charset="0"/>
              </a:rPr>
              <a:t>By</a:t>
            </a:r>
          </a:p>
          <a:p>
            <a:r>
              <a:rPr lang="en-GB" dirty="0">
                <a:latin typeface="Bahnschrift SemiBold SemiConden" panose="020B0502040204020203" pitchFamily="34" charset="0"/>
              </a:rPr>
              <a:t>                 NOORUL MAJHAR M</a:t>
            </a:r>
          </a:p>
          <a:p>
            <a:r>
              <a:rPr lang="en-GB" dirty="0">
                <a:latin typeface="Bahnschrift SemiBold SemiConden" panose="020B0502040204020203" pitchFamily="34" charset="0"/>
              </a:rPr>
              <a:t>NM:D83DB97A3E090868AAA41DF07113B191</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9C03B8-4C0D-93D1-ADB3-8466F9B3394F}"/>
              </a:ext>
            </a:extLst>
          </p:cNvPr>
          <p:cNvSpPr txBox="1"/>
          <p:nvPr/>
        </p:nvSpPr>
        <p:spPr>
          <a:xfrm>
            <a:off x="754144" y="311086"/>
            <a:ext cx="3827283" cy="707886"/>
          </a:xfrm>
          <a:prstGeom prst="rect">
            <a:avLst/>
          </a:prstGeom>
          <a:noFill/>
        </p:spPr>
        <p:txBody>
          <a:bodyPr wrap="square" rtlCol="0">
            <a:spAutoFit/>
          </a:bodyPr>
          <a:lstStyle/>
          <a:p>
            <a:r>
              <a:rPr lang="en-US" sz="4000" b="1" i="1" u="sng" dirty="0">
                <a:latin typeface="Franklin Gothic Heavy" panose="020B0903020102020204" pitchFamily="34" charset="0"/>
              </a:rPr>
              <a:t>INTRODUCTION</a:t>
            </a:r>
            <a:endParaRPr lang="en-IN" sz="4000" dirty="0"/>
          </a:p>
        </p:txBody>
      </p:sp>
      <p:sp>
        <p:nvSpPr>
          <p:cNvPr id="4" name="TextBox 3">
            <a:extLst>
              <a:ext uri="{FF2B5EF4-FFF2-40B4-BE49-F238E27FC236}">
                <a16:creationId xmlns:a16="http://schemas.microsoft.com/office/drawing/2014/main" id="{FD8420D8-FAE6-0302-E5B3-EB7CF4040090}"/>
              </a:ext>
            </a:extLst>
          </p:cNvPr>
          <p:cNvSpPr txBox="1"/>
          <p:nvPr/>
        </p:nvSpPr>
        <p:spPr>
          <a:xfrm>
            <a:off x="1395168" y="1630838"/>
            <a:ext cx="9078012" cy="4062651"/>
          </a:xfrm>
          <a:prstGeom prst="rect">
            <a:avLst/>
          </a:prstGeom>
          <a:noFill/>
        </p:spPr>
        <p:txBody>
          <a:bodyPr wrap="square" rtlCol="0">
            <a:spAutoFit/>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Air quality analysis and prediction are crucial components of environmental science and public health management. These fields focus on monitoring, assessing, and forecasting the quality of the air we breathe, with the ultimate goal of improving air quality and minimizing its adverse effects on human health and the environment.</a:t>
            </a:r>
          </a:p>
          <a:p>
            <a:endParaRPr lang="en-US" sz="2000" dirty="0">
              <a:latin typeface="Calibri" panose="020F0502020204030204" pitchFamily="34" charset="0"/>
              <a:ea typeface="Calibri" panose="020F0502020204030204" pitchFamily="34" charset="0"/>
              <a:cs typeface="Arial" panose="020B0604020202020204" pitchFamily="34" charset="0"/>
            </a:endParaRPr>
          </a:p>
          <a:p>
            <a:endParaRPr lang="en-US" sz="2000" dirty="0">
              <a:effectLst/>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Air quality analysis involves the collection and examination of data related to various pollutants present in the Earth's atmosphere, such as particulate matter (PM2.5 and PM10), ground-level ozone (O3), nitrogen dioxide (NO2), sulfur dioxide (SO2), carbon monoxide (CO), and volatile organic compounds (VOCs). Monitoring stations, satellite technology, and specialized instruments continuously measure these pollutants to generate real-time data.</a:t>
            </a:r>
          </a:p>
          <a:p>
            <a:endParaRPr lang="en-IN" dirty="0"/>
          </a:p>
        </p:txBody>
      </p:sp>
    </p:spTree>
    <p:extLst>
      <p:ext uri="{BB962C8B-B14F-4D97-AF65-F5344CB8AC3E}">
        <p14:creationId xmlns:p14="http://schemas.microsoft.com/office/powerpoint/2010/main" val="388930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484727-94E8-714E-EAEC-09DC689B4CA5}"/>
              </a:ext>
            </a:extLst>
          </p:cNvPr>
          <p:cNvSpPr txBox="1"/>
          <p:nvPr/>
        </p:nvSpPr>
        <p:spPr>
          <a:xfrm>
            <a:off x="697583" y="273378"/>
            <a:ext cx="4600281" cy="984885"/>
          </a:xfrm>
          <a:prstGeom prst="rect">
            <a:avLst/>
          </a:prstGeom>
          <a:noFill/>
        </p:spPr>
        <p:txBody>
          <a:bodyPr wrap="square" rtlCol="0">
            <a:spAutoFit/>
          </a:bodyPr>
          <a:lstStyle/>
          <a:p>
            <a:r>
              <a:rPr lang="en-US" sz="4000" b="1" i="1" u="sng" dirty="0">
                <a:latin typeface="Franklin Gothic Heavy" panose="020B0903020102020204" pitchFamily="34" charset="0"/>
              </a:rPr>
              <a:t>ABOUT DATASET</a:t>
            </a:r>
            <a:endParaRPr lang="en-IN" sz="4000" dirty="0"/>
          </a:p>
          <a:p>
            <a:endParaRPr lang="en-IN" dirty="0"/>
          </a:p>
        </p:txBody>
      </p:sp>
      <p:sp>
        <p:nvSpPr>
          <p:cNvPr id="3" name="TextBox 2">
            <a:extLst>
              <a:ext uri="{FF2B5EF4-FFF2-40B4-BE49-F238E27FC236}">
                <a16:creationId xmlns:a16="http://schemas.microsoft.com/office/drawing/2014/main" id="{2AE94610-DE9E-47D6-6780-364677BE170C}"/>
              </a:ext>
            </a:extLst>
          </p:cNvPr>
          <p:cNvSpPr txBox="1"/>
          <p:nvPr/>
        </p:nvSpPr>
        <p:spPr>
          <a:xfrm>
            <a:off x="2271860" y="1348033"/>
            <a:ext cx="7645138" cy="5840701"/>
          </a:xfrm>
          <a:prstGeom prst="rect">
            <a:avLst/>
          </a:prstGeom>
          <a:noFill/>
        </p:spPr>
        <p:txBody>
          <a:bodyPr wrap="square" rtlCol="0">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Where did we get the dataset?</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sz="1800" b="1" kern="100" dirty="0">
                <a:effectLst/>
                <a:latin typeface="Calibri" panose="020F0502020204030204" pitchFamily="34" charset="0"/>
                <a:ea typeface="Calibri" panose="020F0502020204030204" pitchFamily="34" charset="0"/>
                <a:cs typeface="Arial" panose="020B0604020202020204" pitchFamily="34" charset="0"/>
              </a:rPr>
              <a:t>Kaggle: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we got our ‘Air quality analysis and</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prediction in Tamil Nadu’ dataset</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from Kaggle. </a:t>
            </a:r>
            <a:r>
              <a:rPr lang="en-US" sz="1800" u="sng" kern="100"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2"/>
              </a:rPr>
              <a:t>www.kaggle.com/data</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Kaggle is a popular platform for sharing</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datasets and hosting data science competitions.</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sz="1800" b="1" kern="100" dirty="0">
                <a:effectLst/>
                <a:latin typeface="Calibri" panose="020F0502020204030204" pitchFamily="34" charset="0"/>
                <a:ea typeface="Calibri" panose="020F0502020204030204" pitchFamily="34" charset="0"/>
                <a:cs typeface="Arial" panose="020B0604020202020204" pitchFamily="34" charset="0"/>
              </a:rPr>
              <a:t>Details: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The dataset contains all details about the</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979805">
              <a:lnSpc>
                <a:spcPct val="107000"/>
              </a:lnSpc>
            </a:pPr>
            <a:r>
              <a:rPr lang="en-US" sz="1800" kern="100" dirty="0">
                <a:effectLst/>
                <a:latin typeface="Calibri" panose="020F0502020204030204" pitchFamily="34" charset="0"/>
                <a:ea typeface="Calibri" panose="020F0502020204030204" pitchFamily="34" charset="0"/>
                <a:cs typeface="Arial" panose="020B0604020202020204" pitchFamily="34" charset="0"/>
              </a:rPr>
              <a:t>quality of air in Tamil Nadu which is for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979805">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predicting the quality of Air.</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Where the air contains S02,NO2,etc., which helps us to analyze the Air quality in various cities of Tamil Nadu.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730320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BE03C7-1DAF-7703-56EE-96973EA63B94}"/>
              </a:ext>
            </a:extLst>
          </p:cNvPr>
          <p:cNvSpPr txBox="1"/>
          <p:nvPr/>
        </p:nvSpPr>
        <p:spPr>
          <a:xfrm>
            <a:off x="593890" y="1451728"/>
            <a:ext cx="11161336" cy="5157899"/>
          </a:xfrm>
          <a:prstGeom prst="rect">
            <a:avLst/>
          </a:prstGeom>
          <a:noFill/>
        </p:spPr>
        <p:txBody>
          <a:bodyPr wrap="square" rtlCol="0">
            <a:spAutoFit/>
          </a:bodyPr>
          <a:lstStyle/>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b="1" i="1" u="none" strike="noStrike" kern="100" dirty="0">
                <a:effectLst/>
                <a:latin typeface="Calibri" panose="020F0502020204030204" pitchFamily="34" charset="0"/>
                <a:ea typeface="Calibri" panose="020F0502020204030204" pitchFamily="34" charset="0"/>
                <a:cs typeface="Arial" panose="020B0604020202020204" pitchFamily="34" charset="0"/>
              </a:rPr>
              <a:t>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Pandas (Data Manipulation):</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Pandas is a fundamental library for data manipulation and analysis, offering data structures like Data Frames and Series.</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Installation: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Use the following command to install Pandas: </a:t>
            </a:r>
            <a:r>
              <a:rPr lang="en-US" sz="1800" kern="100" dirty="0">
                <a:solidFill>
                  <a:srgbClr val="4472C4"/>
                </a:solidFill>
                <a:effectLst/>
                <a:latin typeface="Calibri" panose="020F0502020204030204" pitchFamily="34" charset="0"/>
                <a:ea typeface="Calibri" panose="020F0502020204030204" pitchFamily="34" charset="0"/>
                <a:cs typeface="Arial" panose="020B0604020202020204" pitchFamily="34" charset="0"/>
              </a:rPr>
              <a:t>pip install pandas</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NumPy (Numerical Computing):</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NumPy is essential for numerical operations, providing support for arrays and matrices.</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Installation: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Install NumPy with the following command: </a:t>
            </a:r>
            <a:r>
              <a:rPr lang="en-US" sz="1800" kern="100" dirty="0">
                <a:solidFill>
                  <a:srgbClr val="4472C4"/>
                </a:solidFill>
                <a:effectLst/>
                <a:latin typeface="Calibri" panose="020F0502020204030204" pitchFamily="34" charset="0"/>
                <a:ea typeface="Calibri" panose="020F0502020204030204" pitchFamily="34" charset="0"/>
                <a:cs typeface="Arial" panose="020B0604020202020204" pitchFamily="34" charset="0"/>
              </a:rPr>
              <a:t>pip install </a:t>
            </a:r>
            <a:r>
              <a:rPr lang="en-US" sz="1800" kern="100" dirty="0" err="1">
                <a:solidFill>
                  <a:srgbClr val="4472C4"/>
                </a:solidFill>
                <a:effectLst/>
                <a:latin typeface="Calibri" panose="020F0502020204030204" pitchFamily="34" charset="0"/>
                <a:ea typeface="Calibri" panose="020F0502020204030204" pitchFamily="34" charset="0"/>
                <a:cs typeface="Arial" panose="020B0604020202020204" pitchFamily="34" charset="0"/>
              </a:rPr>
              <a:t>numpy</a:t>
            </a:r>
            <a:r>
              <a:rPr lang="en-US" sz="1800" kern="100" dirty="0">
                <a:solidFill>
                  <a:srgbClr val="4472C4"/>
                </a:solidFill>
                <a:effectLst/>
                <a:latin typeface="Calibri" panose="020F0502020204030204" pitchFamily="34" charset="0"/>
                <a:ea typeface="Calibri" panose="020F0502020204030204" pitchFamily="34" charset="0"/>
                <a:cs typeface="Arial" panose="020B0604020202020204" pitchFamily="34" charset="0"/>
              </a:rPr>
              <a:t>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
        <p:nvSpPr>
          <p:cNvPr id="4" name="TextBox 3">
            <a:extLst>
              <a:ext uri="{FF2B5EF4-FFF2-40B4-BE49-F238E27FC236}">
                <a16:creationId xmlns:a16="http://schemas.microsoft.com/office/drawing/2014/main" id="{7F0B5582-E0D0-0665-5F0E-E2595F746422}"/>
              </a:ext>
            </a:extLst>
          </p:cNvPr>
          <p:cNvSpPr txBox="1"/>
          <p:nvPr/>
        </p:nvSpPr>
        <p:spPr>
          <a:xfrm>
            <a:off x="593890" y="443059"/>
            <a:ext cx="9558779" cy="1362937"/>
          </a:xfrm>
          <a:prstGeom prst="rect">
            <a:avLst/>
          </a:prstGeom>
          <a:noFill/>
        </p:spPr>
        <p:txBody>
          <a:bodyPr wrap="square" rtlCol="0">
            <a:spAutoFit/>
          </a:bodyPr>
          <a:lstStyle/>
          <a:p>
            <a:pPr>
              <a:lnSpc>
                <a:spcPct val="107000"/>
              </a:lnSpc>
              <a:spcAft>
                <a:spcPts val="800"/>
              </a:spcAft>
            </a:pPr>
            <a:r>
              <a:rPr lang="en-US" sz="4000" b="1" i="1" u="sng" kern="100" dirty="0">
                <a:effectLst/>
                <a:latin typeface="Franklin Gothic Heavy" panose="020B0903020102020204" pitchFamily="34" charset="0"/>
                <a:ea typeface="Calibri" panose="020F0502020204030204" pitchFamily="34" charset="0"/>
                <a:cs typeface="Arial" panose="020B0604020202020204" pitchFamily="34" charset="0"/>
              </a:rPr>
              <a:t>DETAILS OF LIBRARIES USED AND WAY TO DOWNLOAD</a:t>
            </a:r>
            <a:r>
              <a:rPr lang="en-US" sz="1800" b="1" i="1" u="sng" kern="100" dirty="0">
                <a:effectLst/>
                <a:latin typeface="Calibri" panose="020F0502020204030204" pitchFamily="34" charset="0"/>
                <a:ea typeface="Calibri" panose="020F0502020204030204" pitchFamily="34" charset="0"/>
                <a:cs typeface="Arial" panose="020B0604020202020204" pitchFamily="34" charset="0"/>
              </a:rPr>
              <a:t>:</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38020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5F3E62-0944-A47B-0592-0F8DCFA8EA92}"/>
              </a:ext>
            </a:extLst>
          </p:cNvPr>
          <p:cNvSpPr txBox="1"/>
          <p:nvPr/>
        </p:nvSpPr>
        <p:spPr>
          <a:xfrm>
            <a:off x="1404594" y="160256"/>
            <a:ext cx="8795208" cy="6952609"/>
          </a:xfrm>
          <a:prstGeom prst="rect">
            <a:avLst/>
          </a:prstGeom>
          <a:noFill/>
        </p:spPr>
        <p:txBody>
          <a:bodyPr wrap="square" rtlCol="0">
            <a:spAutoFit/>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Matplotlib (Data Visualization):</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Matplotlib is a widely used library for creating static and interactive data visualizations.</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Installation:</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Use this command to install Matplotlib:</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kern="100" dirty="0">
                <a:solidFill>
                  <a:srgbClr val="4472C4"/>
                </a:solidFill>
                <a:effectLst/>
                <a:latin typeface="Calibri" panose="020F0502020204030204" pitchFamily="34" charset="0"/>
                <a:ea typeface="Calibri" panose="020F0502020204030204" pitchFamily="34" charset="0"/>
                <a:cs typeface="Arial" panose="020B0604020202020204" pitchFamily="34" charset="0"/>
              </a:rPr>
              <a:t>pip install matplotlib</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Seaborn (Statistical Data Visualization):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Seaborn is built on top of Matplotlib and simplifies the creation of informative statistical graphics.</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Installation: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Install Seaborn with pip:</a:t>
            </a:r>
            <a:r>
              <a:rPr lang="en-US" sz="1800" kern="100" dirty="0">
                <a:solidFill>
                  <a:srgbClr val="4472C4"/>
                </a:solidFill>
                <a:effectLst/>
                <a:latin typeface="Calibri" panose="020F0502020204030204" pitchFamily="34" charset="0"/>
                <a:ea typeface="Calibri" panose="020F0502020204030204" pitchFamily="34" charset="0"/>
                <a:cs typeface="Arial" panose="020B0604020202020204" pitchFamily="34" charset="0"/>
              </a:rPr>
              <a:t> pip install seaborn.</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Scikit-learn (Machine Learning):</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Scikit-learn is a powerful library for machine learning and data mining tasks.</a:t>
            </a: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Installation: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Use this command to install Scikit-learn</a:t>
            </a:r>
            <a:r>
              <a:rPr lang="en-US" sz="1800" kern="100" dirty="0">
                <a:solidFill>
                  <a:srgbClr val="4472C4"/>
                </a:solidFill>
                <a:effectLst/>
                <a:latin typeface="Calibri" panose="020F0502020204030204" pitchFamily="34" charset="0"/>
                <a:ea typeface="Calibri" panose="020F0502020204030204" pitchFamily="34" charset="0"/>
                <a:cs typeface="Arial" panose="020B0604020202020204" pitchFamily="34" charset="0"/>
              </a:rPr>
              <a:t>:  pip install scikit-learn</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28011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B92AF0-EB3F-12FA-0A07-010AE343ED17}"/>
              </a:ext>
            </a:extLst>
          </p:cNvPr>
          <p:cNvSpPr txBox="1"/>
          <p:nvPr/>
        </p:nvSpPr>
        <p:spPr>
          <a:xfrm>
            <a:off x="405353" y="197962"/>
            <a:ext cx="6419653" cy="1323439"/>
          </a:xfrm>
          <a:prstGeom prst="rect">
            <a:avLst/>
          </a:prstGeom>
          <a:noFill/>
        </p:spPr>
        <p:txBody>
          <a:bodyPr wrap="square" rtlCol="0">
            <a:spAutoFit/>
          </a:bodyPr>
          <a:lstStyle/>
          <a:p>
            <a:r>
              <a:rPr lang="en-US" sz="4000" b="1" i="1" u="sng" kern="100" dirty="0">
                <a:effectLst/>
                <a:latin typeface="Calibri" panose="020F0502020204030204" pitchFamily="34" charset="0"/>
                <a:ea typeface="Calibri" panose="020F0502020204030204" pitchFamily="34" charset="0"/>
                <a:cs typeface="Arial" panose="020B0604020202020204" pitchFamily="34" charset="0"/>
              </a:rPr>
              <a:t>HOW TO TRAIN AND TEST:</a:t>
            </a:r>
            <a:endParaRPr lang="en-IN" sz="4000" kern="100" dirty="0">
              <a:effectLst/>
              <a:latin typeface="Calibri" panose="020F0502020204030204" pitchFamily="34" charset="0"/>
              <a:ea typeface="Calibri" panose="020F0502020204030204" pitchFamily="34" charset="0"/>
              <a:cs typeface="Arial" panose="020B0604020202020204" pitchFamily="34" charset="0"/>
            </a:endParaRPr>
          </a:p>
          <a:p>
            <a:endParaRPr lang="en-IN" sz="4000" dirty="0"/>
          </a:p>
        </p:txBody>
      </p:sp>
      <p:sp>
        <p:nvSpPr>
          <p:cNvPr id="3" name="TextBox 2">
            <a:extLst>
              <a:ext uri="{FF2B5EF4-FFF2-40B4-BE49-F238E27FC236}">
                <a16:creationId xmlns:a16="http://schemas.microsoft.com/office/drawing/2014/main" id="{3DC4095E-493A-3631-F65B-D6C815F166A9}"/>
              </a:ext>
            </a:extLst>
          </p:cNvPr>
          <p:cNvSpPr txBox="1"/>
          <p:nvPr/>
        </p:nvSpPr>
        <p:spPr>
          <a:xfrm>
            <a:off x="1159497" y="1300899"/>
            <a:ext cx="9926425" cy="5114605"/>
          </a:xfrm>
          <a:prstGeom prst="rect">
            <a:avLst/>
          </a:prstGeom>
          <a:noFill/>
        </p:spPr>
        <p:txBody>
          <a:bodyPr wrap="square" rtlCol="0">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Training and testing a dataset is a fundamental step in building and evaluating machine learning models. The process involves dividing your dataset into two parts: one for training the model and the other for testing the model's performance. Here are the general steps to train and test a dataset:</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Data Splitting:</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Start by splitting your dataset into two subsets: a training set and a testing set.</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The common practice is to allocate a larger portion of the data for training, often around 70-80% of the dataset, and the remaining portion for testing.</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Data Preprocessing:</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rtl="0">
              <a:lnSpc>
                <a:spcPct val="107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Before training or testing, preprocess the data. This may involve tasks such as data cleaning, feature selection, handling missing values, and scaling or normalizing features to ensure the data is in a suitable format for the machine learning algorithm.</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Select a Machine Learning Algorithm.</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Choose an appropriate machine learning algorithm based on your problem's characteristics. Common algorithms include regression, classification, clustering, and more specialized models for specific tasks</a:t>
            </a:r>
            <a:endParaRPr lang="en-IN" dirty="0"/>
          </a:p>
        </p:txBody>
      </p:sp>
    </p:spTree>
    <p:extLst>
      <p:ext uri="{BB962C8B-B14F-4D97-AF65-F5344CB8AC3E}">
        <p14:creationId xmlns:p14="http://schemas.microsoft.com/office/powerpoint/2010/main" val="1357256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332AFD-2D54-5362-DC52-2AF18C080CCF}"/>
              </a:ext>
            </a:extLst>
          </p:cNvPr>
          <p:cNvSpPr txBox="1"/>
          <p:nvPr/>
        </p:nvSpPr>
        <p:spPr>
          <a:xfrm>
            <a:off x="857837" y="-33054"/>
            <a:ext cx="9756744" cy="6891054"/>
          </a:xfrm>
          <a:prstGeom prst="rect">
            <a:avLst/>
          </a:prstGeom>
          <a:noFill/>
        </p:spPr>
        <p:txBody>
          <a:bodyPr wrap="square" rtlCol="0">
            <a:spAutoFit/>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Training the Model:</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Use the training data to fit the chosen machine learning model. This involves feeding the algorithm with features (input variables) and their corresponding labels (output or target variable).</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The model will learn patterns and relationships in the training data.</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Model Evaluation:</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Once the model is trained, use the testing set to evaluate its performance. The model has not seen this data during training, making it a suitable benchmark for assessing generalization.</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Common evaluation metrics include accuracy, precision, recall, F1-score, mean squared error (MSE), etc., depending on the type of problem (classification, regression, etc.).</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Tuning and Validation (Optional):</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If the model's performance is unsatisfactory, you can fine-tune hyperparameters or explore different algorithms. Cross-validation techniques can help optimize the model further.</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Make Predictions (Inference):</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After achieving a satisfactory model, you can use it to make predictions on new, unseen data.</a:t>
            </a: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Monitoring and Maintenance:</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Continuously monitor your model's performance in the real world and update it as necessary to adapt to changing data distributions or requirements</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pPr>
            <a:endParaRPr lang="en-IN" dirty="0"/>
          </a:p>
        </p:txBody>
      </p:sp>
    </p:spTree>
    <p:extLst>
      <p:ext uri="{BB962C8B-B14F-4D97-AF65-F5344CB8AC3E}">
        <p14:creationId xmlns:p14="http://schemas.microsoft.com/office/powerpoint/2010/main" val="3109866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242A12-8556-DDBD-4E19-C66CB567702D}"/>
              </a:ext>
            </a:extLst>
          </p:cNvPr>
          <p:cNvSpPr txBox="1"/>
          <p:nvPr/>
        </p:nvSpPr>
        <p:spPr>
          <a:xfrm>
            <a:off x="301658" y="169682"/>
            <a:ext cx="10077253" cy="6578339"/>
          </a:xfrm>
          <a:prstGeom prst="rect">
            <a:avLst/>
          </a:prstGeom>
          <a:noFill/>
        </p:spPr>
        <p:txBody>
          <a:bodyPr wrap="square" rtlCol="0">
            <a:spAutoFit/>
          </a:bodyPr>
          <a:lstStyle/>
          <a:p>
            <a:r>
              <a:rPr lang="en-US" sz="4000" b="1" i="1" u="sng" dirty="0">
                <a:effectLst/>
                <a:latin typeface="Rockwell Extra Bold" panose="02060903040505020403" pitchFamily="18" charset="0"/>
                <a:ea typeface="Calibri" panose="020F0502020204030204" pitchFamily="34" charset="0"/>
                <a:cs typeface="Arial" panose="020B0604020202020204" pitchFamily="34" charset="0"/>
              </a:rPr>
              <a:t>METRICS USED FOR ACCURACY CHECK</a:t>
            </a:r>
            <a:r>
              <a:rPr lang="en-US" sz="1800" b="1" i="1" u="sng" dirty="0">
                <a:effectLst/>
                <a:latin typeface="Calibri" panose="020F0502020204030204" pitchFamily="34" charset="0"/>
                <a:ea typeface="Calibri" panose="020F0502020204030204" pitchFamily="34" charset="0"/>
                <a:cs typeface="Arial" panose="020B0604020202020204" pitchFamily="34" charset="0"/>
              </a:rPr>
              <a:t>:</a:t>
            </a:r>
          </a:p>
          <a:p>
            <a:endParaRPr lang="en-US" b="1" i="1" u="sng" dirty="0">
              <a:latin typeface="Calibri" panose="020F0502020204030204" pitchFamily="34" charset="0"/>
              <a:ea typeface="Calibri" panose="020F0502020204030204" pitchFamily="34" charset="0"/>
              <a:cs typeface="Arial" panose="020B0604020202020204" pitchFamily="34" charset="0"/>
            </a:endParaRPr>
          </a:p>
          <a:p>
            <a:endParaRPr lang="en-US" b="1" i="1" u="sng" dirty="0">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                                 Metrics used for the analysis and prediction of a dataset depend on the type of problem you are addressing—whether it's a classification problem, regression problem, clustering problem, or any other specific task. Here are some commonly used metrics for different types of data analysis and prediction tasks:</a:t>
            </a: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a:t>
            </a:r>
            <a:r>
              <a:rPr lang="en-US" sz="1800" kern="100" dirty="0">
                <a:effectLst/>
                <a:latin typeface="Calibri" panose="020F0502020204030204" pitchFamily="34" charset="0"/>
                <a:ea typeface="Calibri" panose="020F0502020204030204" pitchFamily="34" charset="0"/>
                <a:cs typeface="Arial" panose="020B0604020202020204" pitchFamily="34" charset="0"/>
              </a:rPr>
              <a:t>Classification Metrics (for binary or multi-class classification problems):</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en-US" sz="1800" b="1" kern="100" dirty="0">
                <a:effectLst/>
                <a:latin typeface="Calibri" panose="020F0502020204030204" pitchFamily="34" charset="0"/>
                <a:ea typeface="Calibri" panose="020F0502020204030204" pitchFamily="34" charset="0"/>
                <a:cs typeface="Arial" panose="020B0604020202020204" pitchFamily="34" charset="0"/>
              </a:rPr>
              <a:t>Accuracy</a:t>
            </a:r>
            <a:r>
              <a:rPr lang="en-US" sz="1800" kern="100" dirty="0">
                <a:effectLst/>
                <a:latin typeface="Calibri" panose="020F0502020204030204" pitchFamily="34" charset="0"/>
                <a:ea typeface="Calibri" panose="020F0502020204030204" pitchFamily="34" charset="0"/>
                <a:cs typeface="Arial" panose="020B0604020202020204" pitchFamily="34" charset="0"/>
              </a:rPr>
              <a:t>: Measures the proportion of correctly classified instances. It's suitable when classes are balanced.</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en-US" sz="1800" b="1" kern="100" dirty="0">
                <a:effectLst/>
                <a:latin typeface="Calibri" panose="020F0502020204030204" pitchFamily="34" charset="0"/>
                <a:ea typeface="Calibri" panose="020F0502020204030204" pitchFamily="34" charset="0"/>
                <a:cs typeface="Arial" panose="020B0604020202020204" pitchFamily="34" charset="0"/>
              </a:rPr>
              <a:t>Precision:</a:t>
            </a:r>
            <a:r>
              <a:rPr lang="en-US" sz="1800" kern="100" dirty="0">
                <a:effectLst/>
                <a:latin typeface="Calibri" panose="020F0502020204030204" pitchFamily="34" charset="0"/>
                <a:ea typeface="Calibri" panose="020F0502020204030204" pitchFamily="34" charset="0"/>
                <a:cs typeface="Arial" panose="020B0604020202020204" pitchFamily="34" charset="0"/>
              </a:rPr>
              <a:t> Measures the ratio of true positives to the total predicted positive instances. Useful when minimizing false positives is essential.</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en-US" sz="1800" b="1" kern="100" dirty="0">
                <a:effectLst/>
                <a:latin typeface="Calibri" panose="020F0502020204030204" pitchFamily="34" charset="0"/>
                <a:ea typeface="Calibri" panose="020F0502020204030204" pitchFamily="34" charset="0"/>
                <a:cs typeface="Arial" panose="020B0604020202020204" pitchFamily="34" charset="0"/>
              </a:rPr>
              <a:t>Recall (Sensitivity or True Positive Rate):</a:t>
            </a:r>
            <a:r>
              <a:rPr lang="en-US" sz="1800" kern="100" dirty="0">
                <a:effectLst/>
                <a:latin typeface="Calibri" panose="020F0502020204030204" pitchFamily="34" charset="0"/>
                <a:ea typeface="Calibri" panose="020F0502020204030204" pitchFamily="34" charset="0"/>
                <a:cs typeface="Arial" panose="020B0604020202020204" pitchFamily="34" charset="0"/>
              </a:rPr>
              <a:t> Measures the ratio of true positives to the total actual positive instances. It's useful when you want to capture all relevant positive instances.</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r>
              <a:rPr lang="en-US" sz="1800" b="1" dirty="0">
                <a:effectLst/>
                <a:latin typeface="Calibri" panose="020F0502020204030204" pitchFamily="34" charset="0"/>
                <a:ea typeface="Calibri" panose="020F0502020204030204" pitchFamily="34" charset="0"/>
                <a:cs typeface="Arial" panose="020B0604020202020204" pitchFamily="34" charset="0"/>
              </a:rPr>
              <a:t>  F1-Score:</a:t>
            </a:r>
            <a:r>
              <a:rPr lang="en-US" sz="1800" dirty="0">
                <a:effectLst/>
                <a:latin typeface="Calibri" panose="020F0502020204030204" pitchFamily="34" charset="0"/>
                <a:ea typeface="Calibri" panose="020F0502020204030204" pitchFamily="34" charset="0"/>
                <a:cs typeface="Arial" panose="020B0604020202020204" pitchFamily="34" charset="0"/>
              </a:rPr>
              <a:t> The harmonic mean of precision and recall. It provides a balanced measure of a </a:t>
            </a:r>
            <a:r>
              <a:rPr lang="en-US" sz="1800" kern="100" dirty="0">
                <a:effectLst/>
                <a:latin typeface="Calibri" panose="020F0502020204030204" pitchFamily="34" charset="0"/>
                <a:ea typeface="Calibri" panose="020F0502020204030204" pitchFamily="34" charset="0"/>
                <a:cs typeface="Arial" panose="020B0604020202020204" pitchFamily="34" charset="0"/>
              </a:rPr>
              <a:t>model's performance, especially when classes are imbalanced.</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611771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C279F4-3D16-B44D-CD1E-F0A971A39437}"/>
              </a:ext>
            </a:extLst>
          </p:cNvPr>
          <p:cNvSpPr txBox="1"/>
          <p:nvPr/>
        </p:nvSpPr>
        <p:spPr>
          <a:xfrm>
            <a:off x="1385104" y="1562582"/>
            <a:ext cx="9668719" cy="4206151"/>
          </a:xfrm>
          <a:prstGeom prst="rect">
            <a:avLst/>
          </a:prstGeom>
          <a:noFill/>
        </p:spPr>
        <p:txBody>
          <a:bodyPr wrap="square" rtlCol="0">
            <a:spAutoFit/>
          </a:bodyPr>
          <a:lstStyle/>
          <a:p>
            <a:pPr marL="342900" lvl="0" indent="-342900" rtl="0">
              <a:lnSpc>
                <a:spcPct val="107000"/>
              </a:lnSpc>
              <a:spcAft>
                <a:spcPts val="800"/>
              </a:spcAft>
              <a:buFont typeface="Wingdings" panose="05000000000000000000" pitchFamily="2" charset="2"/>
              <a:buChar char=""/>
            </a:pPr>
            <a:r>
              <a:rPr lang="en-US" sz="1800" b="1" kern="100" dirty="0">
                <a:effectLst/>
                <a:latin typeface="Calibri" panose="020F0502020204030204" pitchFamily="34" charset="0"/>
                <a:ea typeface="Calibri" panose="020F0502020204030204" pitchFamily="34" charset="0"/>
                <a:cs typeface="Arial" panose="020B0604020202020204" pitchFamily="34" charset="0"/>
              </a:rPr>
              <a:t>Mean Absolute Error (MAE):</a:t>
            </a:r>
            <a:r>
              <a:rPr lang="en-US" sz="1800" kern="100" dirty="0">
                <a:effectLst/>
                <a:latin typeface="Calibri" panose="020F0502020204030204" pitchFamily="34" charset="0"/>
                <a:ea typeface="Calibri" panose="020F0502020204030204" pitchFamily="34" charset="0"/>
                <a:cs typeface="Arial" panose="020B0604020202020204" pitchFamily="34" charset="0"/>
              </a:rPr>
              <a:t> Measures the average absolute difference between predicted and actual values.</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en-US" sz="1800" b="1" kern="100" dirty="0">
                <a:effectLst/>
                <a:latin typeface="Calibri" panose="020F0502020204030204" pitchFamily="34" charset="0"/>
                <a:ea typeface="Calibri" panose="020F0502020204030204" pitchFamily="34" charset="0"/>
                <a:cs typeface="Arial" panose="020B0604020202020204" pitchFamily="34" charset="0"/>
              </a:rPr>
              <a:t>Mean Squared Error (MSE):</a:t>
            </a:r>
            <a:r>
              <a:rPr lang="en-US" sz="1800" kern="100" dirty="0">
                <a:effectLst/>
                <a:latin typeface="Calibri" panose="020F0502020204030204" pitchFamily="34" charset="0"/>
                <a:ea typeface="Calibri" panose="020F0502020204030204" pitchFamily="34" charset="0"/>
                <a:cs typeface="Arial" panose="020B0604020202020204" pitchFamily="34" charset="0"/>
              </a:rPr>
              <a:t> Measures the average squared difference between predicted and actual values. It gives more weight to larger errors.</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en-US" sz="1800" b="1" kern="100" dirty="0">
                <a:effectLst/>
                <a:latin typeface="Calibri" panose="020F0502020204030204" pitchFamily="34" charset="0"/>
                <a:ea typeface="Calibri" panose="020F0502020204030204" pitchFamily="34" charset="0"/>
                <a:cs typeface="Arial" panose="020B0604020202020204" pitchFamily="34" charset="0"/>
              </a:rPr>
              <a:t>Root Mean Squared Error (RMSE):</a:t>
            </a:r>
            <a:r>
              <a:rPr lang="en-US" sz="1800" kern="100" dirty="0">
                <a:effectLst/>
                <a:latin typeface="Calibri" panose="020F0502020204030204" pitchFamily="34" charset="0"/>
                <a:ea typeface="Calibri" panose="020F0502020204030204" pitchFamily="34" charset="0"/>
                <a:cs typeface="Arial" panose="020B0604020202020204" pitchFamily="34" charset="0"/>
              </a:rPr>
              <a:t> The square root of MSE, providing a more interpretable measure.</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r>
              <a:rPr lang="en-US" sz="1800" b="1" dirty="0">
                <a:effectLst/>
                <a:latin typeface="Calibri" panose="020F0502020204030204" pitchFamily="34" charset="0"/>
                <a:ea typeface="Calibri" panose="020F0502020204030204" pitchFamily="34" charset="0"/>
                <a:cs typeface="Arial" panose="020B0604020202020204" pitchFamily="34" charset="0"/>
              </a:rPr>
              <a:t>R-squared (R²) Score:</a:t>
            </a:r>
            <a:r>
              <a:rPr lang="en-US" sz="1800" dirty="0">
                <a:effectLst/>
                <a:latin typeface="Calibri" panose="020F0502020204030204" pitchFamily="34" charset="0"/>
                <a:ea typeface="Calibri" panose="020F0502020204030204" pitchFamily="34" charset="0"/>
                <a:cs typeface="Arial" panose="020B0604020202020204" pitchFamily="34" charset="0"/>
              </a:rPr>
              <a:t> Measures the proportion of variance in the dependent variable explained </a:t>
            </a:r>
            <a:r>
              <a:rPr lang="en-US" sz="1800" kern="100" dirty="0">
                <a:effectLst/>
                <a:latin typeface="Calibri" panose="020F0502020204030204" pitchFamily="34" charset="0"/>
                <a:ea typeface="Calibri" panose="020F0502020204030204" pitchFamily="34" charset="0"/>
                <a:cs typeface="Arial" panose="020B0604020202020204" pitchFamily="34" charset="0"/>
              </a:rPr>
              <a:t>by the independent variables. A higher R² indicates a better fit.</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986422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1402</Words>
  <Application>Microsoft Office PowerPoint</Application>
  <PresentationFormat>Widescreen</PresentationFormat>
  <Paragraphs>143</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Bahnschrift SemiBold SemiConden</vt:lpstr>
      <vt:lpstr>Baskerville Old Face</vt:lpstr>
      <vt:lpstr>Book Antiqua</vt:lpstr>
      <vt:lpstr>Calibri</vt:lpstr>
      <vt:lpstr>Calibri Light</vt:lpstr>
      <vt:lpstr>Franklin Gothic Heavy</vt:lpstr>
      <vt:lpstr>Rockwell Extra Bold</vt:lpstr>
      <vt:lpstr>Symbol</vt:lpstr>
      <vt:lpstr>Wingdings</vt:lpstr>
      <vt:lpstr>Office Theme</vt:lpstr>
      <vt:lpst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CONTENT</vt:lpstr>
      <vt:lpstr>ABSTRACT</vt:lpstr>
      <vt:lpstr>AIR PREDICTION ARCHITECTURE </vt:lpstr>
      <vt:lpstr>AIR ANALYSIS CODES</vt:lpstr>
      <vt:lpstr>   AIR QUALITY MONITORING STATION [AQMS]</vt:lpstr>
      <vt:lpstr>ANALYSIS AND PREDICTION OF AIR QUALITY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ANALYSIS PREDICTION IN TAMILNADU</dc:title>
  <dc:creator>Windows User</dc:creator>
  <cp:lastModifiedBy>noorul majhar mohamed dhaheer</cp:lastModifiedBy>
  <cp:revision>1</cp:revision>
  <dcterms:created xsi:type="dcterms:W3CDTF">2023-10-09T18:08:37Z</dcterms:created>
  <dcterms:modified xsi:type="dcterms:W3CDTF">2023-10-11T16:52:43Z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9ad949bc0b8e415d96bbcdbf0be7a9ca</vt:lpwstr>
  </property>
</Properties>
</file>