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60" r:id="rId4"/>
    <p:sldId id="258" r:id="rId5"/>
    <p:sldId id="261" r:id="rId6"/>
    <p:sldId id="273" r:id="rId7"/>
    <p:sldId id="274" r:id="rId8"/>
    <p:sldId id="262" r:id="rId9"/>
    <p:sldId id="259" r:id="rId10"/>
    <p:sldId id="263" r:id="rId11"/>
    <p:sldId id="264" r:id="rId12"/>
    <p:sldId id="265" r:id="rId13"/>
    <p:sldId id="266" r:id="rId14"/>
    <p:sldId id="275" r:id="rId15"/>
    <p:sldId id="276" r:id="rId16"/>
    <p:sldId id="267" r:id="rId17"/>
    <p:sldId id="285" r:id="rId18"/>
    <p:sldId id="268" r:id="rId19"/>
    <p:sldId id="269" r:id="rId20"/>
    <p:sldId id="270" r:id="rId21"/>
    <p:sldId id="286" r:id="rId22"/>
    <p:sldId id="277" r:id="rId23"/>
    <p:sldId id="271" r:id="rId24"/>
    <p:sldId id="272" r:id="rId25"/>
    <p:sldId id="278" r:id="rId26"/>
    <p:sldId id="282" r:id="rId27"/>
    <p:sldId id="279" r:id="rId28"/>
    <p:sldId id="280" r:id="rId29"/>
    <p:sldId id="281" r:id="rId30"/>
    <p:sldId id="287"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DE7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644" autoAdjust="0"/>
  </p:normalViewPr>
  <p:slideViewPr>
    <p:cSldViewPr snapToGrid="0">
      <p:cViewPr varScale="1">
        <p:scale>
          <a:sx n="79" d="100"/>
          <a:sy n="79" d="100"/>
        </p:scale>
        <p:origin x="18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or Sheikhyassin" userId="f3234a3f6e1051cf" providerId="LiveId" clId="{09A10347-4ED2-40C1-8456-359C464CDEC9}"/>
    <pc:docChg chg="undo custSel addSld delSld modSld sldOrd">
      <pc:chgData name="Noor Sheikhyassin" userId="f3234a3f6e1051cf" providerId="LiveId" clId="{09A10347-4ED2-40C1-8456-359C464CDEC9}" dt="2024-06-04T06:48:53.177" v="7399"/>
      <pc:docMkLst>
        <pc:docMk/>
      </pc:docMkLst>
      <pc:sldChg chg="modNotesTx">
        <pc:chgData name="Noor Sheikhyassin" userId="f3234a3f6e1051cf" providerId="LiveId" clId="{09A10347-4ED2-40C1-8456-359C464CDEC9}" dt="2024-06-04T06:31:08.367" v="7314"/>
        <pc:sldMkLst>
          <pc:docMk/>
          <pc:sldMk cId="4264984163" sldId="256"/>
        </pc:sldMkLst>
      </pc:sldChg>
      <pc:sldChg chg="modNotesTx">
        <pc:chgData name="Noor Sheikhyassin" userId="f3234a3f6e1051cf" providerId="LiveId" clId="{09A10347-4ED2-40C1-8456-359C464CDEC9}" dt="2024-06-04T06:31:29.399" v="7315"/>
        <pc:sldMkLst>
          <pc:docMk/>
          <pc:sldMk cId="4103927911" sldId="257"/>
        </pc:sldMkLst>
      </pc:sldChg>
      <pc:sldChg chg="modNotesTx">
        <pc:chgData name="Noor Sheikhyassin" userId="f3234a3f6e1051cf" providerId="LiveId" clId="{09A10347-4ED2-40C1-8456-359C464CDEC9}" dt="2024-06-03T19:10:47.023" v="3103" actId="20577"/>
        <pc:sldMkLst>
          <pc:docMk/>
          <pc:sldMk cId="4278571402" sldId="258"/>
        </pc:sldMkLst>
      </pc:sldChg>
      <pc:sldChg chg="ord modNotesTx">
        <pc:chgData name="Noor Sheikhyassin" userId="f3234a3f6e1051cf" providerId="LiveId" clId="{09A10347-4ED2-40C1-8456-359C464CDEC9}" dt="2024-06-03T19:31:05.577" v="4765" actId="20577"/>
        <pc:sldMkLst>
          <pc:docMk/>
          <pc:sldMk cId="415392219" sldId="259"/>
        </pc:sldMkLst>
      </pc:sldChg>
      <pc:sldChg chg="modNotesTx">
        <pc:chgData name="Noor Sheikhyassin" userId="f3234a3f6e1051cf" providerId="LiveId" clId="{09A10347-4ED2-40C1-8456-359C464CDEC9}" dt="2024-06-04T06:31:58.244" v="7327" actId="20577"/>
        <pc:sldMkLst>
          <pc:docMk/>
          <pc:sldMk cId="1944960887" sldId="260"/>
        </pc:sldMkLst>
      </pc:sldChg>
      <pc:sldChg chg="modNotesTx">
        <pc:chgData name="Noor Sheikhyassin" userId="f3234a3f6e1051cf" providerId="LiveId" clId="{09A10347-4ED2-40C1-8456-359C464CDEC9}" dt="2024-06-03T19:17:07.132" v="3728" actId="20577"/>
        <pc:sldMkLst>
          <pc:docMk/>
          <pc:sldMk cId="3127911212" sldId="261"/>
        </pc:sldMkLst>
      </pc:sldChg>
      <pc:sldChg chg="modNotesTx">
        <pc:chgData name="Noor Sheikhyassin" userId="f3234a3f6e1051cf" providerId="LiveId" clId="{09A10347-4ED2-40C1-8456-359C464CDEC9}" dt="2024-06-03T19:22:08.336" v="4177" actId="20577"/>
        <pc:sldMkLst>
          <pc:docMk/>
          <pc:sldMk cId="1469273878" sldId="262"/>
        </pc:sldMkLst>
      </pc:sldChg>
      <pc:sldChg chg="modSp mod modNotesTx">
        <pc:chgData name="Noor Sheikhyassin" userId="f3234a3f6e1051cf" providerId="LiveId" clId="{09A10347-4ED2-40C1-8456-359C464CDEC9}" dt="2024-06-03T20:45:04.634" v="7309" actId="20577"/>
        <pc:sldMkLst>
          <pc:docMk/>
          <pc:sldMk cId="349368331" sldId="263"/>
        </pc:sldMkLst>
        <pc:spChg chg="mod">
          <ac:chgData name="Noor Sheikhyassin" userId="f3234a3f6e1051cf" providerId="LiveId" clId="{09A10347-4ED2-40C1-8456-359C464CDEC9}" dt="2024-06-03T20:45:04.634" v="7309" actId="20577"/>
          <ac:spMkLst>
            <pc:docMk/>
            <pc:sldMk cId="349368331" sldId="263"/>
            <ac:spMk id="3" creationId="{75933033-A169-27B0-8607-8B684BE8BACB}"/>
          </ac:spMkLst>
        </pc:spChg>
      </pc:sldChg>
      <pc:sldChg chg="modSp modNotesTx">
        <pc:chgData name="Noor Sheikhyassin" userId="f3234a3f6e1051cf" providerId="LiveId" clId="{09A10347-4ED2-40C1-8456-359C464CDEC9}" dt="2024-06-03T20:06:59.134" v="6443" actId="20577"/>
        <pc:sldMkLst>
          <pc:docMk/>
          <pc:sldMk cId="237186192" sldId="264"/>
        </pc:sldMkLst>
        <pc:graphicFrameChg chg="mod">
          <ac:chgData name="Noor Sheikhyassin" userId="f3234a3f6e1051cf" providerId="LiveId" clId="{09A10347-4ED2-40C1-8456-359C464CDEC9}" dt="2024-06-03T19:53:17.973" v="5611" actId="21"/>
          <ac:graphicFrameMkLst>
            <pc:docMk/>
            <pc:sldMk cId="237186192" sldId="264"/>
            <ac:graphicFrameMk id="12" creationId="{3A76DEE5-7164-174C-4526-53BA92F0D176}"/>
          </ac:graphicFrameMkLst>
        </pc:graphicFrameChg>
      </pc:sldChg>
      <pc:sldChg chg="delSp modSp mod delAnim modNotesTx">
        <pc:chgData name="Noor Sheikhyassin" userId="f3234a3f6e1051cf" providerId="LiveId" clId="{09A10347-4ED2-40C1-8456-359C464CDEC9}" dt="2024-06-03T20:10:31.552" v="6516" actId="20577"/>
        <pc:sldMkLst>
          <pc:docMk/>
          <pc:sldMk cId="3541202764" sldId="265"/>
        </pc:sldMkLst>
        <pc:picChg chg="del mod">
          <ac:chgData name="Noor Sheikhyassin" userId="f3234a3f6e1051cf" providerId="LiveId" clId="{09A10347-4ED2-40C1-8456-359C464CDEC9}" dt="2024-06-02T19:21:10.949" v="2493" actId="478"/>
          <ac:picMkLst>
            <pc:docMk/>
            <pc:sldMk cId="3541202764" sldId="265"/>
            <ac:picMk id="7" creationId="{4D4D8757-E9E0-B482-A201-142BBED07D6C}"/>
          </ac:picMkLst>
        </pc:picChg>
      </pc:sldChg>
      <pc:sldChg chg="modNotesTx">
        <pc:chgData name="Noor Sheikhyassin" userId="f3234a3f6e1051cf" providerId="LiveId" clId="{09A10347-4ED2-40C1-8456-359C464CDEC9}" dt="2024-06-03T20:13:12.693" v="6789" actId="20577"/>
        <pc:sldMkLst>
          <pc:docMk/>
          <pc:sldMk cId="964413980" sldId="266"/>
        </pc:sldMkLst>
      </pc:sldChg>
      <pc:sldChg chg="ord">
        <pc:chgData name="Noor Sheikhyassin" userId="f3234a3f6e1051cf" providerId="LiveId" clId="{09A10347-4ED2-40C1-8456-359C464CDEC9}" dt="2024-06-04T06:37:22.935" v="7349"/>
        <pc:sldMkLst>
          <pc:docMk/>
          <pc:sldMk cId="299522825" sldId="267"/>
        </pc:sldMkLst>
      </pc:sldChg>
      <pc:sldChg chg="modNotesTx">
        <pc:chgData name="Noor Sheikhyassin" userId="f3234a3f6e1051cf" providerId="LiveId" clId="{09A10347-4ED2-40C1-8456-359C464CDEC9}" dt="2024-06-04T06:37:58.453" v="7350"/>
        <pc:sldMkLst>
          <pc:docMk/>
          <pc:sldMk cId="1723886728" sldId="268"/>
        </pc:sldMkLst>
      </pc:sldChg>
      <pc:sldChg chg="modNotesTx">
        <pc:chgData name="Noor Sheikhyassin" userId="f3234a3f6e1051cf" providerId="LiveId" clId="{09A10347-4ED2-40C1-8456-359C464CDEC9}" dt="2024-06-04T06:38:22.632" v="7351"/>
        <pc:sldMkLst>
          <pc:docMk/>
          <pc:sldMk cId="2402366375" sldId="269"/>
        </pc:sldMkLst>
      </pc:sldChg>
      <pc:sldChg chg="addSp modSp mod modNotesTx">
        <pc:chgData name="Noor Sheikhyassin" userId="f3234a3f6e1051cf" providerId="LiveId" clId="{09A10347-4ED2-40C1-8456-359C464CDEC9}" dt="2024-06-04T06:39:13.071" v="7356"/>
        <pc:sldMkLst>
          <pc:docMk/>
          <pc:sldMk cId="228628217" sldId="270"/>
        </pc:sldMkLst>
        <pc:grpChg chg="add mod">
          <ac:chgData name="Noor Sheikhyassin" userId="f3234a3f6e1051cf" providerId="LiveId" clId="{09A10347-4ED2-40C1-8456-359C464CDEC9}" dt="2024-06-04T06:38:49.291" v="7355" actId="14100"/>
          <ac:grpSpMkLst>
            <pc:docMk/>
            <pc:sldMk cId="228628217" sldId="270"/>
            <ac:grpSpMk id="2" creationId="{5CABEA94-228B-2939-D82D-984E927E51A3}"/>
          </ac:grpSpMkLst>
        </pc:grpChg>
        <pc:grpChg chg="mod">
          <ac:chgData name="Noor Sheikhyassin" userId="f3234a3f6e1051cf" providerId="LiveId" clId="{09A10347-4ED2-40C1-8456-359C464CDEC9}" dt="2024-06-04T06:38:42.035" v="7352"/>
          <ac:grpSpMkLst>
            <pc:docMk/>
            <pc:sldMk cId="228628217" sldId="270"/>
            <ac:grpSpMk id="7" creationId="{1FCA2160-2380-DA58-A9BE-6BB07968A0DC}"/>
          </ac:grpSpMkLst>
        </pc:grpChg>
        <pc:picChg chg="mod">
          <ac:chgData name="Noor Sheikhyassin" userId="f3234a3f6e1051cf" providerId="LiveId" clId="{09A10347-4ED2-40C1-8456-359C464CDEC9}" dt="2024-06-04T06:38:42.035" v="7352"/>
          <ac:picMkLst>
            <pc:docMk/>
            <pc:sldMk cId="228628217" sldId="270"/>
            <ac:picMk id="3" creationId="{0F69B5B7-4704-FEB2-E6E6-42640E29B635}"/>
          </ac:picMkLst>
        </pc:picChg>
        <pc:picChg chg="mod">
          <ac:chgData name="Noor Sheikhyassin" userId="f3234a3f6e1051cf" providerId="LiveId" clId="{09A10347-4ED2-40C1-8456-359C464CDEC9}" dt="2024-06-04T06:38:42.035" v="7352"/>
          <ac:picMkLst>
            <pc:docMk/>
            <pc:sldMk cId="228628217" sldId="270"/>
            <ac:picMk id="8" creationId="{29E4CA1A-587A-4286-B21C-1AEF6D38790F}"/>
          </ac:picMkLst>
        </pc:picChg>
        <pc:picChg chg="mod">
          <ac:chgData name="Noor Sheikhyassin" userId="f3234a3f6e1051cf" providerId="LiveId" clId="{09A10347-4ED2-40C1-8456-359C464CDEC9}" dt="2024-06-04T06:38:42.035" v="7352"/>
          <ac:picMkLst>
            <pc:docMk/>
            <pc:sldMk cId="228628217" sldId="270"/>
            <ac:picMk id="9" creationId="{81E01C57-CC5A-0368-512F-BE3862181738}"/>
          </ac:picMkLst>
        </pc:picChg>
        <pc:picChg chg="mod">
          <ac:chgData name="Noor Sheikhyassin" userId="f3234a3f6e1051cf" providerId="LiveId" clId="{09A10347-4ED2-40C1-8456-359C464CDEC9}" dt="2024-06-04T06:38:42.035" v="7352"/>
          <ac:picMkLst>
            <pc:docMk/>
            <pc:sldMk cId="228628217" sldId="270"/>
            <ac:picMk id="10" creationId="{17E78137-C2F6-622C-16AA-8E1CD7706F8F}"/>
          </ac:picMkLst>
        </pc:picChg>
        <pc:picChg chg="mod">
          <ac:chgData name="Noor Sheikhyassin" userId="f3234a3f6e1051cf" providerId="LiveId" clId="{09A10347-4ED2-40C1-8456-359C464CDEC9}" dt="2024-06-04T06:38:42.035" v="7352"/>
          <ac:picMkLst>
            <pc:docMk/>
            <pc:sldMk cId="228628217" sldId="270"/>
            <ac:picMk id="11" creationId="{875E636F-7820-F9D4-C95E-7A44D1E9F55E}"/>
          </ac:picMkLst>
        </pc:picChg>
      </pc:sldChg>
      <pc:sldChg chg="modNotesTx">
        <pc:chgData name="Noor Sheikhyassin" userId="f3234a3f6e1051cf" providerId="LiveId" clId="{09A10347-4ED2-40C1-8456-359C464CDEC9}" dt="2024-06-04T06:41:44.942" v="7370"/>
        <pc:sldMkLst>
          <pc:docMk/>
          <pc:sldMk cId="1250762017" sldId="272"/>
        </pc:sldMkLst>
      </pc:sldChg>
      <pc:sldChg chg="modNotesTx">
        <pc:chgData name="Noor Sheikhyassin" userId="f3234a3f6e1051cf" providerId="LiveId" clId="{09A10347-4ED2-40C1-8456-359C464CDEC9}" dt="2024-06-03T20:42:43.387" v="7285" actId="20577"/>
        <pc:sldMkLst>
          <pc:docMk/>
          <pc:sldMk cId="4212774934" sldId="273"/>
        </pc:sldMkLst>
      </pc:sldChg>
      <pc:sldChg chg="modNotesTx">
        <pc:chgData name="Noor Sheikhyassin" userId="f3234a3f6e1051cf" providerId="LiveId" clId="{09A10347-4ED2-40C1-8456-359C464CDEC9}" dt="2024-06-03T19:20:50.985" v="4064" actId="20577"/>
        <pc:sldMkLst>
          <pc:docMk/>
          <pc:sldMk cId="869067765" sldId="274"/>
        </pc:sldMkLst>
      </pc:sldChg>
      <pc:sldChg chg="modAnim modNotesTx">
        <pc:chgData name="Noor Sheikhyassin" userId="f3234a3f6e1051cf" providerId="LiveId" clId="{09A10347-4ED2-40C1-8456-359C464CDEC9}" dt="2024-06-03T20:56:17.210" v="7313"/>
        <pc:sldMkLst>
          <pc:docMk/>
          <pc:sldMk cId="656564077" sldId="275"/>
        </pc:sldMkLst>
      </pc:sldChg>
      <pc:sldChg chg="modNotesTx">
        <pc:chgData name="Noor Sheikhyassin" userId="f3234a3f6e1051cf" providerId="LiveId" clId="{09A10347-4ED2-40C1-8456-359C464CDEC9}" dt="2024-06-04T06:32:50.010" v="7334"/>
        <pc:sldMkLst>
          <pc:docMk/>
          <pc:sldMk cId="1368631358" sldId="276"/>
        </pc:sldMkLst>
      </pc:sldChg>
      <pc:sldChg chg="addSp delSp modSp mod modNotesTx">
        <pc:chgData name="Noor Sheikhyassin" userId="f3234a3f6e1051cf" providerId="LiveId" clId="{09A10347-4ED2-40C1-8456-359C464CDEC9}" dt="2024-06-04T06:44:00.960" v="7385" actId="1076"/>
        <pc:sldMkLst>
          <pc:docMk/>
          <pc:sldMk cId="3119012788" sldId="278"/>
        </pc:sldMkLst>
        <pc:spChg chg="add del mod">
          <ac:chgData name="Noor Sheikhyassin" userId="f3234a3f6e1051cf" providerId="LiveId" clId="{09A10347-4ED2-40C1-8456-359C464CDEC9}" dt="2024-06-04T06:43:44.966" v="7382" actId="478"/>
          <ac:spMkLst>
            <pc:docMk/>
            <pc:sldMk cId="3119012788" sldId="278"/>
            <ac:spMk id="4" creationId="{F553B85F-C69A-6F02-C884-8C996A9B26F9}"/>
          </ac:spMkLst>
        </pc:spChg>
        <pc:spChg chg="mod">
          <ac:chgData name="Noor Sheikhyassin" userId="f3234a3f6e1051cf" providerId="LiveId" clId="{09A10347-4ED2-40C1-8456-359C464CDEC9}" dt="2024-06-04T06:43:51.330" v="7383" actId="20577"/>
          <ac:spMkLst>
            <pc:docMk/>
            <pc:sldMk cId="3119012788" sldId="278"/>
            <ac:spMk id="6" creationId="{70DF798C-B20A-6E3B-78C0-DD365E6B5491}"/>
          </ac:spMkLst>
        </pc:spChg>
        <pc:picChg chg="add mod">
          <ac:chgData name="Noor Sheikhyassin" userId="f3234a3f6e1051cf" providerId="LiveId" clId="{09A10347-4ED2-40C1-8456-359C464CDEC9}" dt="2024-06-04T06:44:00.960" v="7385" actId="1076"/>
          <ac:picMkLst>
            <pc:docMk/>
            <pc:sldMk cId="3119012788" sldId="278"/>
            <ac:picMk id="5" creationId="{7376ABD6-2B92-F651-8241-4C21EE4B4506}"/>
          </ac:picMkLst>
        </pc:picChg>
        <pc:picChg chg="del">
          <ac:chgData name="Noor Sheikhyassin" userId="f3234a3f6e1051cf" providerId="LiveId" clId="{09A10347-4ED2-40C1-8456-359C464CDEC9}" dt="2024-06-04T06:42:52.895" v="7372" actId="478"/>
          <ac:picMkLst>
            <pc:docMk/>
            <pc:sldMk cId="3119012788" sldId="278"/>
            <ac:picMk id="10" creationId="{BEAA9AD8-4578-C195-DC6D-0D09FE5065B7}"/>
          </ac:picMkLst>
        </pc:picChg>
      </pc:sldChg>
      <pc:sldChg chg="modNotesTx">
        <pc:chgData name="Noor Sheikhyassin" userId="f3234a3f6e1051cf" providerId="LiveId" clId="{09A10347-4ED2-40C1-8456-359C464CDEC9}" dt="2024-06-04T06:45:58.214" v="7387"/>
        <pc:sldMkLst>
          <pc:docMk/>
          <pc:sldMk cId="2497515450" sldId="279"/>
        </pc:sldMkLst>
      </pc:sldChg>
      <pc:sldChg chg="modNotesTx">
        <pc:chgData name="Noor Sheikhyassin" userId="f3234a3f6e1051cf" providerId="LiveId" clId="{09A10347-4ED2-40C1-8456-359C464CDEC9}" dt="2024-06-04T06:46:20.149" v="7388"/>
        <pc:sldMkLst>
          <pc:docMk/>
          <pc:sldMk cId="1324322033" sldId="280"/>
        </pc:sldMkLst>
      </pc:sldChg>
      <pc:sldChg chg="modNotesTx">
        <pc:chgData name="Noor Sheikhyassin" userId="f3234a3f6e1051cf" providerId="LiveId" clId="{09A10347-4ED2-40C1-8456-359C464CDEC9}" dt="2024-06-04T06:46:51.454" v="7389"/>
        <pc:sldMkLst>
          <pc:docMk/>
          <pc:sldMk cId="3381209801" sldId="281"/>
        </pc:sldMkLst>
      </pc:sldChg>
      <pc:sldChg chg="modNotesTx">
        <pc:chgData name="Noor Sheikhyassin" userId="f3234a3f6e1051cf" providerId="LiveId" clId="{09A10347-4ED2-40C1-8456-359C464CDEC9}" dt="2024-06-04T06:44:23.792" v="7386"/>
        <pc:sldMkLst>
          <pc:docMk/>
          <pc:sldMk cId="1209954082" sldId="282"/>
        </pc:sldMkLst>
      </pc:sldChg>
      <pc:sldChg chg="modNotesTx">
        <pc:chgData name="Noor Sheikhyassin" userId="f3234a3f6e1051cf" providerId="LiveId" clId="{09A10347-4ED2-40C1-8456-359C464CDEC9}" dt="2024-06-04T06:48:53.177" v="7399"/>
        <pc:sldMkLst>
          <pc:docMk/>
          <pc:sldMk cId="3803417571" sldId="284"/>
        </pc:sldMkLst>
      </pc:sldChg>
      <pc:sldChg chg="new del">
        <pc:chgData name="Noor Sheikhyassin" userId="f3234a3f6e1051cf" providerId="LiveId" clId="{09A10347-4ED2-40C1-8456-359C464CDEC9}" dt="2024-06-04T06:33:23.571" v="7337" actId="2696"/>
        <pc:sldMkLst>
          <pc:docMk/>
          <pc:sldMk cId="819168888" sldId="285"/>
        </pc:sldMkLst>
      </pc:sldChg>
      <pc:sldChg chg="addSp modSp new mod ord modNotesTx">
        <pc:chgData name="Noor Sheikhyassin" userId="f3234a3f6e1051cf" providerId="LiveId" clId="{09A10347-4ED2-40C1-8456-359C464CDEC9}" dt="2024-06-04T06:34:22.231" v="7347"/>
        <pc:sldMkLst>
          <pc:docMk/>
          <pc:sldMk cId="1859793051" sldId="285"/>
        </pc:sldMkLst>
        <pc:spChg chg="mod">
          <ac:chgData name="Noor Sheikhyassin" userId="f3234a3f6e1051cf" providerId="LiveId" clId="{09A10347-4ED2-40C1-8456-359C464CDEC9}" dt="2024-06-04T06:33:49.350" v="7342"/>
          <ac:spMkLst>
            <pc:docMk/>
            <pc:sldMk cId="1859793051" sldId="285"/>
            <ac:spMk id="2" creationId="{B1397B22-29DD-37C6-4FCA-3C8D3ABA9EBE}"/>
          </ac:spMkLst>
        </pc:spChg>
        <pc:spChg chg="mod">
          <ac:chgData name="Noor Sheikhyassin" userId="f3234a3f6e1051cf" providerId="LiveId" clId="{09A10347-4ED2-40C1-8456-359C464CDEC9}" dt="2024-06-04T06:34:01.845" v="7344" actId="1076"/>
          <ac:spMkLst>
            <pc:docMk/>
            <pc:sldMk cId="1859793051" sldId="285"/>
            <ac:spMk id="3" creationId="{6E042494-F525-C669-CDA6-1B3D2F0BCF5B}"/>
          </ac:spMkLst>
        </pc:spChg>
        <pc:picChg chg="add mod">
          <ac:chgData name="Noor Sheikhyassin" userId="f3234a3f6e1051cf" providerId="LiveId" clId="{09A10347-4ED2-40C1-8456-359C464CDEC9}" dt="2024-06-04T06:34:10.869" v="7346" actId="1076"/>
          <ac:picMkLst>
            <pc:docMk/>
            <pc:sldMk cId="1859793051" sldId="285"/>
            <ac:picMk id="4" creationId="{BCF94926-8522-E235-A6E9-E174E6FB3FD6}"/>
          </ac:picMkLst>
        </pc:picChg>
      </pc:sldChg>
      <pc:sldChg chg="add del">
        <pc:chgData name="Noor Sheikhyassin" userId="f3234a3f6e1051cf" providerId="LiveId" clId="{09A10347-4ED2-40C1-8456-359C464CDEC9}" dt="2024-06-04T06:33:27.201" v="7338" actId="2696"/>
        <pc:sldMkLst>
          <pc:docMk/>
          <pc:sldMk cId="2161803703" sldId="286"/>
        </pc:sldMkLst>
      </pc:sldChg>
      <pc:sldChg chg="addSp delSp modSp new mod modNotesTx">
        <pc:chgData name="Noor Sheikhyassin" userId="f3234a3f6e1051cf" providerId="LiveId" clId="{09A10347-4ED2-40C1-8456-359C464CDEC9}" dt="2024-06-04T06:41:01.844" v="7369"/>
        <pc:sldMkLst>
          <pc:docMk/>
          <pc:sldMk cId="2436421412" sldId="286"/>
        </pc:sldMkLst>
        <pc:spChg chg="del">
          <ac:chgData name="Noor Sheikhyassin" userId="f3234a3f6e1051cf" providerId="LiveId" clId="{09A10347-4ED2-40C1-8456-359C464CDEC9}" dt="2024-06-04T06:40:35.121" v="7365" actId="478"/>
          <ac:spMkLst>
            <pc:docMk/>
            <pc:sldMk cId="2436421412" sldId="286"/>
            <ac:spMk id="3" creationId="{52054DAD-B93C-3D76-1CF3-62602283769C}"/>
          </ac:spMkLst>
        </pc:spChg>
        <pc:spChg chg="mod">
          <ac:chgData name="Noor Sheikhyassin" userId="f3234a3f6e1051cf" providerId="LiveId" clId="{09A10347-4ED2-40C1-8456-359C464CDEC9}" dt="2024-06-04T06:40:39.313" v="7366" actId="1076"/>
          <ac:spMkLst>
            <pc:docMk/>
            <pc:sldMk cId="2436421412" sldId="286"/>
            <ac:spMk id="4" creationId="{29C96DDE-1914-C3C8-5E2F-03039A34232D}"/>
          </ac:spMkLst>
        </pc:spChg>
        <pc:spChg chg="del mod">
          <ac:chgData name="Noor Sheikhyassin" userId="f3234a3f6e1051cf" providerId="LiveId" clId="{09A10347-4ED2-40C1-8456-359C464CDEC9}" dt="2024-06-04T06:40:29.465" v="7363" actId="478"/>
          <ac:spMkLst>
            <pc:docMk/>
            <pc:sldMk cId="2436421412" sldId="286"/>
            <ac:spMk id="5" creationId="{CF7C3440-2436-CC7D-E80F-F9DF8A092810}"/>
          </ac:spMkLst>
        </pc:spChg>
        <pc:spChg chg="del mod">
          <ac:chgData name="Noor Sheikhyassin" userId="f3234a3f6e1051cf" providerId="LiveId" clId="{09A10347-4ED2-40C1-8456-359C464CDEC9}" dt="2024-06-04T06:40:31.559" v="7364" actId="478"/>
          <ac:spMkLst>
            <pc:docMk/>
            <pc:sldMk cId="2436421412" sldId="286"/>
            <ac:spMk id="6" creationId="{A859956B-C20A-D277-6326-F17909297BE8}"/>
          </ac:spMkLst>
        </pc:spChg>
        <pc:grpChg chg="add mod">
          <ac:chgData name="Noor Sheikhyassin" userId="f3234a3f6e1051cf" providerId="LiveId" clId="{09A10347-4ED2-40C1-8456-359C464CDEC9}" dt="2024-06-04T06:40:46.268" v="7368" actId="1076"/>
          <ac:grpSpMkLst>
            <pc:docMk/>
            <pc:sldMk cId="2436421412" sldId="286"/>
            <ac:grpSpMk id="9" creationId="{58ED208F-4D0F-88A1-B058-E56E2B2592A6}"/>
          </ac:grpSpMkLst>
        </pc:grpChg>
        <pc:grpChg chg="mod">
          <ac:chgData name="Noor Sheikhyassin" userId="f3234a3f6e1051cf" providerId="LiveId" clId="{09A10347-4ED2-40C1-8456-359C464CDEC9}" dt="2024-06-04T06:40:13.010" v="7359"/>
          <ac:grpSpMkLst>
            <pc:docMk/>
            <pc:sldMk cId="2436421412" sldId="286"/>
            <ac:grpSpMk id="11" creationId="{788DDAD2-D6C1-CB7D-FDE8-CDCAD2FEF87D}"/>
          </ac:grpSpMkLst>
        </pc:grpChg>
        <pc:picChg chg="mod">
          <ac:chgData name="Noor Sheikhyassin" userId="f3234a3f6e1051cf" providerId="LiveId" clId="{09A10347-4ED2-40C1-8456-359C464CDEC9}" dt="2024-06-04T06:40:13.010" v="7359"/>
          <ac:picMkLst>
            <pc:docMk/>
            <pc:sldMk cId="2436421412" sldId="286"/>
            <ac:picMk id="10" creationId="{BC5C6CDC-621E-FF68-C0A2-E49022C41B74}"/>
          </ac:picMkLst>
        </pc:picChg>
        <pc:picChg chg="mod">
          <ac:chgData name="Noor Sheikhyassin" userId="f3234a3f6e1051cf" providerId="LiveId" clId="{09A10347-4ED2-40C1-8456-359C464CDEC9}" dt="2024-06-04T06:40:13.010" v="7359"/>
          <ac:picMkLst>
            <pc:docMk/>
            <pc:sldMk cId="2436421412" sldId="286"/>
            <ac:picMk id="12" creationId="{66E82425-83B7-8E01-CEC3-CB2AC72E0559}"/>
          </ac:picMkLst>
        </pc:picChg>
        <pc:picChg chg="mod">
          <ac:chgData name="Noor Sheikhyassin" userId="f3234a3f6e1051cf" providerId="LiveId" clId="{09A10347-4ED2-40C1-8456-359C464CDEC9}" dt="2024-06-04T06:40:13.010" v="7359"/>
          <ac:picMkLst>
            <pc:docMk/>
            <pc:sldMk cId="2436421412" sldId="286"/>
            <ac:picMk id="13" creationId="{74EEF365-F073-6022-7731-A42F87A8FEA2}"/>
          </ac:picMkLst>
        </pc:picChg>
        <pc:picChg chg="mod">
          <ac:chgData name="Noor Sheikhyassin" userId="f3234a3f6e1051cf" providerId="LiveId" clId="{09A10347-4ED2-40C1-8456-359C464CDEC9}" dt="2024-06-04T06:40:13.010" v="7359"/>
          <ac:picMkLst>
            <pc:docMk/>
            <pc:sldMk cId="2436421412" sldId="286"/>
            <ac:picMk id="14" creationId="{D8E239C5-E091-07C3-8DD1-8B3C1AB5B529}"/>
          </ac:picMkLst>
        </pc:picChg>
        <pc:picChg chg="mod">
          <ac:chgData name="Noor Sheikhyassin" userId="f3234a3f6e1051cf" providerId="LiveId" clId="{09A10347-4ED2-40C1-8456-359C464CDEC9}" dt="2024-06-04T06:40:13.010" v="7359"/>
          <ac:picMkLst>
            <pc:docMk/>
            <pc:sldMk cId="2436421412" sldId="286"/>
            <ac:picMk id="15" creationId="{67C33205-A5BC-9680-1FD4-9ED83CD2ADC0}"/>
          </ac:picMkLst>
        </pc:picChg>
      </pc:sldChg>
      <pc:sldChg chg="modSp new mod modNotesTx">
        <pc:chgData name="Noor Sheikhyassin" userId="f3234a3f6e1051cf" providerId="LiveId" clId="{09A10347-4ED2-40C1-8456-359C464CDEC9}" dt="2024-06-04T06:48:37.667" v="7398"/>
        <pc:sldMkLst>
          <pc:docMk/>
          <pc:sldMk cId="1010012151" sldId="287"/>
        </pc:sldMkLst>
        <pc:spChg chg="mod">
          <ac:chgData name="Noor Sheikhyassin" userId="f3234a3f6e1051cf" providerId="LiveId" clId="{09A10347-4ED2-40C1-8456-359C464CDEC9}" dt="2024-06-04T06:47:25.192" v="7391"/>
          <ac:spMkLst>
            <pc:docMk/>
            <pc:sldMk cId="1010012151" sldId="287"/>
            <ac:spMk id="2" creationId="{CD0701BF-5A17-12F3-52DB-D512C9EFF7FE}"/>
          </ac:spMkLst>
        </pc:spChg>
        <pc:spChg chg="mod">
          <ac:chgData name="Noor Sheikhyassin" userId="f3234a3f6e1051cf" providerId="LiveId" clId="{09A10347-4ED2-40C1-8456-359C464CDEC9}" dt="2024-06-04T06:47:47.537" v="7397" actId="27636"/>
          <ac:spMkLst>
            <pc:docMk/>
            <pc:sldMk cId="1010012151" sldId="287"/>
            <ac:spMk id="3" creationId="{4E5DFAD3-FE52-9EB5-C6B0-C0D263C8A2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A6CF5-6B46-473F-A331-CE1EF5E3E67A}"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500DC-734A-48AC-937D-9CF640398494}" type="slidenum">
              <a:rPr lang="en-US" smtClean="0"/>
              <a:t>‹#›</a:t>
            </a:fld>
            <a:endParaRPr lang="en-US"/>
          </a:p>
        </p:txBody>
      </p:sp>
    </p:spTree>
    <p:extLst>
      <p:ext uri="{BB962C8B-B14F-4D97-AF65-F5344CB8AC3E}">
        <p14:creationId xmlns:p14="http://schemas.microsoft.com/office/powerpoint/2010/main" val="59502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 We are Maroon Team and we are looking forward to presenting our final project named COVID 19 – School Closure Government Response.</a:t>
            </a:r>
          </a:p>
          <a:p>
            <a:endParaRPr lang="en-US" dirty="0"/>
          </a:p>
          <a:p>
            <a:r>
              <a:rPr lang="en-US" dirty="0"/>
              <a:t>Our group is comprised of Noor Yasin as our Data Engineer and myself Luis Valderrama as the Project Manager. </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1</a:t>
            </a:fld>
            <a:endParaRPr lang="en-US"/>
          </a:p>
        </p:txBody>
      </p:sp>
    </p:spTree>
    <p:extLst>
      <p:ext uri="{BB962C8B-B14F-4D97-AF65-F5344CB8AC3E}">
        <p14:creationId xmlns:p14="http://schemas.microsoft.com/office/powerpoint/2010/main" val="238215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steps that we did to import the database into the class server. </a:t>
            </a:r>
          </a:p>
          <a:p>
            <a:r>
              <a:rPr lang="en-US" sz="1200" dirty="0">
                <a:solidFill>
                  <a:schemeClr val="tx1"/>
                </a:solidFill>
              </a:rPr>
              <a:t>1- First, we connected to the local host using MS SQL Server</a:t>
            </a:r>
          </a:p>
          <a:p>
            <a:r>
              <a:rPr lang="en-US" sz="1200" dirty="0">
                <a:solidFill>
                  <a:schemeClr val="tx1"/>
                </a:solidFill>
              </a:rPr>
              <a:t>2- Then, we’ve created the </a:t>
            </a:r>
            <a:r>
              <a:rPr lang="en-US" sz="1200" dirty="0" err="1">
                <a:solidFill>
                  <a:schemeClr val="tx1"/>
                </a:solidFill>
              </a:rPr>
              <a:t>Maroon_Response</a:t>
            </a:r>
            <a:r>
              <a:rPr lang="en-US" sz="1200" dirty="0">
                <a:solidFill>
                  <a:schemeClr val="tx1"/>
                </a:solidFill>
              </a:rPr>
              <a:t> database.</a:t>
            </a:r>
          </a:p>
          <a:p>
            <a:r>
              <a:rPr lang="en-US" sz="1200" dirty="0">
                <a:solidFill>
                  <a:schemeClr val="tx1"/>
                </a:solidFill>
              </a:rPr>
              <a:t>3- Then, we right clicked on the database, then we selected Task, then Import Data.</a:t>
            </a:r>
          </a:p>
          <a:p>
            <a:r>
              <a:rPr lang="en-US" sz="1200" dirty="0">
                <a:solidFill>
                  <a:schemeClr val="tx1"/>
                </a:solidFill>
              </a:rPr>
              <a:t>4- After that, we’ve selected the flat file location and browsed to the bing_covid-19.csv file</a:t>
            </a:r>
          </a:p>
          <a:p>
            <a:r>
              <a:rPr lang="en-US" sz="1200" dirty="0">
                <a:solidFill>
                  <a:schemeClr val="tx1"/>
                </a:solidFill>
              </a:rPr>
              <a:t>5- Then we examined the columns</a:t>
            </a:r>
            <a:r>
              <a:rPr lang="en-US" sz="1200" dirty="0"/>
              <a:t>, locale, and code page</a:t>
            </a:r>
            <a:r>
              <a:rPr lang="en-US" sz="1200" dirty="0">
                <a:solidFill>
                  <a:schemeClr val="tx1"/>
                </a:solidFill>
              </a:rPr>
              <a:t>.</a:t>
            </a:r>
          </a:p>
          <a:p>
            <a:r>
              <a:rPr lang="en-US" sz="1200" dirty="0">
                <a:solidFill>
                  <a:schemeClr val="tx1"/>
                </a:solidFill>
              </a:rPr>
              <a:t>6- After that, we selected the destination as MS OLE DB SQL Server.</a:t>
            </a:r>
          </a:p>
          <a:p>
            <a:r>
              <a:rPr lang="en-US" sz="1200" dirty="0">
                <a:solidFill>
                  <a:schemeClr val="tx1"/>
                </a:solidFill>
              </a:rPr>
              <a:t>7- Then we clicked on Next/finish.</a:t>
            </a:r>
          </a:p>
          <a:p>
            <a:endParaRPr lang="en-US" sz="1200" dirty="0">
              <a:solidFill>
                <a:schemeClr val="tx1"/>
              </a:solidFill>
            </a:endParaRPr>
          </a:p>
          <a:p>
            <a:r>
              <a:rPr lang="en-US" dirty="0"/>
              <a:t>So Once this process was completed, we did the same process for </a:t>
            </a:r>
            <a:r>
              <a:rPr lang="en-US" sz="1200" dirty="0">
                <a:solidFill>
                  <a:schemeClr val="tx1"/>
                </a:solidFill>
              </a:rPr>
              <a:t>the GovernmentResponseTracker.csv file</a:t>
            </a:r>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10</a:t>
            </a:fld>
            <a:endParaRPr lang="en-US"/>
          </a:p>
        </p:txBody>
      </p:sp>
    </p:spTree>
    <p:extLst>
      <p:ext uri="{BB962C8B-B14F-4D97-AF65-F5344CB8AC3E}">
        <p14:creationId xmlns:p14="http://schemas.microsoft.com/office/powerpoint/2010/main" val="3195894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showing here the ETL stored procedures to create dim and fact tables and fill/transform the data from the raw data into these new dim/fact tables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first procedure we created is for the </a:t>
            </a:r>
            <a:r>
              <a:rPr lang="en-US" dirty="0" err="1"/>
              <a:t>the</a:t>
            </a:r>
            <a:r>
              <a:rPr lang="en-US" dirty="0"/>
              <a:t> ETL Logs where it shows the status of the ETL processes whether if it went successful or if it failed</a:t>
            </a:r>
            <a:endParaRPr lang="en-US" sz="1200" dirty="0">
              <a:solidFill>
                <a:schemeClr val="tx1"/>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Then the </a:t>
            </a:r>
            <a:r>
              <a:rPr lang="en-US" sz="1200" dirty="0" err="1">
                <a:solidFill>
                  <a:schemeClr val="tx1"/>
                </a:solidFill>
              </a:rPr>
              <a:t>DimCountry</a:t>
            </a:r>
            <a:r>
              <a:rPr lang="en-US" sz="1200" dirty="0">
                <a:solidFill>
                  <a:schemeClr val="tx1"/>
                </a:solidFill>
              </a:rPr>
              <a:t> procedure which creates </a:t>
            </a:r>
            <a:r>
              <a:rPr lang="en-US" sz="1200" dirty="0" err="1">
                <a:solidFill>
                  <a:schemeClr val="tx1"/>
                </a:solidFill>
              </a:rPr>
              <a:t>DimCountry</a:t>
            </a:r>
            <a:r>
              <a:rPr lang="en-US" sz="1200" dirty="0">
                <a:solidFill>
                  <a:schemeClr val="tx1"/>
                </a:solidFill>
              </a:rPr>
              <a:t> table and fills the table with country data from </a:t>
            </a:r>
            <a:r>
              <a:rPr lang="en-US" sz="1200" dirty="0" err="1">
                <a:solidFill>
                  <a:schemeClr val="tx1"/>
                </a:solidFill>
              </a:rPr>
              <a:t>FactCovid</a:t>
            </a:r>
            <a:r>
              <a:rPr lang="en-US" sz="1200" dirty="0">
                <a:solidFill>
                  <a:schemeClr val="tx1"/>
                </a:solidFill>
              </a:rPr>
              <a:t> table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After that we created the </a:t>
            </a:r>
            <a:r>
              <a:rPr lang="en-US" sz="1200" dirty="0" err="1">
                <a:solidFill>
                  <a:schemeClr val="tx1"/>
                </a:solidFill>
              </a:rPr>
              <a:t>DimDate</a:t>
            </a:r>
            <a:r>
              <a:rPr lang="en-US" sz="1200" dirty="0">
                <a:solidFill>
                  <a:schemeClr val="tx1"/>
                </a:solidFill>
              </a:rPr>
              <a:t> procedure which creates the dim date table and fills the data for dates, weeks, months, and years.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Then we created the </a:t>
            </a:r>
            <a:r>
              <a:rPr lang="en-US" sz="1200" dirty="0" err="1">
                <a:solidFill>
                  <a:schemeClr val="tx1"/>
                </a:solidFill>
              </a:rPr>
              <a:t>DimResponseKey</a:t>
            </a:r>
            <a:r>
              <a:rPr lang="en-US" sz="1200" dirty="0">
                <a:solidFill>
                  <a:schemeClr val="tx1"/>
                </a:solidFill>
              </a:rPr>
              <a:t> procedure which creates the </a:t>
            </a:r>
            <a:r>
              <a:rPr lang="en-US" sz="1200" dirty="0" err="1">
                <a:solidFill>
                  <a:schemeClr val="tx1"/>
                </a:solidFill>
              </a:rPr>
              <a:t>ResponseKey</a:t>
            </a:r>
            <a:r>
              <a:rPr lang="en-US" sz="1200" dirty="0">
                <a:solidFill>
                  <a:schemeClr val="tx1"/>
                </a:solidFill>
              </a:rPr>
              <a:t> dim table and fills it with the </a:t>
            </a:r>
            <a:r>
              <a:rPr lang="en-US" dirty="0"/>
              <a:t>definitions of the school closure indicators from the raw file.</a:t>
            </a:r>
            <a:endParaRPr lang="en-US" sz="1200" dirty="0">
              <a:solidFill>
                <a:schemeClr val="tx1"/>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We also created the </a:t>
            </a:r>
            <a:r>
              <a:rPr lang="en-US" sz="1200" dirty="0" err="1">
                <a:solidFill>
                  <a:schemeClr val="tx1"/>
                </a:solidFill>
              </a:rPr>
              <a:t>DimState</a:t>
            </a:r>
            <a:r>
              <a:rPr lang="en-US" sz="1200" dirty="0">
                <a:solidFill>
                  <a:schemeClr val="tx1"/>
                </a:solidFill>
              </a:rPr>
              <a:t> procedure which creates </a:t>
            </a:r>
            <a:r>
              <a:rPr lang="en-US" sz="1200" dirty="0" err="1">
                <a:solidFill>
                  <a:schemeClr val="tx1"/>
                </a:solidFill>
              </a:rPr>
              <a:t>DimState</a:t>
            </a:r>
            <a:r>
              <a:rPr lang="en-US" sz="1200" dirty="0">
                <a:solidFill>
                  <a:schemeClr val="tx1"/>
                </a:solidFill>
              </a:rPr>
              <a:t> table and fills it with state data from the </a:t>
            </a:r>
            <a:r>
              <a:rPr lang="en-US" sz="1200" dirty="0" err="1">
                <a:solidFill>
                  <a:schemeClr val="tx1"/>
                </a:solidFill>
              </a:rPr>
              <a:t>FactResponse</a:t>
            </a:r>
            <a:r>
              <a:rPr lang="en-US" sz="1200" dirty="0">
                <a:solidFill>
                  <a:schemeClr val="tx1"/>
                </a:solidFill>
              </a:rPr>
              <a:t> table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After that we created the </a:t>
            </a:r>
            <a:r>
              <a:rPr lang="en-US" sz="1200" dirty="0" err="1">
                <a:solidFill>
                  <a:schemeClr val="tx1"/>
                </a:solidFill>
              </a:rPr>
              <a:t>FactCovid</a:t>
            </a:r>
            <a:r>
              <a:rPr lang="en-US" sz="1200" dirty="0">
                <a:solidFill>
                  <a:schemeClr val="tx1"/>
                </a:solidFill>
              </a:rPr>
              <a:t> procedure which creates the </a:t>
            </a:r>
            <a:r>
              <a:rPr lang="en-US" sz="1200" dirty="0" err="1">
                <a:solidFill>
                  <a:schemeClr val="tx1"/>
                </a:solidFill>
              </a:rPr>
              <a:t>FactCovid</a:t>
            </a:r>
            <a:r>
              <a:rPr lang="en-US" sz="1200" dirty="0">
                <a:solidFill>
                  <a:schemeClr val="tx1"/>
                </a:solidFill>
              </a:rPr>
              <a:t> table and fills it with data from </a:t>
            </a:r>
            <a:r>
              <a:rPr lang="en-US" sz="1200" dirty="0" err="1">
                <a:solidFill>
                  <a:schemeClr val="tx1"/>
                </a:solidFill>
              </a:rPr>
              <a:t>Raw_BingCovid</a:t>
            </a:r>
            <a:r>
              <a:rPr lang="en-US" sz="1200" dirty="0">
                <a:solidFill>
                  <a:schemeClr val="tx1"/>
                </a:solidFill>
              </a:rPr>
              <a:t> dataset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And lastly, we created the </a:t>
            </a:r>
            <a:r>
              <a:rPr lang="en-US" sz="1200" dirty="0" err="1">
                <a:solidFill>
                  <a:schemeClr val="tx1"/>
                </a:solidFill>
              </a:rPr>
              <a:t>FactResponse</a:t>
            </a:r>
            <a:r>
              <a:rPr lang="en-US" sz="1200" dirty="0">
                <a:solidFill>
                  <a:schemeClr val="tx1"/>
                </a:solidFill>
              </a:rPr>
              <a:t> procedure that creates </a:t>
            </a:r>
            <a:r>
              <a:rPr lang="en-US" sz="1200" dirty="0" err="1">
                <a:solidFill>
                  <a:schemeClr val="tx1"/>
                </a:solidFill>
              </a:rPr>
              <a:t>FactResponse</a:t>
            </a:r>
            <a:r>
              <a:rPr lang="en-US" sz="1200" dirty="0">
                <a:solidFill>
                  <a:schemeClr val="tx1"/>
                </a:solidFill>
              </a:rPr>
              <a:t> table and Fills it  with data from raw government response tracker flat file.</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11</a:t>
            </a:fld>
            <a:endParaRPr lang="en-US"/>
          </a:p>
        </p:txBody>
      </p:sp>
    </p:spTree>
    <p:extLst>
      <p:ext uri="{BB962C8B-B14F-4D97-AF65-F5344CB8AC3E}">
        <p14:creationId xmlns:p14="http://schemas.microsoft.com/office/powerpoint/2010/main" val="2093787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snap shots after executing the stored procedures where it shows that the dim/fact tables and views have been successfully filled from the raw tables </a:t>
            </a:r>
          </a:p>
        </p:txBody>
      </p:sp>
      <p:sp>
        <p:nvSpPr>
          <p:cNvPr id="4" name="Slide Number Placeholder 3"/>
          <p:cNvSpPr>
            <a:spLocks noGrp="1"/>
          </p:cNvSpPr>
          <p:nvPr>
            <p:ph type="sldNum" sz="quarter" idx="5"/>
          </p:nvPr>
        </p:nvSpPr>
        <p:spPr/>
        <p:txBody>
          <a:bodyPr/>
          <a:lstStyle/>
          <a:p>
            <a:fld id="{170500DC-734A-48AC-937D-9CF640398494}" type="slidenum">
              <a:rPr lang="en-US" smtClean="0"/>
              <a:t>12</a:t>
            </a:fld>
            <a:endParaRPr lang="en-US"/>
          </a:p>
        </p:txBody>
      </p:sp>
    </p:spTree>
    <p:extLst>
      <p:ext uri="{BB962C8B-B14F-4D97-AF65-F5344CB8AC3E}">
        <p14:creationId xmlns:p14="http://schemas.microsoft.com/office/powerpoint/2010/main" val="4212541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 the process of extracting the back up file from the local instance in order to import it into the class server</a:t>
            </a:r>
          </a:p>
          <a:p>
            <a:pPr marL="228600" indent="-228600">
              <a:buFont typeface="+mj-lt"/>
              <a:buAutoNum type="arabicPeriod"/>
            </a:pPr>
            <a:r>
              <a:rPr lang="en-US" sz="1200" dirty="0">
                <a:solidFill>
                  <a:schemeClr val="tx1"/>
                </a:solidFill>
              </a:rPr>
              <a:t>First thing, we drop the </a:t>
            </a:r>
            <a:r>
              <a:rPr lang="en-US" sz="1200" dirty="0" err="1">
                <a:solidFill>
                  <a:schemeClr val="tx1"/>
                </a:solidFill>
              </a:rPr>
              <a:t>Sprocs</a:t>
            </a:r>
            <a:r>
              <a:rPr lang="en-US" sz="1200" dirty="0">
                <a:solidFill>
                  <a:schemeClr val="tx1"/>
                </a:solidFill>
              </a:rPr>
              <a:t> and views, as they might cause errors during the import process.</a:t>
            </a:r>
          </a:p>
          <a:p>
            <a:pPr marL="228600" indent="-228600">
              <a:buFont typeface="+mj-lt"/>
              <a:buAutoNum type="arabicPeriod"/>
            </a:pPr>
            <a:r>
              <a:rPr lang="en-US" sz="1200" dirty="0">
                <a:solidFill>
                  <a:schemeClr val="tx1"/>
                </a:solidFill>
              </a:rPr>
              <a:t>Then we right clicked on the </a:t>
            </a:r>
            <a:r>
              <a:rPr lang="en-US" sz="1200" dirty="0" err="1">
                <a:solidFill>
                  <a:schemeClr val="tx1"/>
                </a:solidFill>
              </a:rPr>
              <a:t>Maroon_Response</a:t>
            </a:r>
            <a:r>
              <a:rPr lang="en-US" sz="1200" dirty="0">
                <a:solidFill>
                  <a:schemeClr val="tx1"/>
                </a:solidFill>
              </a:rPr>
              <a:t> Database on the local host and selected Task/Export Data-tier-Application.</a:t>
            </a:r>
          </a:p>
          <a:p>
            <a:pPr marL="228600" indent="-228600">
              <a:buFont typeface="+mj-lt"/>
              <a:buAutoNum type="arabicPeriod"/>
            </a:pPr>
            <a:r>
              <a:rPr lang="en-US" sz="1200" dirty="0">
                <a:solidFill>
                  <a:schemeClr val="tx1"/>
                </a:solidFill>
              </a:rPr>
              <a:t>After that we’ve select the destination folder where we will save the backup file. </a:t>
            </a:r>
          </a:p>
          <a:p>
            <a:pPr marL="228600" indent="-228600">
              <a:buFont typeface="+mj-lt"/>
              <a:buAutoNum type="arabicPeriod"/>
            </a:pPr>
            <a:r>
              <a:rPr lang="en-US" sz="1200" dirty="0">
                <a:solidFill>
                  <a:schemeClr val="tx1"/>
                </a:solidFill>
              </a:rPr>
              <a:t>Finally we clicked on Next/finish.</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13</a:t>
            </a:fld>
            <a:endParaRPr lang="en-US"/>
          </a:p>
        </p:txBody>
      </p:sp>
    </p:spTree>
    <p:extLst>
      <p:ext uri="{BB962C8B-B14F-4D97-AF65-F5344CB8AC3E}">
        <p14:creationId xmlns:p14="http://schemas.microsoft.com/office/powerpoint/2010/main" val="2028909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last slide in this section where we’ll cover importing the backup file into the class server. </a:t>
            </a:r>
          </a:p>
          <a:p>
            <a:pPr marL="228600" indent="-228600">
              <a:buFont typeface="+mj-lt"/>
              <a:buAutoNum type="arabicPeriod"/>
            </a:pPr>
            <a:r>
              <a:rPr lang="en-US" sz="1200" dirty="0">
                <a:solidFill>
                  <a:schemeClr val="tx1"/>
                </a:solidFill>
              </a:rPr>
              <a:t>First thing, we login to the destination server (which is the Class Server).</a:t>
            </a:r>
          </a:p>
          <a:p>
            <a:pPr marL="228600" indent="-228600">
              <a:buFont typeface="+mj-lt"/>
              <a:buAutoNum type="arabicPeriod"/>
            </a:pPr>
            <a:r>
              <a:rPr lang="en-US" sz="1200" dirty="0">
                <a:solidFill>
                  <a:schemeClr val="tx1"/>
                </a:solidFill>
              </a:rPr>
              <a:t>Then we right Click on the database folder at the top and select import Data-tier-Application.</a:t>
            </a:r>
          </a:p>
          <a:p>
            <a:pPr marL="228600" indent="-228600">
              <a:buFont typeface="+mj-lt"/>
              <a:buAutoNum type="arabicPeriod"/>
            </a:pPr>
            <a:r>
              <a:rPr lang="en-US" sz="1200" dirty="0">
                <a:solidFill>
                  <a:schemeClr val="tx1"/>
                </a:solidFill>
              </a:rPr>
              <a:t>And then we choose the backup file location</a:t>
            </a:r>
          </a:p>
          <a:p>
            <a:pPr marL="228600" indent="-228600">
              <a:buFont typeface="+mj-lt"/>
              <a:buAutoNum type="arabicPeriod"/>
            </a:pPr>
            <a:r>
              <a:rPr lang="en-US" sz="1200" dirty="0">
                <a:solidFill>
                  <a:schemeClr val="tx1"/>
                </a:solidFill>
              </a:rPr>
              <a:t>And then we type in the database name (Maroon Response). </a:t>
            </a:r>
          </a:p>
          <a:p>
            <a:pPr marL="228600" indent="-228600">
              <a:buFont typeface="+mj-lt"/>
              <a:buAutoNum type="arabicPeriod"/>
            </a:pPr>
            <a:r>
              <a:rPr lang="en-US" sz="1200" dirty="0">
                <a:solidFill>
                  <a:schemeClr val="tx1"/>
                </a:solidFill>
              </a:rPr>
              <a:t>And then we click on finish.</a:t>
            </a:r>
          </a:p>
          <a:p>
            <a:pPr marL="228600" indent="-228600">
              <a:buFont typeface="+mj-lt"/>
              <a:buAutoNum type="arabicPeriod"/>
            </a:pPr>
            <a:r>
              <a:rPr lang="en-US" sz="1200" dirty="0">
                <a:solidFill>
                  <a:schemeClr val="tx1"/>
                </a:solidFill>
              </a:rPr>
              <a:t>Once the import is completed, we re-execute the stored procedures and re-create the views.</a:t>
            </a:r>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14</a:t>
            </a:fld>
            <a:endParaRPr lang="en-US"/>
          </a:p>
        </p:txBody>
      </p:sp>
    </p:spTree>
    <p:extLst>
      <p:ext uri="{BB962C8B-B14F-4D97-AF65-F5344CB8AC3E}">
        <p14:creationId xmlns:p14="http://schemas.microsoft.com/office/powerpoint/2010/main" val="2247339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section covers the </a:t>
            </a:r>
            <a:r>
              <a:rPr lang="en-US" dirty="0" err="1"/>
              <a:t>powerbi</a:t>
            </a:r>
            <a:r>
              <a:rPr lang="en-US" dirty="0"/>
              <a:t> dashboards. I will handover back to Luis to go through this section. Thank you!  </a:t>
            </a:r>
          </a:p>
          <a:p>
            <a:endParaRPr lang="en-US" dirty="0"/>
          </a:p>
          <a:p>
            <a:r>
              <a:rPr lang="en-US" dirty="0"/>
              <a:t>Thank you, Noor.</a:t>
            </a:r>
          </a:p>
          <a:p>
            <a:r>
              <a:rPr lang="en-US" dirty="0"/>
              <a:t>Following the agenda, I will be covering the Power BI Dashboard and Drawing Insights</a:t>
            </a:r>
          </a:p>
          <a:p>
            <a:endParaRPr lang="en-US" dirty="0"/>
          </a:p>
          <a:p>
            <a:r>
              <a:rPr lang="en-US" dirty="0"/>
              <a:t>In this section we examine </a:t>
            </a:r>
          </a:p>
          <a:p>
            <a:r>
              <a:rPr lang="en-US" dirty="0"/>
              <a:t>1. data import process</a:t>
            </a:r>
          </a:p>
          <a:p>
            <a:r>
              <a:rPr lang="en-US" dirty="0"/>
              <a:t>2. data modeling </a:t>
            </a:r>
          </a:p>
          <a:p>
            <a:r>
              <a:rPr lang="en-US" dirty="0"/>
              <a:t>3. dashboard design. </a:t>
            </a:r>
          </a:p>
          <a:p>
            <a:endParaRPr lang="en-US" dirty="0"/>
          </a:p>
          <a:p>
            <a:r>
              <a:rPr lang="en-US" dirty="0"/>
              <a:t>We leveraged the </a:t>
            </a:r>
            <a:r>
              <a:rPr lang="en-US" dirty="0" err="1"/>
              <a:t>homeworks</a:t>
            </a:r>
            <a:r>
              <a:rPr lang="en-US" dirty="0"/>
              <a:t> created for this class and used them as inspiration for this final project dashboard.</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15</a:t>
            </a:fld>
            <a:endParaRPr lang="en-US"/>
          </a:p>
        </p:txBody>
      </p:sp>
    </p:spTree>
    <p:extLst>
      <p:ext uri="{BB962C8B-B14F-4D97-AF65-F5344CB8AC3E}">
        <p14:creationId xmlns:p14="http://schemas.microsoft.com/office/powerpoint/2010/main" val="3686325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Power BI because</a:t>
            </a:r>
          </a:p>
          <a:p>
            <a:endParaRPr lang="en-US" dirty="0"/>
          </a:p>
          <a:p>
            <a:pPr marL="228600" indent="-228600">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application is user-friendly and suitable to prioritize performance without technical complexities.</a:t>
            </a:r>
          </a:p>
          <a:p>
            <a:pPr marL="228600" indent="-228600">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Power BI is well-suited for organizations using Microsoft technologies, making it a widely-used visualization tool.</a:t>
            </a:r>
          </a:p>
          <a:p>
            <a:pPr marL="228600" indent="-228600">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Power BI integrates easily with other Microsoft products and is the most popular BI tool, followed closely by Tableau. </a:t>
            </a:r>
          </a:p>
          <a:p>
            <a:pPr marL="228600" indent="-228600">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application is well-suited for the data we are using in this project.</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17</a:t>
            </a:fld>
            <a:endParaRPr lang="en-US"/>
          </a:p>
        </p:txBody>
      </p:sp>
    </p:spTree>
    <p:extLst>
      <p:ext uri="{BB962C8B-B14F-4D97-AF65-F5344CB8AC3E}">
        <p14:creationId xmlns:p14="http://schemas.microsoft.com/office/powerpoint/2010/main" val="1460991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data into Power BI:</a:t>
            </a:r>
          </a:p>
          <a:p>
            <a:r>
              <a:rPr lang="en-US" dirty="0"/>
              <a:t>First, from Get Data at the top menu we chose SQL server, entered the class server and database names. Selected the report-views that were previously created and loaded the data. </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18</a:t>
            </a:fld>
            <a:endParaRPr lang="en-US"/>
          </a:p>
        </p:txBody>
      </p:sp>
    </p:spTree>
    <p:extLst>
      <p:ext uri="{BB962C8B-B14F-4D97-AF65-F5344CB8AC3E}">
        <p14:creationId xmlns:p14="http://schemas.microsoft.com/office/powerpoint/2010/main" val="1697709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the data import process we end up with 4 dimension tables, 2 fact tables, 1 ETL Log Table. And, note that we added 4 measure tables as the project developed. Here you can see the final Data Model.</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19</a:t>
            </a:fld>
            <a:endParaRPr lang="en-US"/>
          </a:p>
        </p:txBody>
      </p:sp>
    </p:spTree>
    <p:extLst>
      <p:ext uri="{BB962C8B-B14F-4D97-AF65-F5344CB8AC3E}">
        <p14:creationId xmlns:p14="http://schemas.microsoft.com/office/powerpoint/2010/main" val="1446188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visuals that we employed include</a:t>
            </a:r>
          </a:p>
          <a:p>
            <a:pPr marL="228600" indent="-228600">
              <a:buAutoNum type="arabicPeriod"/>
            </a:pPr>
            <a:r>
              <a:rPr lang="en-US" dirty="0"/>
              <a:t>Stacked Area Charts and Donut charts which are great for revealing trends, composition and visualizing proportions and changes</a:t>
            </a:r>
          </a:p>
          <a:p>
            <a:pPr marL="228600" indent="-228600">
              <a:buAutoNum type="arabicPeriod"/>
            </a:pPr>
            <a:r>
              <a:rPr lang="en-US" dirty="0"/>
              <a:t>Maps for geographical display</a:t>
            </a:r>
          </a:p>
          <a:p>
            <a:pPr marL="228600" indent="-228600">
              <a:buAutoNum type="arabicPeriod"/>
            </a:pPr>
            <a:r>
              <a:rPr lang="en-US" dirty="0"/>
              <a:t>Cards for snapshot metrics and single number insights</a:t>
            </a:r>
          </a:p>
          <a:p>
            <a:pPr marL="228600" indent="-228600">
              <a:buAutoNum type="arabicPeriod"/>
            </a:pPr>
            <a:r>
              <a:rPr lang="en-US" dirty="0"/>
              <a:t>And Tables</a:t>
            </a:r>
          </a:p>
          <a:p>
            <a:pPr marL="0" indent="0">
              <a:buNone/>
            </a:pPr>
            <a:endParaRPr lang="en-US" dirty="0"/>
          </a:p>
          <a:p>
            <a:pPr marL="0" indent="0">
              <a:buNone/>
            </a:pPr>
            <a:r>
              <a:rPr lang="en-US" dirty="0"/>
              <a:t>Other features employed in this dashboard include Dynamic Filters, Sync Date Sliders, Bookmarks, and Drill Through.</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20</a:t>
            </a:fld>
            <a:endParaRPr lang="en-US"/>
          </a:p>
        </p:txBody>
      </p:sp>
    </p:spTree>
    <p:extLst>
      <p:ext uri="{BB962C8B-B14F-4D97-AF65-F5344CB8AC3E}">
        <p14:creationId xmlns:p14="http://schemas.microsoft.com/office/powerpoint/2010/main" val="876098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objective for this project is to analyze the Government Response to the Covid19 pandemic, narrowing it down to the school closures and to see how the number of deaths and confirmed covid cases correlate to the school closures.</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2</a:t>
            </a:fld>
            <a:endParaRPr lang="en-US"/>
          </a:p>
        </p:txBody>
      </p:sp>
    </p:spTree>
    <p:extLst>
      <p:ext uri="{BB962C8B-B14F-4D97-AF65-F5344CB8AC3E}">
        <p14:creationId xmlns:p14="http://schemas.microsoft.com/office/powerpoint/2010/main" val="3041450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Publishing the report</a:t>
            </a:r>
          </a:p>
          <a:p>
            <a:r>
              <a:rPr lang="en-US" dirty="0"/>
              <a:t>Once the report is completed and validated we then published the dashboard report by </a:t>
            </a:r>
          </a:p>
          <a:p>
            <a:pPr marL="228600" indent="-228600">
              <a:buAutoNum type="arabicPeriod"/>
            </a:pPr>
            <a:r>
              <a:rPr lang="en-US" dirty="0"/>
              <a:t>Connecting to the class server </a:t>
            </a:r>
          </a:p>
          <a:p>
            <a:pPr marL="228600" indent="-228600">
              <a:buAutoNum type="arabicPeriod"/>
            </a:pPr>
            <a:r>
              <a:rPr lang="en-US" dirty="0"/>
              <a:t>Clicking Publish from Home in the top menu</a:t>
            </a:r>
          </a:p>
          <a:p>
            <a:pPr marL="228600" indent="-228600">
              <a:buAutoNum type="arabicPeriod"/>
            </a:pPr>
            <a:r>
              <a:rPr lang="en-US" dirty="0"/>
              <a:t>Choosing BIDD 330 Spring 2024 as the destination</a:t>
            </a:r>
          </a:p>
          <a:p>
            <a:pPr marL="228600" indent="-228600">
              <a:buAutoNum type="arabicPeriod"/>
            </a:pPr>
            <a:r>
              <a:rPr lang="en-US" dirty="0"/>
              <a:t>And publish</a:t>
            </a:r>
          </a:p>
          <a:p>
            <a:pPr marL="228600" indent="-228600">
              <a:buAutoNum type="arabicPeriod"/>
            </a:pPr>
            <a:endParaRPr lang="en-US" dirty="0"/>
          </a:p>
          <a:p>
            <a:pPr marL="0" indent="0">
              <a:buNone/>
            </a:pPr>
            <a:r>
              <a:rPr lang="en-US" dirty="0"/>
              <a:t>At this point, the report is opened for the users to access and utilize the report as needed. </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21</a:t>
            </a:fld>
            <a:endParaRPr lang="en-US"/>
          </a:p>
        </p:txBody>
      </p:sp>
    </p:spTree>
    <p:extLst>
      <p:ext uri="{BB962C8B-B14F-4D97-AF65-F5344CB8AC3E}">
        <p14:creationId xmlns:p14="http://schemas.microsoft.com/office/powerpoint/2010/main" val="3222476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School Closures</a:t>
            </a:r>
          </a:p>
          <a:p>
            <a:r>
              <a:rPr lang="en-US" dirty="0"/>
              <a:t>What we found interesting in this visual is the fact that it depicts one of the KPIs we created named % of Closure to Confirmed Cases, that is seen at the far right of this table noting that: </a:t>
            </a:r>
          </a:p>
          <a:p>
            <a:pPr marL="228600" indent="-228600">
              <a:buAutoNum type="arabicPeriod"/>
            </a:pPr>
            <a:r>
              <a:rPr lang="en-US" dirty="0"/>
              <a:t>Bulgaria shows the highest number of confirmed covid cases and deaths, and also had the lowest % of school closures to confirmed cases.</a:t>
            </a:r>
          </a:p>
          <a:p>
            <a:pPr marL="228600" indent="-228600">
              <a:buAutoNum type="arabicPeriod"/>
            </a:pPr>
            <a:r>
              <a:rPr lang="en-US" dirty="0"/>
              <a:t>Followed by the US which has the second highest numbers of confirmed cases and deaths. However, the US had a higher % of School Closure to Confirmed cases ratio of this top ten group</a:t>
            </a:r>
          </a:p>
          <a:p>
            <a:pPr marL="228600" indent="-228600">
              <a:buAutoNum type="arabicPeriod"/>
            </a:pPr>
            <a:r>
              <a:rPr lang="en-US" dirty="0"/>
              <a:t>To contrasts, Brazil had the highest death rate. However not necessarily the highest number of deaths as it stayed under 700K. Brazil also has the highest % of School Closure to Confirmed Cases ratio of this group</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To further the contrast, countries like France, Germany, Japan, South Korea, and perhaps others that have relatively 0 reported school closures and yet have lower death rates, confirmed cases and number of deaths.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24</a:t>
            </a:fld>
            <a:endParaRPr lang="en-US"/>
          </a:p>
        </p:txBody>
      </p:sp>
    </p:spTree>
    <p:extLst>
      <p:ext uri="{BB962C8B-B14F-4D97-AF65-F5344CB8AC3E}">
        <p14:creationId xmlns:p14="http://schemas.microsoft.com/office/powerpoint/2010/main" val="3650498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complete view of the page which includes the stacked area chart which can be dynamically filtered by country, state, and the user can select a date range.</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25</a:t>
            </a:fld>
            <a:endParaRPr lang="en-US"/>
          </a:p>
        </p:txBody>
      </p:sp>
    </p:spTree>
    <p:extLst>
      <p:ext uri="{BB962C8B-B14F-4D97-AF65-F5344CB8AC3E}">
        <p14:creationId xmlns:p14="http://schemas.microsoft.com/office/powerpoint/2010/main" val="1180821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5 is based on US data only.</a:t>
            </a:r>
          </a:p>
          <a:p>
            <a:r>
              <a:rPr lang="en-US" dirty="0"/>
              <a:t>Interesting observation from looking at these visuals is that only California, Illinois, and New York out of the 10 states shown in the Top 5 states with school closure (for all or partial) are also shown in at least one of the bottom charts.</a:t>
            </a:r>
          </a:p>
          <a:p>
            <a:endParaRPr lang="en-US" dirty="0"/>
          </a:p>
          <a:p>
            <a:r>
              <a:rPr lang="en-US" dirty="0"/>
              <a:t>Suggesting that:</a:t>
            </a:r>
          </a:p>
          <a:p>
            <a:endParaRPr lang="en-US" dirty="0"/>
          </a:p>
          <a:p>
            <a:r>
              <a:rPr lang="en-US" dirty="0"/>
              <a:t>30% of the states with some form of required school closures also had high confirmed cases and deaths</a:t>
            </a:r>
          </a:p>
          <a:p>
            <a:endParaRPr lang="en-US" dirty="0"/>
          </a:p>
          <a:p>
            <a:r>
              <a:rPr lang="en-US" dirty="0"/>
              <a:t>While</a:t>
            </a:r>
          </a:p>
          <a:p>
            <a:endParaRPr lang="en-US" dirty="0"/>
          </a:p>
          <a:p>
            <a:r>
              <a:rPr lang="en-US" dirty="0"/>
              <a:t>70% of the states with some form of required school closures were not the top 5 states with high confirmed cases and deaths</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26</a:t>
            </a:fld>
            <a:endParaRPr lang="en-US"/>
          </a:p>
        </p:txBody>
      </p:sp>
    </p:spTree>
    <p:extLst>
      <p:ext uri="{BB962C8B-B14F-4D97-AF65-F5344CB8AC3E}">
        <p14:creationId xmlns:p14="http://schemas.microsoft.com/office/powerpoint/2010/main" val="4261103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Drill through:</a:t>
            </a:r>
          </a:p>
          <a:p>
            <a:r>
              <a:rPr lang="en-US" dirty="0"/>
              <a:t>The Rank table is sorted by % of School Closures to Confirmed Cases ratio in descending order placing Vermont at the top with the highest ratio in the country while California which is not shown on this image was placed at the bottom of the list. As a reminder, California had the highest number of confirmed cases and deaths. But not necessarily the highest death rate.</a:t>
            </a:r>
          </a:p>
          <a:p>
            <a:endParaRPr lang="en-US" dirty="0"/>
          </a:p>
          <a:p>
            <a:r>
              <a:rPr lang="en-US" dirty="0"/>
              <a:t>It is important to take into consideration the population size of these states as that can skew the results.</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27</a:t>
            </a:fld>
            <a:endParaRPr lang="en-US"/>
          </a:p>
        </p:txBody>
      </p:sp>
    </p:spTree>
    <p:extLst>
      <p:ext uri="{BB962C8B-B14F-4D97-AF65-F5344CB8AC3E}">
        <p14:creationId xmlns:p14="http://schemas.microsoft.com/office/powerpoint/2010/main" val="1778592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drill through page has the ability to focus on one state at a time to see high level values as shown here where Washington State had: 16K deaths, 2 million cases, completely closed 195 schools, and partially closed 257 schools.  </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28</a:t>
            </a:fld>
            <a:endParaRPr lang="en-US"/>
          </a:p>
        </p:txBody>
      </p:sp>
    </p:spTree>
    <p:extLst>
      <p:ext uri="{BB962C8B-B14F-4D97-AF65-F5344CB8AC3E}">
        <p14:creationId xmlns:p14="http://schemas.microsoft.com/office/powerpoint/2010/main" val="4192815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Admin Page</a:t>
            </a:r>
          </a:p>
          <a:p>
            <a:r>
              <a:rPr lang="en-US" dirty="0"/>
              <a:t>This is probably one of my favorite pages as I can relate to it due to my work tasks. It helps the report administrator keep track of when the data was loaded as it pulls information from our </a:t>
            </a:r>
            <a:r>
              <a:rPr lang="en-US" dirty="0" err="1"/>
              <a:t>vETLLog</a:t>
            </a:r>
            <a:r>
              <a:rPr lang="en-US" dirty="0"/>
              <a:t>. it shows count of rows for Dim and Fact Tables separately and other relevant counts that makes it easier to validate.</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29</a:t>
            </a:fld>
            <a:endParaRPr lang="en-US"/>
          </a:p>
        </p:txBody>
      </p:sp>
    </p:spTree>
    <p:extLst>
      <p:ext uri="{BB962C8B-B14F-4D97-AF65-F5344CB8AC3E}">
        <p14:creationId xmlns:p14="http://schemas.microsoft.com/office/powerpoint/2010/main" val="2213894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close this presentation with the question.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we conclude that closing schools during the pandemic materially contributed to lower covid cases or deaths? I think that would be a good topic for discussion.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my opinion there needs to be more analysis to have a better conclusion. 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table presented earlier suggests that there a other countries such as France, Germany, Japan, South Korea and perhaps others that have relatively 0 reported school closures and yet have lower death rates, confirmed cases and number of deaths.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In the United States, only 3 out of the top 10 states with some form of required school closing also had the highest number of covid cases and deaths.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good news is that the dashboard is not limited. The way we modeled the data, the dashboard can be expanded in future releases and include other datapoints already in the database. For example, some of the other datapoints  that would be interesting to explore include: Workplace, public gathering and travel-transportation restrictions, stay at home requirements, among others.</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30</a:t>
            </a:fld>
            <a:endParaRPr lang="en-US"/>
          </a:p>
        </p:txBody>
      </p:sp>
    </p:spTree>
    <p:extLst>
      <p:ext uri="{BB962C8B-B14F-4D97-AF65-F5344CB8AC3E}">
        <p14:creationId xmlns:p14="http://schemas.microsoft.com/office/powerpoint/2010/main" val="595316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concludes our presentation. Thank you all for you participation. We would like to open the floor for questions.</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31</a:t>
            </a:fld>
            <a:endParaRPr lang="en-US"/>
          </a:p>
        </p:txBody>
      </p:sp>
    </p:spTree>
    <p:extLst>
      <p:ext uri="{BB962C8B-B14F-4D97-AF65-F5344CB8AC3E}">
        <p14:creationId xmlns:p14="http://schemas.microsoft.com/office/powerpoint/2010/main" val="3480344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walk you through the process of selecting the dataset, data processing, developing the visuals in Power BI and drawing relevant insights from the data.</a:t>
            </a:r>
          </a:p>
          <a:p>
            <a:endParaRPr lang="en-US" dirty="0"/>
          </a:p>
          <a:p>
            <a:r>
              <a:rPr lang="en-US" dirty="0"/>
              <a:t>Without further due, I would like to introduce Noor. She will be discussing the Data Source and Processing.</a:t>
            </a:r>
          </a:p>
          <a:p>
            <a:endParaRPr lang="en-US" dirty="0"/>
          </a:p>
          <a:p>
            <a:r>
              <a:rPr lang="en-US" dirty="0"/>
              <a:t>Noor. I will stop sharing and yield the floor to you.</a:t>
            </a:r>
          </a:p>
          <a:p>
            <a:endParaRPr lang="en-US" dirty="0"/>
          </a:p>
          <a:p>
            <a:endParaRPr lang="en-US" dirty="0"/>
          </a:p>
          <a:p>
            <a:endParaRPr lang="en-US" dirty="0"/>
          </a:p>
          <a:p>
            <a:r>
              <a:rPr lang="en-US" dirty="0"/>
              <a:t>Thanks Luis! Hello all! So we are going to cover four sections in this presentation and I am going to talk about the data source and data processing sections. So, let’s get started! </a:t>
            </a:r>
          </a:p>
        </p:txBody>
      </p:sp>
      <p:sp>
        <p:nvSpPr>
          <p:cNvPr id="4" name="Slide Number Placeholder 3"/>
          <p:cNvSpPr>
            <a:spLocks noGrp="1"/>
          </p:cNvSpPr>
          <p:nvPr>
            <p:ph type="sldNum" sz="quarter" idx="5"/>
          </p:nvPr>
        </p:nvSpPr>
        <p:spPr/>
        <p:txBody>
          <a:bodyPr/>
          <a:lstStyle/>
          <a:p>
            <a:fld id="{170500DC-734A-48AC-937D-9CF640398494}" type="slidenum">
              <a:rPr lang="en-US" smtClean="0"/>
              <a:t>3</a:t>
            </a:fld>
            <a:endParaRPr lang="en-US"/>
          </a:p>
        </p:txBody>
      </p:sp>
    </p:spTree>
    <p:extLst>
      <p:ext uri="{BB962C8B-B14F-4D97-AF65-F5344CB8AC3E}">
        <p14:creationId xmlns:p14="http://schemas.microsoft.com/office/powerpoint/2010/main" val="391563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by talking about the datasets that we have selected. We’ve selected two datasets for this project. The first one is </a:t>
            </a:r>
            <a:r>
              <a:rPr lang="en-US" dirty="0" err="1"/>
              <a:t>BingCOVID</a:t>
            </a:r>
            <a:r>
              <a:rPr lang="en-US" dirty="0"/>
              <a:t> 19 which provides data about the count of confirmed cases, deaths, recovered cases for the duration between 2020 and 2023. It is a large dataset with more than 4.6 million rows. </a:t>
            </a:r>
          </a:p>
          <a:p>
            <a:endParaRPr lang="en-US" dirty="0"/>
          </a:p>
          <a:p>
            <a:r>
              <a:rPr lang="en-US" dirty="0"/>
              <a:t>We’ve also used another dataset that shows the government response during COVID pandemic in order to reduce the number of COVID cases and corresponding deaths. </a:t>
            </a:r>
          </a:p>
          <a:p>
            <a:endParaRPr lang="en-US" dirty="0"/>
          </a:p>
          <a:p>
            <a:r>
              <a:rPr lang="en-US" dirty="0"/>
              <a:t>There are many measures taken by governments to respond to the pandemic, including closing school, closing workplaces, preventing group events and so on. But we will focus in this project on the school closures and its impact on the number of covid confirmed cases and deaths. The school closure took place in phases according the measure type mentioned in the dataset. So, Measure 0 means no school closure, measure 1 means that the government recommended closing schools but didn’t enforce it. Measure 2 means that schools were requested to close partially and finally, measure 3 means that schools were requested to fully close and students had to attend remotely.</a:t>
            </a:r>
          </a:p>
        </p:txBody>
      </p:sp>
      <p:sp>
        <p:nvSpPr>
          <p:cNvPr id="4" name="Slide Number Placeholder 3"/>
          <p:cNvSpPr>
            <a:spLocks noGrp="1"/>
          </p:cNvSpPr>
          <p:nvPr>
            <p:ph type="sldNum" sz="quarter" idx="5"/>
          </p:nvPr>
        </p:nvSpPr>
        <p:spPr/>
        <p:txBody>
          <a:bodyPr/>
          <a:lstStyle/>
          <a:p>
            <a:fld id="{170500DC-734A-48AC-937D-9CF640398494}" type="slidenum">
              <a:rPr lang="en-US" smtClean="0"/>
              <a:t>4</a:t>
            </a:fld>
            <a:endParaRPr lang="en-US"/>
          </a:p>
        </p:txBody>
      </p:sp>
    </p:spTree>
    <p:extLst>
      <p:ext uri="{BB962C8B-B14F-4D97-AF65-F5344CB8AC3E}">
        <p14:creationId xmlns:p14="http://schemas.microsoft.com/office/powerpoint/2010/main" val="3514474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choosing the second </a:t>
            </a:r>
            <a:r>
              <a:rPr lang="en-US" dirty="0" err="1"/>
              <a:t>datasource</a:t>
            </a:r>
            <a:r>
              <a:rPr lang="en-US" dirty="0"/>
              <a:t>, we have encountered some challenges that we will talk about over here </a:t>
            </a:r>
          </a:p>
          <a:p>
            <a:endParaRPr lang="en-US" dirty="0"/>
          </a:p>
          <a:p>
            <a:r>
              <a:rPr lang="en-US" dirty="0"/>
              <a:t>1- Our initial approach for the second dataset was to use stock market in order to find a relation between COVID 19 pandemic and stock prices changes. However, we weren’t able to provide meaningful information from the stock dataset, so we’ve decided to chose another dataset which was the Covid 19 government response tracker.</a:t>
            </a:r>
          </a:p>
          <a:p>
            <a:endParaRPr lang="en-US" dirty="0"/>
          </a:p>
          <a:p>
            <a:r>
              <a:rPr lang="en-US" dirty="0"/>
              <a:t>2-  Also, we’ve come through few challenges with modelling the data and designing the data warehouse. The first challenge was to come up with fact and dim tables and building cross relationships between them in order to answer the business related question. The second challenge we’ve had was to decide which hierarchy to use either </a:t>
            </a:r>
            <a:r>
              <a:rPr lang="en-US" dirty="0" err="1"/>
              <a:t>SnowFlake</a:t>
            </a:r>
            <a:r>
              <a:rPr lang="en-US" dirty="0"/>
              <a:t> or STAR schema</a:t>
            </a:r>
          </a:p>
        </p:txBody>
      </p:sp>
      <p:sp>
        <p:nvSpPr>
          <p:cNvPr id="4" name="Slide Number Placeholder 3"/>
          <p:cNvSpPr>
            <a:spLocks noGrp="1"/>
          </p:cNvSpPr>
          <p:nvPr>
            <p:ph type="sldNum" sz="quarter" idx="5"/>
          </p:nvPr>
        </p:nvSpPr>
        <p:spPr/>
        <p:txBody>
          <a:bodyPr/>
          <a:lstStyle/>
          <a:p>
            <a:fld id="{170500DC-734A-48AC-937D-9CF640398494}" type="slidenum">
              <a:rPr lang="en-US" smtClean="0"/>
              <a:t>5</a:t>
            </a:fld>
            <a:endParaRPr lang="en-US"/>
          </a:p>
        </p:txBody>
      </p:sp>
    </p:spTree>
    <p:extLst>
      <p:ext uri="{BB962C8B-B14F-4D97-AF65-F5344CB8AC3E}">
        <p14:creationId xmlns:p14="http://schemas.microsoft.com/office/powerpoint/2010/main" val="277867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datatypes of the columns, we needed to convert many columns from </a:t>
            </a:r>
            <a:r>
              <a:rPr lang="en-US" dirty="0" err="1"/>
              <a:t>nvarchar</a:t>
            </a:r>
            <a:r>
              <a:rPr lang="en-US" dirty="0"/>
              <a:t> into int so we can calculate the data and come up with measures especially on the </a:t>
            </a:r>
            <a:r>
              <a:rPr lang="en-US" dirty="0" err="1"/>
              <a:t>bing</a:t>
            </a:r>
            <a:r>
              <a:rPr lang="en-US" dirty="0"/>
              <a:t> covid-19 confirmed cases column, deaths column. </a:t>
            </a:r>
          </a:p>
          <a:p>
            <a:endParaRPr lang="en-US" dirty="0"/>
          </a:p>
          <a:p>
            <a:r>
              <a:rPr lang="en-US" dirty="0"/>
              <a:t>For the second dataset which was the government response tracker, we had to convert the datatype of school closure column from float to int</a:t>
            </a:r>
          </a:p>
        </p:txBody>
      </p:sp>
      <p:sp>
        <p:nvSpPr>
          <p:cNvPr id="4" name="Slide Number Placeholder 3"/>
          <p:cNvSpPr>
            <a:spLocks noGrp="1"/>
          </p:cNvSpPr>
          <p:nvPr>
            <p:ph type="sldNum" sz="quarter" idx="5"/>
          </p:nvPr>
        </p:nvSpPr>
        <p:spPr/>
        <p:txBody>
          <a:bodyPr/>
          <a:lstStyle/>
          <a:p>
            <a:fld id="{170500DC-734A-48AC-937D-9CF640398494}" type="slidenum">
              <a:rPr lang="en-US" smtClean="0"/>
              <a:t>6</a:t>
            </a:fld>
            <a:endParaRPr lang="en-US"/>
          </a:p>
        </p:txBody>
      </p:sp>
    </p:spTree>
    <p:extLst>
      <p:ext uri="{BB962C8B-B14F-4D97-AF65-F5344CB8AC3E}">
        <p14:creationId xmlns:p14="http://schemas.microsoft.com/office/powerpoint/2010/main" val="327715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covered the section where we talked about the </a:t>
            </a:r>
            <a:r>
              <a:rPr lang="en-US" dirty="0" err="1"/>
              <a:t>datasource</a:t>
            </a:r>
            <a:r>
              <a:rPr lang="en-US" dirty="0"/>
              <a:t>. Now we will move to the data processing section  </a:t>
            </a:r>
          </a:p>
        </p:txBody>
      </p:sp>
      <p:sp>
        <p:nvSpPr>
          <p:cNvPr id="4" name="Slide Number Placeholder 3"/>
          <p:cNvSpPr>
            <a:spLocks noGrp="1"/>
          </p:cNvSpPr>
          <p:nvPr>
            <p:ph type="sldNum" sz="quarter" idx="5"/>
          </p:nvPr>
        </p:nvSpPr>
        <p:spPr/>
        <p:txBody>
          <a:bodyPr/>
          <a:lstStyle/>
          <a:p>
            <a:fld id="{170500DC-734A-48AC-937D-9CF640398494}" type="slidenum">
              <a:rPr lang="en-US" smtClean="0"/>
              <a:t>7</a:t>
            </a:fld>
            <a:endParaRPr lang="en-US"/>
          </a:p>
        </p:txBody>
      </p:sp>
    </p:spTree>
    <p:extLst>
      <p:ext uri="{BB962C8B-B14F-4D97-AF65-F5344CB8AC3E}">
        <p14:creationId xmlns:p14="http://schemas.microsoft.com/office/powerpoint/2010/main" val="2040484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will talk about the following topics: </a:t>
            </a:r>
          </a:p>
          <a:p>
            <a:endParaRPr lang="en-US" dirty="0"/>
          </a:p>
          <a:p>
            <a:pPr lvl="0" algn="l"/>
            <a:r>
              <a:rPr lang="en-US" dirty="0"/>
              <a:t>1- Data flow diagram </a:t>
            </a:r>
          </a:p>
          <a:p>
            <a:pPr lvl="0" algn="l"/>
            <a:r>
              <a:rPr lang="en-US" dirty="0"/>
              <a:t>2- Data import into SQL Management Studio.</a:t>
            </a:r>
          </a:p>
          <a:p>
            <a:pPr lvl="0" algn="l"/>
            <a:r>
              <a:rPr lang="en-US" dirty="0"/>
              <a:t>3- Creating stored procedures.</a:t>
            </a:r>
          </a:p>
          <a:p>
            <a:pPr lvl="0" algn="l"/>
            <a:r>
              <a:rPr lang="en-US" dirty="0"/>
              <a:t>4- Creating extraction layers/reporting views.</a:t>
            </a:r>
          </a:p>
          <a:p>
            <a:pPr lvl="0" algn="l"/>
            <a:r>
              <a:rPr lang="en-US" dirty="0"/>
              <a:t>5- Extracting a backup file.</a:t>
            </a:r>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8</a:t>
            </a:fld>
            <a:endParaRPr lang="en-US"/>
          </a:p>
        </p:txBody>
      </p:sp>
    </p:spTree>
    <p:extLst>
      <p:ext uri="{BB962C8B-B14F-4D97-AF65-F5344CB8AC3E}">
        <p14:creationId xmlns:p14="http://schemas.microsoft.com/office/powerpoint/2010/main" val="1122021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steps that we have done to import the covid19 </a:t>
            </a:r>
            <a:r>
              <a:rPr lang="en-US" dirty="0" err="1"/>
              <a:t>reponse</a:t>
            </a:r>
            <a:r>
              <a:rPr lang="en-US" dirty="0"/>
              <a:t> tracker and </a:t>
            </a:r>
            <a:r>
              <a:rPr lang="en-US" dirty="0" err="1"/>
              <a:t>bing</a:t>
            </a:r>
            <a:r>
              <a:rPr lang="en-US" dirty="0"/>
              <a:t> covid 19 datasets into SQL Server local instance all the way to the class server then to </a:t>
            </a:r>
            <a:r>
              <a:rPr lang="en-US" dirty="0" err="1"/>
              <a:t>Powerbi</a:t>
            </a:r>
            <a:r>
              <a:rPr lang="en-US" dirty="0"/>
              <a:t>. </a:t>
            </a:r>
          </a:p>
          <a:p>
            <a:endParaRPr lang="en-US" dirty="0"/>
          </a:p>
          <a:p>
            <a:r>
              <a:rPr lang="en-US" dirty="0"/>
              <a:t>Both Datasets were in flat file format (CSV) and we imported each CSV file into the local instance and then we exported the database to the class server where we  created the ETL stored procedures, and views. Finally, we extracted the views into power bi</a:t>
            </a:r>
          </a:p>
          <a:p>
            <a:endParaRPr lang="en-US" dirty="0"/>
          </a:p>
          <a:p>
            <a:r>
              <a:rPr lang="en-US" dirty="0"/>
              <a:t>Moreover, we’ve created another raw file for the definitions of the school closure indicators and imported that into dim table through a stored procedure</a:t>
            </a:r>
          </a:p>
          <a:p>
            <a:endParaRPr lang="en-US" dirty="0"/>
          </a:p>
          <a:p>
            <a:r>
              <a:rPr lang="en-US" dirty="0"/>
              <a:t>In a nutshell, this slide shows the end to end data flow from the csv flat files to the dashboards in </a:t>
            </a:r>
            <a:r>
              <a:rPr lang="en-US" dirty="0" err="1"/>
              <a:t>powerbi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170500DC-734A-48AC-937D-9CF640398494}" type="slidenum">
              <a:rPr lang="en-US" smtClean="0"/>
              <a:t>9</a:t>
            </a:fld>
            <a:endParaRPr lang="en-US"/>
          </a:p>
        </p:txBody>
      </p:sp>
    </p:spTree>
    <p:extLst>
      <p:ext uri="{BB962C8B-B14F-4D97-AF65-F5344CB8AC3E}">
        <p14:creationId xmlns:p14="http://schemas.microsoft.com/office/powerpoint/2010/main" val="3523109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ctr">
            <a:normAutofit/>
          </a:bodyPr>
          <a:lstStyle>
            <a:lvl1pPr>
              <a:defRPr sz="3600">
                <a:solidFill>
                  <a:srgbClr val="800000"/>
                </a:solidFill>
              </a:defRPr>
            </a:lvl1pPr>
          </a:lstStyle>
          <a:p>
            <a:r>
              <a:rPr lang="en-US" dirty="0"/>
              <a:t>Click to edit Master title style</a:t>
            </a:r>
          </a:p>
        </p:txBody>
      </p:sp>
      <p:sp>
        <p:nvSpPr>
          <p:cNvPr id="3" name="Subtitle 2"/>
          <p:cNvSpPr>
            <a:spLocks noGrp="1"/>
          </p:cNvSpPr>
          <p:nvPr>
            <p:ph type="subTitle" idx="1"/>
          </p:nvPr>
        </p:nvSpPr>
        <p:spPr>
          <a:xfrm>
            <a:off x="581192" y="2495445"/>
            <a:ext cx="10993546" cy="516691"/>
          </a:xfrm>
        </p:spPr>
        <p:txBody>
          <a:bodyPr anchor="ctr">
            <a:normAutofit/>
          </a:bodyPr>
          <a:lstStyle>
            <a:lvl1pPr marL="0" indent="0" algn="l">
              <a:buNone/>
              <a:defRPr sz="1600" cap="all">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bg1"/>
                </a:solidFill>
              </a:defRPr>
            </a:lvl1pPr>
          </a:lstStyle>
          <a:p>
            <a:fld id="{B61BEF0D-F0BB-DE4B-95CE-6DB70DBA9567}" type="datetimeFigureOut">
              <a:rPr lang="en-US" smtClean="0"/>
              <a:pPr/>
              <a:t>6/3/2024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bg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800000"/>
                </a:solidFill>
              </a:defRPr>
            </a:lvl1pPr>
          </a:lstStyle>
          <a:p>
            <a:fld id="{B61BEF0D-F0BB-DE4B-95CE-6DB70DBA9567}" type="datetimeFigureOut">
              <a:rPr lang="en-US" smtClean="0"/>
              <a:pPr/>
              <a:t>6/3/2024</a:t>
            </a:fld>
            <a:endParaRPr lang="en-US" dirty="0"/>
          </a:p>
        </p:txBody>
      </p:sp>
      <p:sp>
        <p:nvSpPr>
          <p:cNvPr id="6" name="Footer Placeholder 5"/>
          <p:cNvSpPr>
            <a:spLocks noGrp="1"/>
          </p:cNvSpPr>
          <p:nvPr>
            <p:ph type="ftr" sz="quarter" idx="11"/>
          </p:nvPr>
        </p:nvSpPr>
        <p:spPr/>
        <p:txBody>
          <a:bodyPr/>
          <a:lstStyle>
            <a:lvl1pPr>
              <a:defRPr>
                <a:solidFill>
                  <a:srgbClr val="800000"/>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800000"/>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nchor="ct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800000"/>
                </a:solidFill>
              </a:defRPr>
            </a:lvl1pPr>
          </a:lstStyle>
          <a:p>
            <a:fld id="{B61BEF0D-F0BB-DE4B-95CE-6DB70DBA9567}" type="datetimeFigureOut">
              <a:rPr lang="en-US" smtClean="0"/>
              <a:pPr/>
              <a:t>6/3/2024</a:t>
            </a:fld>
            <a:endParaRPr lang="en-US" dirty="0"/>
          </a:p>
        </p:txBody>
      </p:sp>
      <p:sp>
        <p:nvSpPr>
          <p:cNvPr id="5" name="Footer Placeholder 4"/>
          <p:cNvSpPr>
            <a:spLocks noGrp="1"/>
          </p:cNvSpPr>
          <p:nvPr>
            <p:ph type="ftr" sz="quarter" idx="11"/>
          </p:nvPr>
        </p:nvSpPr>
        <p:spPr/>
        <p:txBody>
          <a:bodyPr/>
          <a:lstStyle>
            <a:lvl1pPr>
              <a:defRPr>
                <a:solidFill>
                  <a:srgbClr val="800000"/>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800000"/>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bg1"/>
                </a:solidFill>
              </a:defRPr>
            </a:lvl1pPr>
          </a:lstStyle>
          <a:p>
            <a:fld id="{B61BEF0D-F0BB-DE4B-95CE-6DB70DBA9567}" type="datetimeFigureOut">
              <a:rPr lang="en-US" smtClean="0"/>
              <a:pPr/>
              <a:t>6/3/2024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lvl1pPr>
              <a:defRPr>
                <a:solidFill>
                  <a:srgbClr val="800000"/>
                </a:solidFill>
              </a:defRPr>
            </a:lvl1p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bg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nchor="ct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800000"/>
                </a:solidFill>
              </a:defRPr>
            </a:lvl1pPr>
          </a:lstStyle>
          <a:p>
            <a:fld id="{B61BEF0D-F0BB-DE4B-95CE-6DB70DBA9567}" type="datetimeFigureOut">
              <a:rPr lang="en-US" smtClean="0"/>
              <a:pPr/>
              <a:t>6/3/2024</a:t>
            </a:fld>
            <a:endParaRPr lang="en-US" dirty="0"/>
          </a:p>
        </p:txBody>
      </p:sp>
      <p:sp>
        <p:nvSpPr>
          <p:cNvPr id="5" name="Footer Placeholder 4"/>
          <p:cNvSpPr>
            <a:spLocks noGrp="1"/>
          </p:cNvSpPr>
          <p:nvPr>
            <p:ph type="ftr" sz="quarter" idx="11"/>
          </p:nvPr>
        </p:nvSpPr>
        <p:spPr/>
        <p:txBody>
          <a:bodyPr/>
          <a:lstStyle>
            <a:lvl1pPr>
              <a:defRPr>
                <a:solidFill>
                  <a:srgbClr val="800000"/>
                </a:solidFill>
              </a:defRPr>
            </a:lvl1p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lvl1pPr>
              <a:defRPr>
                <a:solidFill>
                  <a:srgbClr val="800000"/>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B61BEF0D-F0BB-DE4B-95CE-6DB70DBA9567}" type="datetimeFigureOut">
              <a:rPr lang="en-US" smtClean="0"/>
              <a:pPr/>
              <a:t>6/3/2024</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a:solidFill>
            <a:srgbClr val="800000"/>
          </a:solidFill>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rgbClr val="800000"/>
                </a:solidFill>
              </a:defRPr>
            </a:lvl1pPr>
          </a:lstStyle>
          <a:p>
            <a:fld id="{B61BEF0D-F0BB-DE4B-95CE-6DB70DBA9567}" type="datetimeFigureOut">
              <a:rPr lang="en-US" smtClean="0"/>
              <a:pPr/>
              <a:t>6/3/2024</a:t>
            </a:fld>
            <a:endParaRPr lang="en-US" dirty="0"/>
          </a:p>
        </p:txBody>
      </p:sp>
      <p:sp>
        <p:nvSpPr>
          <p:cNvPr id="6" name="Footer Placeholder 5"/>
          <p:cNvSpPr>
            <a:spLocks noGrp="1"/>
          </p:cNvSpPr>
          <p:nvPr>
            <p:ph type="ftr" sz="quarter" idx="11"/>
          </p:nvPr>
        </p:nvSpPr>
        <p:spPr/>
        <p:txBody>
          <a:bodyPr/>
          <a:lstStyle>
            <a:lvl1pPr>
              <a:defRPr>
                <a:solidFill>
                  <a:srgbClr val="800000"/>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800000"/>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800000"/>
                </a:solidFill>
              </a:defRPr>
            </a:lvl1pPr>
          </a:lstStyle>
          <a:p>
            <a:fld id="{B61BEF0D-F0BB-DE4B-95CE-6DB70DBA9567}" type="datetimeFigureOut">
              <a:rPr lang="en-US" smtClean="0"/>
              <a:pPr/>
              <a:t>6/3/2024</a:t>
            </a:fld>
            <a:endParaRPr lang="en-US" dirty="0"/>
          </a:p>
        </p:txBody>
      </p:sp>
      <p:sp>
        <p:nvSpPr>
          <p:cNvPr id="8" name="Footer Placeholder 7"/>
          <p:cNvSpPr>
            <a:spLocks noGrp="1"/>
          </p:cNvSpPr>
          <p:nvPr>
            <p:ph type="ftr" sz="quarter" idx="11"/>
          </p:nvPr>
        </p:nvSpPr>
        <p:spPr/>
        <p:txBody>
          <a:bodyPr/>
          <a:lstStyle>
            <a:lvl1pPr>
              <a:defRPr>
                <a:solidFill>
                  <a:srgbClr val="800000"/>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800000"/>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nchor="ct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800000"/>
                </a:solidFill>
              </a:defRPr>
            </a:lvl1pPr>
          </a:lstStyle>
          <a:p>
            <a:fld id="{B61BEF0D-F0BB-DE4B-95CE-6DB70DBA9567}" type="datetimeFigureOut">
              <a:rPr lang="en-US" smtClean="0"/>
              <a:pPr/>
              <a:t>6/3/2024</a:t>
            </a:fld>
            <a:endParaRPr lang="en-US" dirty="0"/>
          </a:p>
        </p:txBody>
      </p:sp>
      <p:sp>
        <p:nvSpPr>
          <p:cNvPr id="4" name="Footer Placeholder 3"/>
          <p:cNvSpPr>
            <a:spLocks noGrp="1"/>
          </p:cNvSpPr>
          <p:nvPr>
            <p:ph type="ftr" sz="quarter" idx="11"/>
          </p:nvPr>
        </p:nvSpPr>
        <p:spPr/>
        <p:txBody>
          <a:bodyPr/>
          <a:lstStyle>
            <a:lvl1pPr>
              <a:defRPr>
                <a:solidFill>
                  <a:srgbClr val="800000"/>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rgbClr val="800000"/>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800000"/>
                </a:solidFill>
              </a:defRPr>
            </a:lvl1pPr>
          </a:lstStyle>
          <a:p>
            <a:fld id="{B61BEF0D-F0BB-DE4B-95CE-6DB70DBA9567}" type="datetimeFigureOut">
              <a:rPr lang="en-US" smtClean="0"/>
              <a:pPr/>
              <a:t>6/3/2024</a:t>
            </a:fld>
            <a:endParaRPr lang="en-US" dirty="0"/>
          </a:p>
        </p:txBody>
      </p:sp>
      <p:sp>
        <p:nvSpPr>
          <p:cNvPr id="3" name="Footer Placeholder 2"/>
          <p:cNvSpPr>
            <a:spLocks noGrp="1"/>
          </p:cNvSpPr>
          <p:nvPr>
            <p:ph type="ftr" sz="quarter" idx="11"/>
          </p:nvPr>
        </p:nvSpPr>
        <p:spPr/>
        <p:txBody>
          <a:bodyPr/>
          <a:lstStyle>
            <a:lvl1pPr>
              <a:defRPr>
                <a:solidFill>
                  <a:srgbClr val="800000"/>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rgbClr val="800000"/>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800000">
            <a:alpha val="63000"/>
          </a:srgb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fld id="{B61BEF0D-F0BB-DE4B-95CE-6DB70DBA9567}" type="datetimeFigureOut">
              <a:rPr lang="en-US" smtClean="0"/>
              <a:pPr/>
              <a:t>6/3/2024</a:t>
            </a:fld>
            <a:endParaRPr lang="en-US" dirty="0"/>
          </a:p>
        </p:txBody>
      </p:sp>
      <p:sp>
        <p:nvSpPr>
          <p:cNvPr id="3" name="Footer Placeholder 2"/>
          <p:cNvSpPr>
            <a:spLocks noGrp="1"/>
          </p:cNvSpPr>
          <p:nvPr>
            <p:ph type="ftr" sz="quarter" idx="11"/>
          </p:nvPr>
        </p:nvSpPr>
        <p:spPr/>
        <p:txBody>
          <a:bodyPr/>
          <a:lstStyle>
            <a:lvl1pPr>
              <a:defRPr>
                <a:solidFill>
                  <a:schemeClr val="bg1"/>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D57F1E4F-1CFF-5643-939E-217C01CDF565}" type="slidenum">
              <a:rPr lang="en-US" smtClean="0"/>
              <a:pPr/>
              <a:t>‹#›</a:t>
            </a:fld>
            <a:endParaRPr lang="en-US" dirty="0"/>
          </a:p>
        </p:txBody>
      </p:sp>
      <p:sp>
        <p:nvSpPr>
          <p:cNvPr id="5" name="Content Placeholder 2">
            <a:extLst>
              <a:ext uri="{FF2B5EF4-FFF2-40B4-BE49-F238E27FC236}">
                <a16:creationId xmlns:a16="http://schemas.microsoft.com/office/drawing/2014/main" id="{500FCEBA-B33D-341C-9940-797DAA0B0111}"/>
              </a:ext>
            </a:extLst>
          </p:cNvPr>
          <p:cNvSpPr>
            <a:spLocks noGrp="1"/>
          </p:cNvSpPr>
          <p:nvPr>
            <p:ph idx="1"/>
          </p:nvPr>
        </p:nvSpPr>
        <p:spPr>
          <a:xfrm>
            <a:off x="581192" y="1036320"/>
            <a:ext cx="11029615" cy="482247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630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61BEF0D-F0BB-DE4B-95CE-6DB70DBA9567}" type="datetimeFigureOut">
              <a:rPr lang="en-US" smtClean="0"/>
              <a:pPr/>
              <a:t>6/3/2024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rgbClr val="DE7400"/>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rgbClr val="800000"/>
        </a:buClr>
        <a:buSzPct val="92000"/>
        <a:buFont typeface="Wingdings 2" panose="05020102010507070707" pitchFamily="18" charset="2"/>
        <a:buChar char=""/>
        <a:defRPr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rgbClr val="800000"/>
        </a:buClr>
        <a:buSzPct val="92000"/>
        <a:buFont typeface="Wingdings 2" panose="05020102010507070707" pitchFamily="18" charset="2"/>
        <a:buChar char=""/>
        <a:defRPr sz="1600" kern="1200">
          <a:solidFill>
            <a:schemeClr val="tx1"/>
          </a:solidFill>
          <a:latin typeface="+mn-lt"/>
          <a:ea typeface="+mn-ea"/>
          <a:cs typeface="+mn-cs"/>
        </a:defRPr>
      </a:lvl2pPr>
      <a:lvl3pPr marL="900000" indent="-270000" algn="l" defTabSz="457200" rtl="0" eaLnBrk="1" latinLnBrk="0" hangingPunct="1">
        <a:spcBef>
          <a:spcPct val="20000"/>
        </a:spcBef>
        <a:spcAft>
          <a:spcPts val="600"/>
        </a:spcAft>
        <a:buClr>
          <a:srgbClr val="800000"/>
        </a:buClr>
        <a:buSzPct val="92000"/>
        <a:buFont typeface="Wingdings 2" panose="05020102010507070707" pitchFamily="18" charset="2"/>
        <a:buChar char=""/>
        <a:defRPr sz="1400" kern="1200">
          <a:solidFill>
            <a:schemeClr val="tx1"/>
          </a:solidFill>
          <a:latin typeface="+mn-lt"/>
          <a:ea typeface="+mn-ea"/>
          <a:cs typeface="+mn-cs"/>
        </a:defRPr>
      </a:lvl3pPr>
      <a:lvl4pPr marL="1242000" indent="-234000" algn="l" defTabSz="457200" rtl="0" eaLnBrk="1" latinLnBrk="0" hangingPunct="1">
        <a:spcBef>
          <a:spcPct val="20000"/>
        </a:spcBef>
        <a:spcAft>
          <a:spcPts val="600"/>
        </a:spcAft>
        <a:buClr>
          <a:srgbClr val="800000"/>
        </a:buClr>
        <a:buSzPct val="92000"/>
        <a:buFont typeface="Wingdings 2" panose="05020102010507070707" pitchFamily="18" charset="2"/>
        <a:buChar char=""/>
        <a:defRPr sz="1200" kern="1200">
          <a:solidFill>
            <a:schemeClr val="tx1"/>
          </a:solidFill>
          <a:latin typeface="+mn-lt"/>
          <a:ea typeface="+mn-ea"/>
          <a:cs typeface="+mn-cs"/>
        </a:defRPr>
      </a:lvl4pPr>
      <a:lvl5pPr marL="1602000" indent="-234000" algn="l" defTabSz="457200" rtl="0" eaLnBrk="1" latinLnBrk="0" hangingPunct="1">
        <a:spcBef>
          <a:spcPct val="20000"/>
        </a:spcBef>
        <a:spcAft>
          <a:spcPts val="600"/>
        </a:spcAft>
        <a:buClr>
          <a:srgbClr val="800000"/>
        </a:buClr>
        <a:buSzPct val="92000"/>
        <a:buFont typeface="Wingdings 2" panose="05020102010507070707" pitchFamily="18" charset="2"/>
        <a:buChar char=""/>
        <a:defRPr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s://app.powerbi.com/groups/777f92d5-bef3-4145-92de-7ca2a66d192b/reports/5ab5fceb-5b3e-4ef6-9644-4b6363351c81?experience=power-bi" TargetMode="External"/><Relationship Id="rId7"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181C-153C-9A12-C8B7-769E83AF9B37}"/>
              </a:ext>
            </a:extLst>
          </p:cNvPr>
          <p:cNvSpPr>
            <a:spLocks noGrp="1"/>
          </p:cNvSpPr>
          <p:nvPr>
            <p:ph type="ctrTitle"/>
          </p:nvPr>
        </p:nvSpPr>
        <p:spPr/>
        <p:txBody>
          <a:bodyPr anchor="ctr"/>
          <a:lstStyle/>
          <a:p>
            <a:r>
              <a:rPr lang="en-US" dirty="0"/>
              <a:t>Covid 19 – School Closure Government Response</a:t>
            </a:r>
          </a:p>
        </p:txBody>
      </p:sp>
      <p:sp>
        <p:nvSpPr>
          <p:cNvPr id="3" name="Subtitle 2">
            <a:extLst>
              <a:ext uri="{FF2B5EF4-FFF2-40B4-BE49-F238E27FC236}">
                <a16:creationId xmlns:a16="http://schemas.microsoft.com/office/drawing/2014/main" id="{EF15DD91-4550-6833-38D5-3AAEC74E7E85}"/>
              </a:ext>
            </a:extLst>
          </p:cNvPr>
          <p:cNvSpPr>
            <a:spLocks noGrp="1"/>
          </p:cNvSpPr>
          <p:nvPr>
            <p:ph type="subTitle" idx="1"/>
          </p:nvPr>
        </p:nvSpPr>
        <p:spPr/>
        <p:txBody>
          <a:bodyPr anchor="ctr"/>
          <a:lstStyle/>
          <a:p>
            <a:r>
              <a:rPr lang="en-US" dirty="0">
                <a:solidFill>
                  <a:srgbClr val="800000"/>
                </a:solidFill>
              </a:rPr>
              <a:t>Maroon Team - Final Project </a:t>
            </a:r>
          </a:p>
        </p:txBody>
      </p:sp>
      <p:sp>
        <p:nvSpPr>
          <p:cNvPr id="4" name="TextBox 3">
            <a:extLst>
              <a:ext uri="{FF2B5EF4-FFF2-40B4-BE49-F238E27FC236}">
                <a16:creationId xmlns:a16="http://schemas.microsoft.com/office/drawing/2014/main" id="{14989CD9-3B91-DE26-24DF-D44EE6320F83}"/>
              </a:ext>
            </a:extLst>
          </p:cNvPr>
          <p:cNvSpPr txBox="1"/>
          <p:nvPr/>
        </p:nvSpPr>
        <p:spPr>
          <a:xfrm>
            <a:off x="6945087" y="4362557"/>
            <a:ext cx="5388428" cy="923330"/>
          </a:xfrm>
          <a:prstGeom prst="rect">
            <a:avLst/>
          </a:prstGeom>
          <a:noFill/>
        </p:spPr>
        <p:txBody>
          <a:bodyPr wrap="square" rtlCol="0">
            <a:spAutoFit/>
          </a:bodyPr>
          <a:lstStyle/>
          <a:p>
            <a:r>
              <a:rPr lang="en-US" dirty="0">
                <a:solidFill>
                  <a:schemeClr val="bg1"/>
                </a:solidFill>
              </a:rPr>
              <a:t>Noor Yasin - Data Engineer/BI Developer</a:t>
            </a:r>
          </a:p>
          <a:p>
            <a:endParaRPr lang="en-US" dirty="0">
              <a:solidFill>
                <a:schemeClr val="bg1"/>
              </a:solidFill>
            </a:endParaRPr>
          </a:p>
          <a:p>
            <a:r>
              <a:rPr lang="en-US" dirty="0">
                <a:solidFill>
                  <a:schemeClr val="bg1"/>
                </a:solidFill>
              </a:rPr>
              <a:t>Luis Valderrama - Project Manager/BI Developer</a:t>
            </a:r>
          </a:p>
        </p:txBody>
      </p:sp>
    </p:spTree>
    <p:extLst>
      <p:ext uri="{BB962C8B-B14F-4D97-AF65-F5344CB8AC3E}">
        <p14:creationId xmlns:p14="http://schemas.microsoft.com/office/powerpoint/2010/main" val="4264984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3B1C-B7F7-92D1-AD42-0EDFF725DCA8}"/>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75933033-A169-27B0-8607-8B684BE8BACB}"/>
              </a:ext>
            </a:extLst>
          </p:cNvPr>
          <p:cNvSpPr>
            <a:spLocks noGrp="1"/>
          </p:cNvSpPr>
          <p:nvPr>
            <p:ph idx="1"/>
          </p:nvPr>
        </p:nvSpPr>
        <p:spPr>
          <a:xfrm>
            <a:off x="581193" y="2180496"/>
            <a:ext cx="5384178" cy="4263847"/>
          </a:xfrm>
        </p:spPr>
        <p:txBody>
          <a:bodyPr anchor="t">
            <a:normAutofit/>
          </a:bodyPr>
          <a:lstStyle/>
          <a:p>
            <a:pPr marL="0" indent="0">
              <a:buClr>
                <a:schemeClr val="accent2">
                  <a:lumMod val="75000"/>
                </a:schemeClr>
              </a:buClr>
              <a:buNone/>
            </a:pPr>
            <a:r>
              <a:rPr lang="en-US" b="1" dirty="0">
                <a:solidFill>
                  <a:srgbClr val="800000"/>
                </a:solidFill>
              </a:rPr>
              <a:t>Data Import Steps:</a:t>
            </a:r>
          </a:p>
          <a:p>
            <a:r>
              <a:rPr lang="en-US" sz="1600" dirty="0">
                <a:solidFill>
                  <a:schemeClr val="tx1"/>
                </a:solidFill>
              </a:rPr>
              <a:t>Connect to the local host</a:t>
            </a:r>
          </a:p>
          <a:p>
            <a:r>
              <a:rPr lang="en-US" sz="1600" dirty="0">
                <a:solidFill>
                  <a:schemeClr val="tx1"/>
                </a:solidFill>
              </a:rPr>
              <a:t>Create </a:t>
            </a:r>
            <a:r>
              <a:rPr lang="en-US" sz="1600" dirty="0" err="1">
                <a:solidFill>
                  <a:schemeClr val="tx1"/>
                </a:solidFill>
              </a:rPr>
              <a:t>Maroon_Response</a:t>
            </a:r>
            <a:r>
              <a:rPr lang="en-US" sz="1600" dirty="0">
                <a:solidFill>
                  <a:schemeClr val="tx1"/>
                </a:solidFill>
              </a:rPr>
              <a:t> database.</a:t>
            </a:r>
          </a:p>
          <a:p>
            <a:r>
              <a:rPr lang="en-US" sz="1600" dirty="0">
                <a:solidFill>
                  <a:schemeClr val="tx1"/>
                </a:solidFill>
              </a:rPr>
              <a:t>Click Task/Import Data.</a:t>
            </a:r>
          </a:p>
          <a:p>
            <a:r>
              <a:rPr lang="en-US" sz="1600" dirty="0">
                <a:solidFill>
                  <a:schemeClr val="tx1"/>
                </a:solidFill>
              </a:rPr>
              <a:t>Select Flat File Source/browse the bing_covid-19.csv file.</a:t>
            </a:r>
          </a:p>
          <a:p>
            <a:r>
              <a:rPr lang="en-US" sz="1600" dirty="0">
                <a:solidFill>
                  <a:schemeClr val="tx1"/>
                </a:solidFill>
              </a:rPr>
              <a:t>Examine the columns</a:t>
            </a:r>
            <a:r>
              <a:rPr lang="en-US" sz="1600" dirty="0"/>
              <a:t>, locale, and code page</a:t>
            </a:r>
            <a:r>
              <a:rPr lang="en-US" sz="1600" dirty="0">
                <a:solidFill>
                  <a:schemeClr val="tx1"/>
                </a:solidFill>
              </a:rPr>
              <a:t>.</a:t>
            </a:r>
          </a:p>
          <a:p>
            <a:r>
              <a:rPr lang="en-US" sz="1600" dirty="0">
                <a:solidFill>
                  <a:schemeClr val="tx1"/>
                </a:solidFill>
              </a:rPr>
              <a:t>Select  MS OLE DB Provider for SQL Server as destination.</a:t>
            </a:r>
          </a:p>
          <a:p>
            <a:r>
              <a:rPr lang="en-US" sz="1600" dirty="0">
                <a:solidFill>
                  <a:schemeClr val="tx1"/>
                </a:solidFill>
              </a:rPr>
              <a:t>Click Next/finish.</a:t>
            </a:r>
          </a:p>
          <a:p>
            <a:r>
              <a:rPr lang="en-US" sz="1600" dirty="0">
                <a:solidFill>
                  <a:schemeClr val="tx1"/>
                </a:solidFill>
              </a:rPr>
              <a:t>We do the same for GovernmentResponseTracker.csv file.</a:t>
            </a:r>
          </a:p>
          <a:p>
            <a:endParaRPr lang="en-US" sz="1600" dirty="0">
              <a:solidFill>
                <a:schemeClr val="tx1"/>
              </a:solidFill>
            </a:endParaRPr>
          </a:p>
        </p:txBody>
      </p:sp>
      <p:pic>
        <p:nvPicPr>
          <p:cNvPr id="5" name="Picture 4">
            <a:extLst>
              <a:ext uri="{FF2B5EF4-FFF2-40B4-BE49-F238E27FC236}">
                <a16:creationId xmlns:a16="http://schemas.microsoft.com/office/drawing/2014/main" id="{C4E029F0-5B07-DCE3-2D6E-9D8556BD4A8B}"/>
              </a:ext>
            </a:extLst>
          </p:cNvPr>
          <p:cNvPicPr>
            <a:picLocks noChangeAspect="1"/>
          </p:cNvPicPr>
          <p:nvPr/>
        </p:nvPicPr>
        <p:blipFill>
          <a:blip r:embed="rId3"/>
          <a:stretch>
            <a:fillRect/>
          </a:stretch>
        </p:blipFill>
        <p:spPr>
          <a:xfrm>
            <a:off x="6411278" y="3803099"/>
            <a:ext cx="2996243" cy="1603179"/>
          </a:xfrm>
          <a:prstGeom prst="rect">
            <a:avLst/>
          </a:prstGeom>
          <a:ln w="12700">
            <a:solidFill>
              <a:schemeClr val="accent2">
                <a:lumMod val="60000"/>
                <a:lumOff val="40000"/>
              </a:schemeClr>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F3EF0983-AC61-3249-26B8-EDF74DCCF4F6}"/>
              </a:ext>
            </a:extLst>
          </p:cNvPr>
          <p:cNvPicPr>
            <a:picLocks noChangeAspect="1"/>
          </p:cNvPicPr>
          <p:nvPr/>
        </p:nvPicPr>
        <p:blipFill>
          <a:blip r:embed="rId4"/>
          <a:stretch>
            <a:fillRect/>
          </a:stretch>
        </p:blipFill>
        <p:spPr>
          <a:xfrm>
            <a:off x="7300218" y="2081667"/>
            <a:ext cx="3835868" cy="1904063"/>
          </a:xfrm>
          <a:prstGeom prst="rect">
            <a:avLst/>
          </a:prstGeom>
          <a:ln w="12700">
            <a:solidFill>
              <a:schemeClr val="accent2">
                <a:lumMod val="60000"/>
                <a:lumOff val="40000"/>
              </a:schemeClr>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5DD93BFA-E8C7-A34B-1A5D-6ECAB495A92B}"/>
              </a:ext>
            </a:extLst>
          </p:cNvPr>
          <p:cNvPicPr>
            <a:picLocks noChangeAspect="1"/>
          </p:cNvPicPr>
          <p:nvPr/>
        </p:nvPicPr>
        <p:blipFill>
          <a:blip r:embed="rId5"/>
          <a:stretch>
            <a:fillRect/>
          </a:stretch>
        </p:blipFill>
        <p:spPr>
          <a:xfrm>
            <a:off x="8181826" y="4729322"/>
            <a:ext cx="2954260" cy="1823878"/>
          </a:xfrm>
          <a:prstGeom prst="rect">
            <a:avLst/>
          </a:prstGeom>
          <a:ln w="12700">
            <a:solidFill>
              <a:schemeClr val="accent2">
                <a:lumMod val="60000"/>
                <a:lumOff val="4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936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D09F-4133-D0BC-BE7D-77EF6FC38442}"/>
              </a:ext>
            </a:extLst>
          </p:cNvPr>
          <p:cNvSpPr>
            <a:spLocks noGrp="1"/>
          </p:cNvSpPr>
          <p:nvPr>
            <p:ph type="title"/>
          </p:nvPr>
        </p:nvSpPr>
        <p:spPr/>
        <p:txBody>
          <a:bodyPr/>
          <a:lstStyle/>
          <a:p>
            <a:r>
              <a:rPr lang="en-US" dirty="0"/>
              <a:t>Data processing</a:t>
            </a:r>
          </a:p>
        </p:txBody>
      </p:sp>
      <p:grpSp>
        <p:nvGrpSpPr>
          <p:cNvPr id="8" name="Group 7">
            <a:extLst>
              <a:ext uri="{FF2B5EF4-FFF2-40B4-BE49-F238E27FC236}">
                <a16:creationId xmlns:a16="http://schemas.microsoft.com/office/drawing/2014/main" id="{8362683E-54E3-A79D-02AC-F31B85CB275B}"/>
              </a:ext>
            </a:extLst>
          </p:cNvPr>
          <p:cNvGrpSpPr/>
          <p:nvPr/>
        </p:nvGrpSpPr>
        <p:grpSpPr>
          <a:xfrm>
            <a:off x="7533831" y="1975757"/>
            <a:ext cx="4179198" cy="4680857"/>
            <a:chOff x="7297507" y="1308227"/>
            <a:chExt cx="3589835" cy="5026303"/>
          </a:xfrm>
        </p:grpSpPr>
        <p:pic>
          <p:nvPicPr>
            <p:cNvPr id="9" name="Picture 8">
              <a:extLst>
                <a:ext uri="{FF2B5EF4-FFF2-40B4-BE49-F238E27FC236}">
                  <a16:creationId xmlns:a16="http://schemas.microsoft.com/office/drawing/2014/main" id="{F5AED0E7-B971-26E1-0779-0B8D5380055E}"/>
                </a:ext>
              </a:extLst>
            </p:cNvPr>
            <p:cNvPicPr>
              <a:picLocks noChangeAspect="1"/>
            </p:cNvPicPr>
            <p:nvPr/>
          </p:nvPicPr>
          <p:blipFill>
            <a:blip r:embed="rId3"/>
            <a:stretch>
              <a:fillRect/>
            </a:stretch>
          </p:blipFill>
          <p:spPr>
            <a:xfrm>
              <a:off x="8722087" y="1308227"/>
              <a:ext cx="2165255" cy="2345100"/>
            </a:xfrm>
            <a:prstGeom prst="rect">
              <a:avLst/>
            </a:prstGeom>
            <a:ln w="12700">
              <a:solidFill>
                <a:schemeClr val="accent2">
                  <a:lumMod val="60000"/>
                  <a:lumOff val="40000"/>
                </a:schemeClr>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8F0EECAF-1E96-F99F-E740-5F9ADD2F75B1}"/>
                </a:ext>
              </a:extLst>
            </p:cNvPr>
            <p:cNvPicPr>
              <a:picLocks noChangeAspect="1"/>
            </p:cNvPicPr>
            <p:nvPr/>
          </p:nvPicPr>
          <p:blipFill>
            <a:blip r:embed="rId4"/>
            <a:stretch>
              <a:fillRect/>
            </a:stretch>
          </p:blipFill>
          <p:spPr>
            <a:xfrm>
              <a:off x="7297507" y="3725966"/>
              <a:ext cx="2256691" cy="2608564"/>
            </a:xfrm>
            <a:prstGeom prst="rect">
              <a:avLst/>
            </a:prstGeom>
            <a:ln w="12700">
              <a:solidFill>
                <a:schemeClr val="accent2">
                  <a:lumMod val="60000"/>
                  <a:lumOff val="40000"/>
                </a:schemeClr>
              </a:solidFill>
            </a:ln>
            <a:effectLst>
              <a:outerShdw blurRad="50800" dist="38100" dir="2700000" algn="tl" rotWithShape="0">
                <a:prstClr val="black">
                  <a:alpha val="40000"/>
                </a:prstClr>
              </a:outerShdw>
            </a:effectLst>
          </p:spPr>
        </p:pic>
      </p:grpSp>
      <p:graphicFrame>
        <p:nvGraphicFramePr>
          <p:cNvPr id="12" name="Table Placeholder 2">
            <a:extLst>
              <a:ext uri="{FF2B5EF4-FFF2-40B4-BE49-F238E27FC236}">
                <a16:creationId xmlns:a16="http://schemas.microsoft.com/office/drawing/2014/main" id="{3A76DEE5-7164-174C-4526-53BA92F0D176}"/>
              </a:ext>
            </a:extLst>
          </p:cNvPr>
          <p:cNvGraphicFramePr>
            <a:graphicFrameLocks/>
          </p:cNvGraphicFramePr>
          <p:nvPr>
            <p:extLst>
              <p:ext uri="{D42A27DB-BD31-4B8C-83A1-F6EECF244321}">
                <p14:modId xmlns:p14="http://schemas.microsoft.com/office/powerpoint/2010/main" val="1813755248"/>
              </p:ext>
            </p:extLst>
          </p:nvPr>
        </p:nvGraphicFramePr>
        <p:xfrm>
          <a:off x="478971" y="2011660"/>
          <a:ext cx="6792686" cy="4431339"/>
        </p:xfrm>
        <a:graphic>
          <a:graphicData uri="http://schemas.openxmlformats.org/drawingml/2006/table">
            <a:tbl>
              <a:tblPr firstRow="1" bandRow="1"/>
              <a:tblGrid>
                <a:gridCol w="2089295">
                  <a:extLst>
                    <a:ext uri="{9D8B030D-6E8A-4147-A177-3AD203B41FA5}">
                      <a16:colId xmlns:a16="http://schemas.microsoft.com/office/drawing/2014/main" val="4076170109"/>
                    </a:ext>
                  </a:extLst>
                </a:gridCol>
                <a:gridCol w="4703391">
                  <a:extLst>
                    <a:ext uri="{9D8B030D-6E8A-4147-A177-3AD203B41FA5}">
                      <a16:colId xmlns:a16="http://schemas.microsoft.com/office/drawing/2014/main" val="788708426"/>
                    </a:ext>
                  </a:extLst>
                </a:gridCol>
              </a:tblGrid>
              <a:tr h="314596">
                <a:tc>
                  <a:txBody>
                    <a:bodyPr/>
                    <a:lstStyle>
                      <a:lvl1pPr marL="0" algn="l" defTabSz="457200" rtl="0" eaLnBrk="1" latinLnBrk="0" hangingPunct="1">
                        <a:defRPr sz="1800" b="1" kern="1200">
                          <a:solidFill>
                            <a:schemeClr val="tx1"/>
                          </a:solidFill>
                          <a:latin typeface="Corbel" panose="020B0503020204020204"/>
                        </a:defRPr>
                      </a:lvl1pPr>
                      <a:lvl2pPr marL="457200" algn="l" defTabSz="457200" rtl="0" eaLnBrk="1" latinLnBrk="0" hangingPunct="1">
                        <a:defRPr sz="1800" b="1" kern="1200">
                          <a:solidFill>
                            <a:schemeClr val="tx1"/>
                          </a:solidFill>
                          <a:latin typeface="Corbel" panose="020B0503020204020204"/>
                        </a:defRPr>
                      </a:lvl2pPr>
                      <a:lvl3pPr marL="914400" algn="l" defTabSz="457200" rtl="0" eaLnBrk="1" latinLnBrk="0" hangingPunct="1">
                        <a:defRPr sz="1800" b="1" kern="1200">
                          <a:solidFill>
                            <a:schemeClr val="tx1"/>
                          </a:solidFill>
                          <a:latin typeface="Corbel" panose="020B0503020204020204"/>
                        </a:defRPr>
                      </a:lvl3pPr>
                      <a:lvl4pPr marL="1371600" algn="l" defTabSz="457200" rtl="0" eaLnBrk="1" latinLnBrk="0" hangingPunct="1">
                        <a:defRPr sz="1800" b="1" kern="1200">
                          <a:solidFill>
                            <a:schemeClr val="tx1"/>
                          </a:solidFill>
                          <a:latin typeface="Corbel" panose="020B0503020204020204"/>
                        </a:defRPr>
                      </a:lvl4pPr>
                      <a:lvl5pPr marL="1828800" algn="l" defTabSz="457200" rtl="0" eaLnBrk="1" latinLnBrk="0" hangingPunct="1">
                        <a:defRPr sz="1800" b="1" kern="1200">
                          <a:solidFill>
                            <a:schemeClr val="tx1"/>
                          </a:solidFill>
                          <a:latin typeface="Corbel" panose="020B0503020204020204"/>
                        </a:defRPr>
                      </a:lvl5pPr>
                      <a:lvl6pPr marL="2286000" algn="l" defTabSz="457200" rtl="0" eaLnBrk="1" latinLnBrk="0" hangingPunct="1">
                        <a:defRPr sz="1800" b="1" kern="1200">
                          <a:solidFill>
                            <a:schemeClr val="tx1"/>
                          </a:solidFill>
                          <a:latin typeface="Corbel" panose="020B0503020204020204"/>
                        </a:defRPr>
                      </a:lvl6pPr>
                      <a:lvl7pPr marL="2743200" algn="l" defTabSz="457200" rtl="0" eaLnBrk="1" latinLnBrk="0" hangingPunct="1">
                        <a:defRPr sz="1800" b="1" kern="1200">
                          <a:solidFill>
                            <a:schemeClr val="tx1"/>
                          </a:solidFill>
                          <a:latin typeface="Corbel" panose="020B0503020204020204"/>
                        </a:defRPr>
                      </a:lvl7pPr>
                      <a:lvl8pPr marL="3200400" algn="l" defTabSz="457200" rtl="0" eaLnBrk="1" latinLnBrk="0" hangingPunct="1">
                        <a:defRPr sz="1800" b="1" kern="1200">
                          <a:solidFill>
                            <a:schemeClr val="tx1"/>
                          </a:solidFill>
                          <a:latin typeface="Corbel" panose="020B0503020204020204"/>
                        </a:defRPr>
                      </a:lvl8pPr>
                      <a:lvl9pPr marL="3657600" algn="l" defTabSz="457200" rtl="0" eaLnBrk="1" latinLnBrk="0" hangingPunct="1">
                        <a:defRPr sz="1800" b="1" kern="1200">
                          <a:solidFill>
                            <a:schemeClr val="tx1"/>
                          </a:solidFill>
                          <a:latin typeface="Corbel" panose="020B0503020204020204"/>
                        </a:defRPr>
                      </a:lvl9pPr>
                    </a:lstStyle>
                    <a:p>
                      <a:pPr algn="ctr"/>
                      <a:r>
                        <a:rPr lang="en-US" sz="1400" dirty="0">
                          <a:solidFill>
                            <a:schemeClr val="tx1"/>
                          </a:solidFill>
                        </a:rPr>
                        <a:t>Stored Procedures</a:t>
                      </a:r>
                    </a:p>
                  </a:txBody>
                  <a:tcPr>
                    <a:lnL>
                      <a:noFill/>
                    </a:lnL>
                    <a:lnR>
                      <a:noFill/>
                    </a:lnR>
                    <a:lnT w="12700" cap="flat" cmpd="sng" algn="ctr">
                      <a:noFill/>
                      <a:prstDash val="solid"/>
                      <a:round/>
                      <a:headEnd type="none" w="med" len="med"/>
                      <a:tailEnd type="none" w="med" len="med"/>
                    </a:lnT>
                    <a:lnB w="12700" cmpd="sng">
                      <a:solidFill>
                        <a:srgbClr val="DF5327"/>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tx1"/>
                          </a:solidFill>
                          <a:latin typeface="Corbel" panose="020B0503020204020204"/>
                        </a:defRPr>
                      </a:lvl1pPr>
                      <a:lvl2pPr marL="457200" algn="l" defTabSz="457200" rtl="0" eaLnBrk="1" latinLnBrk="0" hangingPunct="1">
                        <a:defRPr sz="1800" b="1" kern="1200">
                          <a:solidFill>
                            <a:schemeClr val="tx1"/>
                          </a:solidFill>
                          <a:latin typeface="Corbel" panose="020B0503020204020204"/>
                        </a:defRPr>
                      </a:lvl2pPr>
                      <a:lvl3pPr marL="914400" algn="l" defTabSz="457200" rtl="0" eaLnBrk="1" latinLnBrk="0" hangingPunct="1">
                        <a:defRPr sz="1800" b="1" kern="1200">
                          <a:solidFill>
                            <a:schemeClr val="tx1"/>
                          </a:solidFill>
                          <a:latin typeface="Corbel" panose="020B0503020204020204"/>
                        </a:defRPr>
                      </a:lvl3pPr>
                      <a:lvl4pPr marL="1371600" algn="l" defTabSz="457200" rtl="0" eaLnBrk="1" latinLnBrk="0" hangingPunct="1">
                        <a:defRPr sz="1800" b="1" kern="1200">
                          <a:solidFill>
                            <a:schemeClr val="tx1"/>
                          </a:solidFill>
                          <a:latin typeface="Corbel" panose="020B0503020204020204"/>
                        </a:defRPr>
                      </a:lvl4pPr>
                      <a:lvl5pPr marL="1828800" algn="l" defTabSz="457200" rtl="0" eaLnBrk="1" latinLnBrk="0" hangingPunct="1">
                        <a:defRPr sz="1800" b="1" kern="1200">
                          <a:solidFill>
                            <a:schemeClr val="tx1"/>
                          </a:solidFill>
                          <a:latin typeface="Corbel" panose="020B0503020204020204"/>
                        </a:defRPr>
                      </a:lvl5pPr>
                      <a:lvl6pPr marL="2286000" algn="l" defTabSz="457200" rtl="0" eaLnBrk="1" latinLnBrk="0" hangingPunct="1">
                        <a:defRPr sz="1800" b="1" kern="1200">
                          <a:solidFill>
                            <a:schemeClr val="tx1"/>
                          </a:solidFill>
                          <a:latin typeface="Corbel" panose="020B0503020204020204"/>
                        </a:defRPr>
                      </a:lvl6pPr>
                      <a:lvl7pPr marL="2743200" algn="l" defTabSz="457200" rtl="0" eaLnBrk="1" latinLnBrk="0" hangingPunct="1">
                        <a:defRPr sz="1800" b="1" kern="1200">
                          <a:solidFill>
                            <a:schemeClr val="tx1"/>
                          </a:solidFill>
                          <a:latin typeface="Corbel" panose="020B0503020204020204"/>
                        </a:defRPr>
                      </a:lvl7pPr>
                      <a:lvl8pPr marL="3200400" algn="l" defTabSz="457200" rtl="0" eaLnBrk="1" latinLnBrk="0" hangingPunct="1">
                        <a:defRPr sz="1800" b="1" kern="1200">
                          <a:solidFill>
                            <a:schemeClr val="tx1"/>
                          </a:solidFill>
                          <a:latin typeface="Corbel" panose="020B0503020204020204"/>
                        </a:defRPr>
                      </a:lvl8pPr>
                      <a:lvl9pPr marL="3657600" algn="l" defTabSz="457200" rtl="0" eaLnBrk="1" latinLnBrk="0" hangingPunct="1">
                        <a:defRPr sz="1800" b="1" kern="1200">
                          <a:solidFill>
                            <a:schemeClr val="tx1"/>
                          </a:solidFill>
                          <a:latin typeface="Corbel" panose="020B0503020204020204"/>
                        </a:defRPr>
                      </a:lvl9pPr>
                    </a:lstStyle>
                    <a:p>
                      <a:pPr algn="ctr"/>
                      <a:r>
                        <a:rPr lang="en-US" sz="1400" dirty="0">
                          <a:solidFill>
                            <a:schemeClr val="tx1"/>
                          </a:solidFill>
                        </a:rPr>
                        <a:t>Purpose</a:t>
                      </a:r>
                    </a:p>
                  </a:txBody>
                  <a:tcPr>
                    <a:lnL>
                      <a:noFill/>
                    </a:lnL>
                    <a:lnR>
                      <a:noFill/>
                    </a:lnR>
                    <a:lnT w="12700" cap="flat" cmpd="sng" algn="ctr">
                      <a:noFill/>
                      <a:prstDash val="solid"/>
                      <a:round/>
                      <a:headEnd type="none" w="med" len="med"/>
                      <a:tailEnd type="none" w="med" len="med"/>
                    </a:lnT>
                    <a:lnB w="12700" cmpd="sng">
                      <a:solidFill>
                        <a:srgbClr val="DF5327"/>
                      </a:solidFill>
                    </a:lnB>
                    <a:lnTlToBr w="12700" cmpd="sng">
                      <a:noFill/>
                      <a:prstDash val="solid"/>
                    </a:lnTlToBr>
                    <a:lnBlToTr w="12700" cmpd="sng">
                      <a:noFill/>
                      <a:prstDash val="solid"/>
                    </a:lnBlToTr>
                    <a:noFill/>
                  </a:tcPr>
                </a:tc>
                <a:extLst>
                  <a:ext uri="{0D108BD9-81ED-4DB2-BD59-A6C34878D82A}">
                    <a16:rowId xmlns:a16="http://schemas.microsoft.com/office/drawing/2014/main" val="1527639249"/>
                  </a:ext>
                </a:extLst>
              </a:tr>
              <a:tr h="442314">
                <a:tc>
                  <a:txBody>
                    <a:bodyPr/>
                    <a:lstStyle>
                      <a:lvl1pPr marL="0" algn="l" defTabSz="457200" rtl="0" eaLnBrk="1" latinLnBrk="0" hangingPunct="1">
                        <a:defRPr sz="1800" kern="1200">
                          <a:solidFill>
                            <a:schemeClr val="tx1"/>
                          </a:solidFill>
                          <a:latin typeface="Corbel" panose="020B0503020204020204"/>
                        </a:defRPr>
                      </a:lvl1pPr>
                      <a:lvl2pPr marL="457200" algn="l" defTabSz="457200" rtl="0" eaLnBrk="1" latinLnBrk="0" hangingPunct="1">
                        <a:defRPr sz="1800" kern="1200">
                          <a:solidFill>
                            <a:schemeClr val="tx1"/>
                          </a:solidFill>
                          <a:latin typeface="Corbel" panose="020B0503020204020204"/>
                        </a:defRPr>
                      </a:lvl2pPr>
                      <a:lvl3pPr marL="914400" algn="l" defTabSz="457200" rtl="0" eaLnBrk="1" latinLnBrk="0" hangingPunct="1">
                        <a:defRPr sz="1800" kern="1200">
                          <a:solidFill>
                            <a:schemeClr val="tx1"/>
                          </a:solidFill>
                          <a:latin typeface="Corbel" panose="020B0503020204020204"/>
                        </a:defRPr>
                      </a:lvl3pPr>
                      <a:lvl4pPr marL="1371600" algn="l" defTabSz="457200" rtl="0" eaLnBrk="1" latinLnBrk="0" hangingPunct="1">
                        <a:defRPr sz="1800" kern="1200">
                          <a:solidFill>
                            <a:schemeClr val="tx1"/>
                          </a:solidFill>
                          <a:latin typeface="Corbel" panose="020B0503020204020204"/>
                        </a:defRPr>
                      </a:lvl4pPr>
                      <a:lvl5pPr marL="1828800" algn="l" defTabSz="457200" rtl="0" eaLnBrk="1" latinLnBrk="0" hangingPunct="1">
                        <a:defRPr sz="1800" kern="1200">
                          <a:solidFill>
                            <a:schemeClr val="tx1"/>
                          </a:solidFill>
                          <a:latin typeface="Corbel" panose="020B0503020204020204"/>
                        </a:defRPr>
                      </a:lvl5pPr>
                      <a:lvl6pPr marL="2286000" algn="l" defTabSz="457200" rtl="0" eaLnBrk="1" latinLnBrk="0" hangingPunct="1">
                        <a:defRPr sz="1800" kern="1200">
                          <a:solidFill>
                            <a:schemeClr val="tx1"/>
                          </a:solidFill>
                          <a:latin typeface="Corbel" panose="020B0503020204020204"/>
                        </a:defRPr>
                      </a:lvl6pPr>
                      <a:lvl7pPr marL="2743200" algn="l" defTabSz="457200" rtl="0" eaLnBrk="1" latinLnBrk="0" hangingPunct="1">
                        <a:defRPr sz="1800" kern="1200">
                          <a:solidFill>
                            <a:schemeClr val="tx1"/>
                          </a:solidFill>
                          <a:latin typeface="Corbel" panose="020B0503020204020204"/>
                        </a:defRPr>
                      </a:lvl7pPr>
                      <a:lvl8pPr marL="3200400" algn="l" defTabSz="457200" rtl="0" eaLnBrk="1" latinLnBrk="0" hangingPunct="1">
                        <a:defRPr sz="1800" kern="1200">
                          <a:solidFill>
                            <a:schemeClr val="tx1"/>
                          </a:solidFill>
                          <a:latin typeface="Corbel" panose="020B0503020204020204"/>
                        </a:defRPr>
                      </a:lvl8pPr>
                      <a:lvl9pPr marL="3657600" algn="l" defTabSz="457200" rtl="0" eaLnBrk="1" latinLnBrk="0" hangingPunct="1">
                        <a:defRPr sz="1800" kern="1200">
                          <a:solidFill>
                            <a:schemeClr val="tx1"/>
                          </a:solidFill>
                          <a:latin typeface="Corbel" panose="020B0503020204020204"/>
                        </a:defRPr>
                      </a:lvl9pPr>
                    </a:lstStyle>
                    <a:p>
                      <a:pPr>
                        <a:buClr>
                          <a:schemeClr val="accent2">
                            <a:lumMod val="75000"/>
                          </a:schemeClr>
                        </a:buClr>
                      </a:pPr>
                      <a:r>
                        <a:rPr lang="en-US" sz="1400" dirty="0">
                          <a:solidFill>
                            <a:schemeClr val="tx1"/>
                          </a:solidFill>
                        </a:rPr>
                        <a:t>dbo.pnlsETLLog</a:t>
                      </a:r>
                    </a:p>
                  </a:txBody>
                  <a:tcPr anchor="ctr">
                    <a:lnL>
                      <a:noFill/>
                    </a:lnL>
                    <a:lnR>
                      <a:noFill/>
                    </a:lnR>
                    <a:lnT w="12700" cmpd="sng">
                      <a:solidFill>
                        <a:srgbClr val="DF5327"/>
                      </a:solidFill>
                    </a:lnT>
                    <a:lnB>
                      <a:noFill/>
                    </a:lnB>
                    <a:lnTlToBr w="12700" cmpd="sng">
                      <a:noFill/>
                      <a:prstDash val="solid"/>
                    </a:lnTlToBr>
                    <a:lnBlToTr w="12700" cmpd="sng">
                      <a:noFill/>
                      <a:prstDash val="solid"/>
                    </a:lnBlToTr>
                    <a:solidFill>
                      <a:srgbClr val="DF5327">
                        <a:alpha val="20000"/>
                      </a:srgbClr>
                    </a:solidFill>
                  </a:tcPr>
                </a:tc>
                <a:tc>
                  <a:txBody>
                    <a:bodyPr/>
                    <a:lstStyle>
                      <a:lvl1pPr marL="0" algn="l" defTabSz="457200" rtl="0" eaLnBrk="1" latinLnBrk="0" hangingPunct="1">
                        <a:defRPr sz="1800" kern="1200">
                          <a:solidFill>
                            <a:schemeClr val="tx1"/>
                          </a:solidFill>
                          <a:latin typeface="Corbel" panose="020B0503020204020204"/>
                        </a:defRPr>
                      </a:lvl1pPr>
                      <a:lvl2pPr marL="457200" algn="l" defTabSz="457200" rtl="0" eaLnBrk="1" latinLnBrk="0" hangingPunct="1">
                        <a:defRPr sz="1800" kern="1200">
                          <a:solidFill>
                            <a:schemeClr val="tx1"/>
                          </a:solidFill>
                          <a:latin typeface="Corbel" panose="020B0503020204020204"/>
                        </a:defRPr>
                      </a:lvl2pPr>
                      <a:lvl3pPr marL="914400" algn="l" defTabSz="457200" rtl="0" eaLnBrk="1" latinLnBrk="0" hangingPunct="1">
                        <a:defRPr sz="1800" kern="1200">
                          <a:solidFill>
                            <a:schemeClr val="tx1"/>
                          </a:solidFill>
                          <a:latin typeface="Corbel" panose="020B0503020204020204"/>
                        </a:defRPr>
                      </a:lvl3pPr>
                      <a:lvl4pPr marL="1371600" algn="l" defTabSz="457200" rtl="0" eaLnBrk="1" latinLnBrk="0" hangingPunct="1">
                        <a:defRPr sz="1800" kern="1200">
                          <a:solidFill>
                            <a:schemeClr val="tx1"/>
                          </a:solidFill>
                          <a:latin typeface="Corbel" panose="020B0503020204020204"/>
                        </a:defRPr>
                      </a:lvl4pPr>
                      <a:lvl5pPr marL="1828800" algn="l" defTabSz="457200" rtl="0" eaLnBrk="1" latinLnBrk="0" hangingPunct="1">
                        <a:defRPr sz="1800" kern="1200">
                          <a:solidFill>
                            <a:schemeClr val="tx1"/>
                          </a:solidFill>
                          <a:latin typeface="Corbel" panose="020B0503020204020204"/>
                        </a:defRPr>
                      </a:lvl5pPr>
                      <a:lvl6pPr marL="2286000" algn="l" defTabSz="457200" rtl="0" eaLnBrk="1" latinLnBrk="0" hangingPunct="1">
                        <a:defRPr sz="1800" kern="1200">
                          <a:solidFill>
                            <a:schemeClr val="tx1"/>
                          </a:solidFill>
                          <a:latin typeface="Corbel" panose="020B0503020204020204"/>
                        </a:defRPr>
                      </a:lvl6pPr>
                      <a:lvl7pPr marL="2743200" algn="l" defTabSz="457200" rtl="0" eaLnBrk="1" latinLnBrk="0" hangingPunct="1">
                        <a:defRPr sz="1800" kern="1200">
                          <a:solidFill>
                            <a:schemeClr val="tx1"/>
                          </a:solidFill>
                          <a:latin typeface="Corbel" panose="020B0503020204020204"/>
                        </a:defRPr>
                      </a:lvl7pPr>
                      <a:lvl8pPr marL="3200400" algn="l" defTabSz="457200" rtl="0" eaLnBrk="1" latinLnBrk="0" hangingPunct="1">
                        <a:defRPr sz="1800" kern="1200">
                          <a:solidFill>
                            <a:schemeClr val="tx1"/>
                          </a:solidFill>
                          <a:latin typeface="Corbel" panose="020B0503020204020204"/>
                        </a:defRPr>
                      </a:lvl8pPr>
                      <a:lvl9pPr marL="3657600" algn="l" defTabSz="457200" rtl="0" eaLnBrk="1" latinLnBrk="0" hangingPunct="1">
                        <a:defRPr sz="1800" kern="1200">
                          <a:solidFill>
                            <a:schemeClr val="tx1"/>
                          </a:solidFill>
                          <a:latin typeface="Corbel" panose="020B0503020204020204"/>
                        </a:defRPr>
                      </a:lvl9pPr>
                    </a:lstStyle>
                    <a:p>
                      <a:r>
                        <a:rPr lang="en-US" sz="1400" dirty="0">
                          <a:solidFill>
                            <a:schemeClr val="tx1"/>
                          </a:solidFill>
                        </a:rPr>
                        <a:t>Creates and admin table for logging ETL metadata</a:t>
                      </a:r>
                    </a:p>
                  </a:txBody>
                  <a:tcPr anchor="ctr">
                    <a:lnL>
                      <a:noFill/>
                    </a:lnL>
                    <a:lnR>
                      <a:noFill/>
                    </a:lnR>
                    <a:lnT w="12700" cmpd="sng">
                      <a:solidFill>
                        <a:srgbClr val="DF5327"/>
                      </a:solidFill>
                    </a:lnT>
                    <a:lnB>
                      <a:noFill/>
                    </a:lnB>
                    <a:lnTlToBr w="12700" cmpd="sng">
                      <a:noFill/>
                      <a:prstDash val="solid"/>
                    </a:lnTlToBr>
                    <a:lnBlToTr w="12700" cmpd="sng">
                      <a:noFill/>
                      <a:prstDash val="solid"/>
                    </a:lnBlToTr>
                    <a:solidFill>
                      <a:srgbClr val="DF5327">
                        <a:alpha val="20000"/>
                      </a:srgbClr>
                    </a:solidFill>
                  </a:tcPr>
                </a:tc>
                <a:extLst>
                  <a:ext uri="{0D108BD9-81ED-4DB2-BD59-A6C34878D82A}">
                    <a16:rowId xmlns:a16="http://schemas.microsoft.com/office/drawing/2014/main" val="3418955261"/>
                  </a:ext>
                </a:extLst>
              </a:tr>
              <a:tr h="566723">
                <a:tc>
                  <a:txBody>
                    <a:bodyPr/>
                    <a:lstStyle>
                      <a:lvl1pPr marL="0" algn="l" defTabSz="457200" rtl="0" eaLnBrk="1" latinLnBrk="0" hangingPunct="1">
                        <a:defRPr sz="1800" kern="1200">
                          <a:solidFill>
                            <a:schemeClr val="tx1"/>
                          </a:solidFill>
                          <a:latin typeface="Corbel" panose="020B0503020204020204"/>
                        </a:defRPr>
                      </a:lvl1pPr>
                      <a:lvl2pPr marL="457200" algn="l" defTabSz="457200" rtl="0" eaLnBrk="1" latinLnBrk="0" hangingPunct="1">
                        <a:defRPr sz="1800" kern="1200">
                          <a:solidFill>
                            <a:schemeClr val="tx1"/>
                          </a:solidFill>
                          <a:latin typeface="Corbel" panose="020B0503020204020204"/>
                        </a:defRPr>
                      </a:lvl2pPr>
                      <a:lvl3pPr marL="914400" algn="l" defTabSz="457200" rtl="0" eaLnBrk="1" latinLnBrk="0" hangingPunct="1">
                        <a:defRPr sz="1800" kern="1200">
                          <a:solidFill>
                            <a:schemeClr val="tx1"/>
                          </a:solidFill>
                          <a:latin typeface="Corbel" panose="020B0503020204020204"/>
                        </a:defRPr>
                      </a:lvl3pPr>
                      <a:lvl4pPr marL="1371600" algn="l" defTabSz="457200" rtl="0" eaLnBrk="1" latinLnBrk="0" hangingPunct="1">
                        <a:defRPr sz="1800" kern="1200">
                          <a:solidFill>
                            <a:schemeClr val="tx1"/>
                          </a:solidFill>
                          <a:latin typeface="Corbel" panose="020B0503020204020204"/>
                        </a:defRPr>
                      </a:lvl4pPr>
                      <a:lvl5pPr marL="1828800" algn="l" defTabSz="457200" rtl="0" eaLnBrk="1" latinLnBrk="0" hangingPunct="1">
                        <a:defRPr sz="1800" kern="1200">
                          <a:solidFill>
                            <a:schemeClr val="tx1"/>
                          </a:solidFill>
                          <a:latin typeface="Corbel" panose="020B0503020204020204"/>
                        </a:defRPr>
                      </a:lvl5pPr>
                      <a:lvl6pPr marL="2286000" algn="l" defTabSz="457200" rtl="0" eaLnBrk="1" latinLnBrk="0" hangingPunct="1">
                        <a:defRPr sz="1800" kern="1200">
                          <a:solidFill>
                            <a:schemeClr val="tx1"/>
                          </a:solidFill>
                          <a:latin typeface="Corbel" panose="020B0503020204020204"/>
                        </a:defRPr>
                      </a:lvl6pPr>
                      <a:lvl7pPr marL="2743200" algn="l" defTabSz="457200" rtl="0" eaLnBrk="1" latinLnBrk="0" hangingPunct="1">
                        <a:defRPr sz="1800" kern="1200">
                          <a:solidFill>
                            <a:schemeClr val="tx1"/>
                          </a:solidFill>
                          <a:latin typeface="Corbel" panose="020B0503020204020204"/>
                        </a:defRPr>
                      </a:lvl7pPr>
                      <a:lvl8pPr marL="3200400" algn="l" defTabSz="457200" rtl="0" eaLnBrk="1" latinLnBrk="0" hangingPunct="1">
                        <a:defRPr sz="1800" kern="1200">
                          <a:solidFill>
                            <a:schemeClr val="tx1"/>
                          </a:solidFill>
                          <a:latin typeface="Corbel" panose="020B0503020204020204"/>
                        </a:defRPr>
                      </a:lvl8pPr>
                      <a:lvl9pPr marL="3657600" algn="l" defTabSz="457200" rtl="0" eaLnBrk="1" latinLnBrk="0" hangingPunct="1">
                        <a:defRPr sz="1800" kern="1200">
                          <a:solidFill>
                            <a:schemeClr val="tx1"/>
                          </a:solidFill>
                          <a:latin typeface="Corbel" panose="020B0503020204020204"/>
                        </a:defRPr>
                      </a:lvl9pPr>
                    </a:lstStyle>
                    <a:p>
                      <a:pPr>
                        <a:buClr>
                          <a:schemeClr val="accent2">
                            <a:lumMod val="75000"/>
                          </a:schemeClr>
                        </a:buClr>
                      </a:pPr>
                      <a:r>
                        <a:rPr lang="en-US" sz="1400" dirty="0" err="1">
                          <a:solidFill>
                            <a:schemeClr val="tx1"/>
                          </a:solidFill>
                        </a:rPr>
                        <a:t>dbo.sp_DimCountry</a:t>
                      </a:r>
                      <a:endParaRPr lang="en-US" sz="1400"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orbel" panose="020B0503020204020204"/>
                        </a:defRPr>
                      </a:lvl1pPr>
                      <a:lvl2pPr marL="457200" algn="l" defTabSz="457200" rtl="0" eaLnBrk="1" latinLnBrk="0" hangingPunct="1">
                        <a:defRPr sz="1800" kern="1200">
                          <a:solidFill>
                            <a:schemeClr val="tx1"/>
                          </a:solidFill>
                          <a:latin typeface="Corbel" panose="020B0503020204020204"/>
                        </a:defRPr>
                      </a:lvl2pPr>
                      <a:lvl3pPr marL="914400" algn="l" defTabSz="457200" rtl="0" eaLnBrk="1" latinLnBrk="0" hangingPunct="1">
                        <a:defRPr sz="1800" kern="1200">
                          <a:solidFill>
                            <a:schemeClr val="tx1"/>
                          </a:solidFill>
                          <a:latin typeface="Corbel" panose="020B0503020204020204"/>
                        </a:defRPr>
                      </a:lvl3pPr>
                      <a:lvl4pPr marL="1371600" algn="l" defTabSz="457200" rtl="0" eaLnBrk="1" latinLnBrk="0" hangingPunct="1">
                        <a:defRPr sz="1800" kern="1200">
                          <a:solidFill>
                            <a:schemeClr val="tx1"/>
                          </a:solidFill>
                          <a:latin typeface="Corbel" panose="020B0503020204020204"/>
                        </a:defRPr>
                      </a:lvl4pPr>
                      <a:lvl5pPr marL="1828800" algn="l" defTabSz="457200" rtl="0" eaLnBrk="1" latinLnBrk="0" hangingPunct="1">
                        <a:defRPr sz="1800" kern="1200">
                          <a:solidFill>
                            <a:schemeClr val="tx1"/>
                          </a:solidFill>
                          <a:latin typeface="Corbel" panose="020B0503020204020204"/>
                        </a:defRPr>
                      </a:lvl5pPr>
                      <a:lvl6pPr marL="2286000" algn="l" defTabSz="457200" rtl="0" eaLnBrk="1" latinLnBrk="0" hangingPunct="1">
                        <a:defRPr sz="1800" kern="1200">
                          <a:solidFill>
                            <a:schemeClr val="tx1"/>
                          </a:solidFill>
                          <a:latin typeface="Corbel" panose="020B0503020204020204"/>
                        </a:defRPr>
                      </a:lvl6pPr>
                      <a:lvl7pPr marL="2743200" algn="l" defTabSz="457200" rtl="0" eaLnBrk="1" latinLnBrk="0" hangingPunct="1">
                        <a:defRPr sz="1800" kern="1200">
                          <a:solidFill>
                            <a:schemeClr val="tx1"/>
                          </a:solidFill>
                          <a:latin typeface="Corbel" panose="020B0503020204020204"/>
                        </a:defRPr>
                      </a:lvl7pPr>
                      <a:lvl8pPr marL="3200400" algn="l" defTabSz="457200" rtl="0" eaLnBrk="1" latinLnBrk="0" hangingPunct="1">
                        <a:defRPr sz="1800" kern="1200">
                          <a:solidFill>
                            <a:schemeClr val="tx1"/>
                          </a:solidFill>
                          <a:latin typeface="Corbel" panose="020B0503020204020204"/>
                        </a:defRPr>
                      </a:lvl8pPr>
                      <a:lvl9pPr marL="3657600" algn="l" defTabSz="457200" rtl="0" eaLnBrk="1" latinLnBrk="0" hangingPunct="1">
                        <a:defRPr sz="1800" kern="1200">
                          <a:solidFill>
                            <a:schemeClr val="tx1"/>
                          </a:solidFill>
                          <a:latin typeface="Corbel" panose="020B0503020204020204"/>
                        </a:defRPr>
                      </a:lvl9pPr>
                    </a:lstStyle>
                    <a:p>
                      <a:pPr marL="285750" indent="-285750">
                        <a:buFont typeface="Arial" panose="020B0604020202020204" pitchFamily="34" charset="0"/>
                        <a:buChar char="•"/>
                      </a:pPr>
                      <a:r>
                        <a:rPr lang="en-US" sz="1400" dirty="0">
                          <a:solidFill>
                            <a:schemeClr val="tx1"/>
                          </a:solidFill>
                        </a:rPr>
                        <a:t>Creates DimCountry Table</a:t>
                      </a:r>
                    </a:p>
                    <a:p>
                      <a:pPr marL="285750" indent="-285750">
                        <a:buFont typeface="Arial" panose="020B0604020202020204" pitchFamily="34" charset="0"/>
                        <a:buChar char="•"/>
                      </a:pPr>
                      <a:r>
                        <a:rPr lang="en-US" sz="1400" dirty="0">
                          <a:solidFill>
                            <a:schemeClr val="tx1"/>
                          </a:solidFill>
                        </a:rPr>
                        <a:t>Fills the table with country data from FactCovid table</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518902757"/>
                  </a:ext>
                </a:extLst>
              </a:tr>
              <a:tr h="314596">
                <a:tc>
                  <a:txBody>
                    <a:bodyPr/>
                    <a:lstStyle>
                      <a:lvl1pPr marL="0" algn="l" defTabSz="457200" rtl="0" eaLnBrk="1" latinLnBrk="0" hangingPunct="1">
                        <a:defRPr sz="1800" kern="1200">
                          <a:solidFill>
                            <a:schemeClr val="tx1"/>
                          </a:solidFill>
                          <a:latin typeface="Corbel" panose="020B0503020204020204"/>
                        </a:defRPr>
                      </a:lvl1pPr>
                      <a:lvl2pPr marL="457200" algn="l" defTabSz="457200" rtl="0" eaLnBrk="1" latinLnBrk="0" hangingPunct="1">
                        <a:defRPr sz="1800" kern="1200">
                          <a:solidFill>
                            <a:schemeClr val="tx1"/>
                          </a:solidFill>
                          <a:latin typeface="Corbel" panose="020B0503020204020204"/>
                        </a:defRPr>
                      </a:lvl2pPr>
                      <a:lvl3pPr marL="914400" algn="l" defTabSz="457200" rtl="0" eaLnBrk="1" latinLnBrk="0" hangingPunct="1">
                        <a:defRPr sz="1800" kern="1200">
                          <a:solidFill>
                            <a:schemeClr val="tx1"/>
                          </a:solidFill>
                          <a:latin typeface="Corbel" panose="020B0503020204020204"/>
                        </a:defRPr>
                      </a:lvl3pPr>
                      <a:lvl4pPr marL="1371600" algn="l" defTabSz="457200" rtl="0" eaLnBrk="1" latinLnBrk="0" hangingPunct="1">
                        <a:defRPr sz="1800" kern="1200">
                          <a:solidFill>
                            <a:schemeClr val="tx1"/>
                          </a:solidFill>
                          <a:latin typeface="Corbel" panose="020B0503020204020204"/>
                        </a:defRPr>
                      </a:lvl4pPr>
                      <a:lvl5pPr marL="1828800" algn="l" defTabSz="457200" rtl="0" eaLnBrk="1" latinLnBrk="0" hangingPunct="1">
                        <a:defRPr sz="1800" kern="1200">
                          <a:solidFill>
                            <a:schemeClr val="tx1"/>
                          </a:solidFill>
                          <a:latin typeface="Corbel" panose="020B0503020204020204"/>
                        </a:defRPr>
                      </a:lvl5pPr>
                      <a:lvl6pPr marL="2286000" algn="l" defTabSz="457200" rtl="0" eaLnBrk="1" latinLnBrk="0" hangingPunct="1">
                        <a:defRPr sz="1800" kern="1200">
                          <a:solidFill>
                            <a:schemeClr val="tx1"/>
                          </a:solidFill>
                          <a:latin typeface="Corbel" panose="020B0503020204020204"/>
                        </a:defRPr>
                      </a:lvl6pPr>
                      <a:lvl7pPr marL="2743200" algn="l" defTabSz="457200" rtl="0" eaLnBrk="1" latinLnBrk="0" hangingPunct="1">
                        <a:defRPr sz="1800" kern="1200">
                          <a:solidFill>
                            <a:schemeClr val="tx1"/>
                          </a:solidFill>
                          <a:latin typeface="Corbel" panose="020B0503020204020204"/>
                        </a:defRPr>
                      </a:lvl7pPr>
                      <a:lvl8pPr marL="3200400" algn="l" defTabSz="457200" rtl="0" eaLnBrk="1" latinLnBrk="0" hangingPunct="1">
                        <a:defRPr sz="1800" kern="1200">
                          <a:solidFill>
                            <a:schemeClr val="tx1"/>
                          </a:solidFill>
                          <a:latin typeface="Corbel" panose="020B0503020204020204"/>
                        </a:defRPr>
                      </a:lvl8pPr>
                      <a:lvl9pPr marL="3657600" algn="l" defTabSz="457200" rtl="0" eaLnBrk="1" latinLnBrk="0" hangingPunct="1">
                        <a:defRPr sz="1800" kern="1200">
                          <a:solidFill>
                            <a:schemeClr val="tx1"/>
                          </a:solidFill>
                          <a:latin typeface="Corbel" panose="020B0503020204020204"/>
                        </a:defRPr>
                      </a:lvl9pPr>
                    </a:lstStyle>
                    <a:p>
                      <a:pPr>
                        <a:buClr>
                          <a:schemeClr val="accent2">
                            <a:lumMod val="75000"/>
                          </a:schemeClr>
                        </a:buClr>
                      </a:pPr>
                      <a:r>
                        <a:rPr lang="en-US" sz="1400" dirty="0">
                          <a:solidFill>
                            <a:schemeClr val="tx1"/>
                          </a:solidFill>
                        </a:rPr>
                        <a:t>dbo.sp_DimDate</a:t>
                      </a:r>
                    </a:p>
                  </a:txBody>
                  <a:tcPr anchor="ctr">
                    <a:lnL>
                      <a:noFill/>
                    </a:lnL>
                    <a:lnR>
                      <a:noFill/>
                    </a:lnR>
                    <a:lnT>
                      <a:noFill/>
                    </a:lnT>
                    <a:lnB>
                      <a:noFill/>
                    </a:lnB>
                    <a:lnTlToBr w="12700" cmpd="sng">
                      <a:noFill/>
                      <a:prstDash val="solid"/>
                    </a:lnTlToBr>
                    <a:lnBlToTr w="12700" cmpd="sng">
                      <a:noFill/>
                      <a:prstDash val="solid"/>
                    </a:lnBlToTr>
                    <a:solidFill>
                      <a:srgbClr val="DF5327">
                        <a:alpha val="20000"/>
                      </a:srgbClr>
                    </a:solidFill>
                  </a:tcPr>
                </a:tc>
                <a:tc>
                  <a:txBody>
                    <a:bodyPr/>
                    <a:lstStyle>
                      <a:lvl1pPr marL="0" algn="l" defTabSz="457200" rtl="0" eaLnBrk="1" latinLnBrk="0" hangingPunct="1">
                        <a:defRPr sz="1800" kern="1200">
                          <a:solidFill>
                            <a:schemeClr val="tx1"/>
                          </a:solidFill>
                          <a:latin typeface="Corbel" panose="020B0503020204020204"/>
                        </a:defRPr>
                      </a:lvl1pPr>
                      <a:lvl2pPr marL="457200" algn="l" defTabSz="457200" rtl="0" eaLnBrk="1" latinLnBrk="0" hangingPunct="1">
                        <a:defRPr sz="1800" kern="1200">
                          <a:solidFill>
                            <a:schemeClr val="tx1"/>
                          </a:solidFill>
                          <a:latin typeface="Corbel" panose="020B0503020204020204"/>
                        </a:defRPr>
                      </a:lvl2pPr>
                      <a:lvl3pPr marL="914400" algn="l" defTabSz="457200" rtl="0" eaLnBrk="1" latinLnBrk="0" hangingPunct="1">
                        <a:defRPr sz="1800" kern="1200">
                          <a:solidFill>
                            <a:schemeClr val="tx1"/>
                          </a:solidFill>
                          <a:latin typeface="Corbel" panose="020B0503020204020204"/>
                        </a:defRPr>
                      </a:lvl3pPr>
                      <a:lvl4pPr marL="1371600" algn="l" defTabSz="457200" rtl="0" eaLnBrk="1" latinLnBrk="0" hangingPunct="1">
                        <a:defRPr sz="1800" kern="1200">
                          <a:solidFill>
                            <a:schemeClr val="tx1"/>
                          </a:solidFill>
                          <a:latin typeface="Corbel" panose="020B0503020204020204"/>
                        </a:defRPr>
                      </a:lvl4pPr>
                      <a:lvl5pPr marL="1828800" algn="l" defTabSz="457200" rtl="0" eaLnBrk="1" latinLnBrk="0" hangingPunct="1">
                        <a:defRPr sz="1800" kern="1200">
                          <a:solidFill>
                            <a:schemeClr val="tx1"/>
                          </a:solidFill>
                          <a:latin typeface="Corbel" panose="020B0503020204020204"/>
                        </a:defRPr>
                      </a:lvl5pPr>
                      <a:lvl6pPr marL="2286000" algn="l" defTabSz="457200" rtl="0" eaLnBrk="1" latinLnBrk="0" hangingPunct="1">
                        <a:defRPr sz="1800" kern="1200">
                          <a:solidFill>
                            <a:schemeClr val="tx1"/>
                          </a:solidFill>
                          <a:latin typeface="Corbel" panose="020B0503020204020204"/>
                        </a:defRPr>
                      </a:lvl6pPr>
                      <a:lvl7pPr marL="2743200" algn="l" defTabSz="457200" rtl="0" eaLnBrk="1" latinLnBrk="0" hangingPunct="1">
                        <a:defRPr sz="1800" kern="1200">
                          <a:solidFill>
                            <a:schemeClr val="tx1"/>
                          </a:solidFill>
                          <a:latin typeface="Corbel" panose="020B0503020204020204"/>
                        </a:defRPr>
                      </a:lvl7pPr>
                      <a:lvl8pPr marL="3200400" algn="l" defTabSz="457200" rtl="0" eaLnBrk="1" latinLnBrk="0" hangingPunct="1">
                        <a:defRPr sz="1800" kern="1200">
                          <a:solidFill>
                            <a:schemeClr val="tx1"/>
                          </a:solidFill>
                          <a:latin typeface="Corbel" panose="020B0503020204020204"/>
                        </a:defRPr>
                      </a:lvl8pPr>
                      <a:lvl9pPr marL="3657600" algn="l" defTabSz="457200" rtl="0" eaLnBrk="1" latinLnBrk="0" hangingPunct="1">
                        <a:defRPr sz="1800" kern="1200">
                          <a:solidFill>
                            <a:schemeClr val="tx1"/>
                          </a:solidFill>
                          <a:latin typeface="Corbel" panose="020B0503020204020204"/>
                        </a:defRPr>
                      </a:lvl9pPr>
                    </a:lstStyle>
                    <a:p>
                      <a:r>
                        <a:rPr lang="en-US" sz="1400" dirty="0">
                          <a:solidFill>
                            <a:schemeClr val="tx1"/>
                          </a:solidFill>
                        </a:rPr>
                        <a:t>Creates DimDate table</a:t>
                      </a:r>
                    </a:p>
                  </a:txBody>
                  <a:tcPr anchor="ctr">
                    <a:lnL>
                      <a:noFill/>
                    </a:lnL>
                    <a:lnR>
                      <a:noFill/>
                    </a:lnR>
                    <a:lnT>
                      <a:noFill/>
                    </a:lnT>
                    <a:lnB>
                      <a:noFill/>
                    </a:lnB>
                    <a:lnTlToBr w="12700" cmpd="sng">
                      <a:noFill/>
                      <a:prstDash val="solid"/>
                    </a:lnTlToBr>
                    <a:lnBlToTr w="12700" cmpd="sng">
                      <a:noFill/>
                      <a:prstDash val="solid"/>
                    </a:lnBlToTr>
                    <a:solidFill>
                      <a:srgbClr val="DF5327">
                        <a:alpha val="20000"/>
                      </a:srgbClr>
                    </a:solidFill>
                  </a:tcPr>
                </a:tc>
                <a:extLst>
                  <a:ext uri="{0D108BD9-81ED-4DB2-BD59-A6C34878D82A}">
                    <a16:rowId xmlns:a16="http://schemas.microsoft.com/office/drawing/2014/main" val="2854133869"/>
                  </a:ext>
                </a:extLst>
              </a:tr>
              <a:tr h="755029">
                <a:tc>
                  <a:txBody>
                    <a:bodyPr/>
                    <a:lstStyle>
                      <a:lvl1pPr marL="0" algn="l" defTabSz="457200" rtl="0" eaLnBrk="1" latinLnBrk="0" hangingPunct="1">
                        <a:defRPr sz="1800" kern="1200">
                          <a:solidFill>
                            <a:schemeClr val="tx1"/>
                          </a:solidFill>
                          <a:latin typeface="Corbel" panose="020B0503020204020204"/>
                        </a:defRPr>
                      </a:lvl1pPr>
                      <a:lvl2pPr marL="457200" algn="l" defTabSz="457200" rtl="0" eaLnBrk="1" latinLnBrk="0" hangingPunct="1">
                        <a:defRPr sz="1800" kern="1200">
                          <a:solidFill>
                            <a:schemeClr val="tx1"/>
                          </a:solidFill>
                          <a:latin typeface="Corbel" panose="020B0503020204020204"/>
                        </a:defRPr>
                      </a:lvl2pPr>
                      <a:lvl3pPr marL="914400" algn="l" defTabSz="457200" rtl="0" eaLnBrk="1" latinLnBrk="0" hangingPunct="1">
                        <a:defRPr sz="1800" kern="1200">
                          <a:solidFill>
                            <a:schemeClr val="tx1"/>
                          </a:solidFill>
                          <a:latin typeface="Corbel" panose="020B0503020204020204"/>
                        </a:defRPr>
                      </a:lvl3pPr>
                      <a:lvl4pPr marL="1371600" algn="l" defTabSz="457200" rtl="0" eaLnBrk="1" latinLnBrk="0" hangingPunct="1">
                        <a:defRPr sz="1800" kern="1200">
                          <a:solidFill>
                            <a:schemeClr val="tx1"/>
                          </a:solidFill>
                          <a:latin typeface="Corbel" panose="020B0503020204020204"/>
                        </a:defRPr>
                      </a:lvl4pPr>
                      <a:lvl5pPr marL="1828800" algn="l" defTabSz="457200" rtl="0" eaLnBrk="1" latinLnBrk="0" hangingPunct="1">
                        <a:defRPr sz="1800" kern="1200">
                          <a:solidFill>
                            <a:schemeClr val="tx1"/>
                          </a:solidFill>
                          <a:latin typeface="Corbel" panose="020B0503020204020204"/>
                        </a:defRPr>
                      </a:lvl5pPr>
                      <a:lvl6pPr marL="2286000" algn="l" defTabSz="457200" rtl="0" eaLnBrk="1" latinLnBrk="0" hangingPunct="1">
                        <a:defRPr sz="1800" kern="1200">
                          <a:solidFill>
                            <a:schemeClr val="tx1"/>
                          </a:solidFill>
                          <a:latin typeface="Corbel" panose="020B0503020204020204"/>
                        </a:defRPr>
                      </a:lvl6pPr>
                      <a:lvl7pPr marL="2743200" algn="l" defTabSz="457200" rtl="0" eaLnBrk="1" latinLnBrk="0" hangingPunct="1">
                        <a:defRPr sz="1800" kern="1200">
                          <a:solidFill>
                            <a:schemeClr val="tx1"/>
                          </a:solidFill>
                          <a:latin typeface="Corbel" panose="020B0503020204020204"/>
                        </a:defRPr>
                      </a:lvl7pPr>
                      <a:lvl8pPr marL="3200400" algn="l" defTabSz="457200" rtl="0" eaLnBrk="1" latinLnBrk="0" hangingPunct="1">
                        <a:defRPr sz="1800" kern="1200">
                          <a:solidFill>
                            <a:schemeClr val="tx1"/>
                          </a:solidFill>
                          <a:latin typeface="Corbel" panose="020B0503020204020204"/>
                        </a:defRPr>
                      </a:lvl8pPr>
                      <a:lvl9pPr marL="3657600" algn="l" defTabSz="457200" rtl="0" eaLnBrk="1" latinLnBrk="0" hangingPunct="1">
                        <a:defRPr sz="1800" kern="1200">
                          <a:solidFill>
                            <a:schemeClr val="tx1"/>
                          </a:solidFill>
                          <a:latin typeface="Corbel" panose="020B0503020204020204"/>
                        </a:defRPr>
                      </a:lvl9pPr>
                    </a:lstStyle>
                    <a:p>
                      <a:pPr>
                        <a:buClr>
                          <a:schemeClr val="accent2">
                            <a:lumMod val="75000"/>
                          </a:schemeClr>
                        </a:buClr>
                      </a:pPr>
                      <a:r>
                        <a:rPr lang="en-US" sz="1400" dirty="0">
                          <a:solidFill>
                            <a:schemeClr val="tx1"/>
                          </a:solidFill>
                        </a:rPr>
                        <a:t>dbo.sp_DimResponseKey</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orbel" panose="020B0503020204020204"/>
                        </a:defRPr>
                      </a:lvl1pPr>
                      <a:lvl2pPr marL="457200" algn="l" defTabSz="457200" rtl="0" eaLnBrk="1" latinLnBrk="0" hangingPunct="1">
                        <a:defRPr sz="1800" kern="1200">
                          <a:solidFill>
                            <a:schemeClr val="tx1"/>
                          </a:solidFill>
                          <a:latin typeface="Corbel" panose="020B0503020204020204"/>
                        </a:defRPr>
                      </a:lvl2pPr>
                      <a:lvl3pPr marL="914400" algn="l" defTabSz="457200" rtl="0" eaLnBrk="1" latinLnBrk="0" hangingPunct="1">
                        <a:defRPr sz="1800" kern="1200">
                          <a:solidFill>
                            <a:schemeClr val="tx1"/>
                          </a:solidFill>
                          <a:latin typeface="Corbel" panose="020B0503020204020204"/>
                        </a:defRPr>
                      </a:lvl3pPr>
                      <a:lvl4pPr marL="1371600" algn="l" defTabSz="457200" rtl="0" eaLnBrk="1" latinLnBrk="0" hangingPunct="1">
                        <a:defRPr sz="1800" kern="1200">
                          <a:solidFill>
                            <a:schemeClr val="tx1"/>
                          </a:solidFill>
                          <a:latin typeface="Corbel" panose="020B0503020204020204"/>
                        </a:defRPr>
                      </a:lvl4pPr>
                      <a:lvl5pPr marL="1828800" algn="l" defTabSz="457200" rtl="0" eaLnBrk="1" latinLnBrk="0" hangingPunct="1">
                        <a:defRPr sz="1800" kern="1200">
                          <a:solidFill>
                            <a:schemeClr val="tx1"/>
                          </a:solidFill>
                          <a:latin typeface="Corbel" panose="020B0503020204020204"/>
                        </a:defRPr>
                      </a:lvl5pPr>
                      <a:lvl6pPr marL="2286000" algn="l" defTabSz="457200" rtl="0" eaLnBrk="1" latinLnBrk="0" hangingPunct="1">
                        <a:defRPr sz="1800" kern="1200">
                          <a:solidFill>
                            <a:schemeClr val="tx1"/>
                          </a:solidFill>
                          <a:latin typeface="Corbel" panose="020B0503020204020204"/>
                        </a:defRPr>
                      </a:lvl6pPr>
                      <a:lvl7pPr marL="2743200" algn="l" defTabSz="457200" rtl="0" eaLnBrk="1" latinLnBrk="0" hangingPunct="1">
                        <a:defRPr sz="1800" kern="1200">
                          <a:solidFill>
                            <a:schemeClr val="tx1"/>
                          </a:solidFill>
                          <a:latin typeface="Corbel" panose="020B0503020204020204"/>
                        </a:defRPr>
                      </a:lvl7pPr>
                      <a:lvl8pPr marL="3200400" algn="l" defTabSz="457200" rtl="0" eaLnBrk="1" latinLnBrk="0" hangingPunct="1">
                        <a:defRPr sz="1800" kern="1200">
                          <a:solidFill>
                            <a:schemeClr val="tx1"/>
                          </a:solidFill>
                          <a:latin typeface="Corbel" panose="020B0503020204020204"/>
                        </a:defRPr>
                      </a:lvl8pPr>
                      <a:lvl9pPr marL="3657600" algn="l" defTabSz="457200" rtl="0" eaLnBrk="1" latinLnBrk="0" hangingPunct="1">
                        <a:defRPr sz="1800" kern="1200">
                          <a:solidFill>
                            <a:schemeClr val="tx1"/>
                          </a:solidFill>
                          <a:latin typeface="Corbel" panose="020B0503020204020204"/>
                        </a:defRPr>
                      </a:lvl9pPr>
                    </a:lstStyle>
                    <a:p>
                      <a:pPr marL="342900" indent="-342900">
                        <a:buClr>
                          <a:schemeClr val="accent2">
                            <a:lumMod val="75000"/>
                          </a:schemeClr>
                        </a:buClr>
                        <a:buFont typeface="Arial" panose="020B0604020202020204" pitchFamily="34" charset="0"/>
                        <a:buChar char="•"/>
                      </a:pPr>
                      <a:r>
                        <a:rPr lang="en-US" sz="1400" dirty="0">
                          <a:solidFill>
                            <a:schemeClr val="tx1"/>
                          </a:solidFill>
                        </a:rPr>
                        <a:t>Creates DimResponseKey table</a:t>
                      </a:r>
                    </a:p>
                    <a:p>
                      <a:pPr marL="342900" indent="-342900">
                        <a:buClr>
                          <a:schemeClr val="accent2">
                            <a:lumMod val="75000"/>
                          </a:schemeClr>
                        </a:buClr>
                        <a:buFont typeface="Arial" panose="020B0604020202020204" pitchFamily="34" charset="0"/>
                        <a:buChar char="•"/>
                      </a:pPr>
                      <a:r>
                        <a:rPr lang="en-US" sz="1400" dirty="0">
                          <a:solidFill>
                            <a:schemeClr val="tx1"/>
                          </a:solidFill>
                        </a:rPr>
                        <a:t>Fills the table with data from ReponseKey dataset which a supplemental data source</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0349918"/>
                  </a:ext>
                </a:extLst>
              </a:tr>
              <a:tr h="624443">
                <a:tc>
                  <a:txBody>
                    <a:bodyPr/>
                    <a:lstStyle>
                      <a:lvl1pPr marL="0" algn="l" defTabSz="457200" rtl="0" eaLnBrk="1" latinLnBrk="0" hangingPunct="1">
                        <a:defRPr sz="1800" kern="1200">
                          <a:solidFill>
                            <a:schemeClr val="tx1"/>
                          </a:solidFill>
                          <a:latin typeface="Corbel" panose="020B0503020204020204"/>
                        </a:defRPr>
                      </a:lvl1pPr>
                      <a:lvl2pPr marL="457200" algn="l" defTabSz="457200" rtl="0" eaLnBrk="1" latinLnBrk="0" hangingPunct="1">
                        <a:defRPr sz="1800" kern="1200">
                          <a:solidFill>
                            <a:schemeClr val="tx1"/>
                          </a:solidFill>
                          <a:latin typeface="Corbel" panose="020B0503020204020204"/>
                        </a:defRPr>
                      </a:lvl2pPr>
                      <a:lvl3pPr marL="914400" algn="l" defTabSz="457200" rtl="0" eaLnBrk="1" latinLnBrk="0" hangingPunct="1">
                        <a:defRPr sz="1800" kern="1200">
                          <a:solidFill>
                            <a:schemeClr val="tx1"/>
                          </a:solidFill>
                          <a:latin typeface="Corbel" panose="020B0503020204020204"/>
                        </a:defRPr>
                      </a:lvl3pPr>
                      <a:lvl4pPr marL="1371600" algn="l" defTabSz="457200" rtl="0" eaLnBrk="1" latinLnBrk="0" hangingPunct="1">
                        <a:defRPr sz="1800" kern="1200">
                          <a:solidFill>
                            <a:schemeClr val="tx1"/>
                          </a:solidFill>
                          <a:latin typeface="Corbel" panose="020B0503020204020204"/>
                        </a:defRPr>
                      </a:lvl4pPr>
                      <a:lvl5pPr marL="1828800" algn="l" defTabSz="457200" rtl="0" eaLnBrk="1" latinLnBrk="0" hangingPunct="1">
                        <a:defRPr sz="1800" kern="1200">
                          <a:solidFill>
                            <a:schemeClr val="tx1"/>
                          </a:solidFill>
                          <a:latin typeface="Corbel" panose="020B0503020204020204"/>
                        </a:defRPr>
                      </a:lvl5pPr>
                      <a:lvl6pPr marL="2286000" algn="l" defTabSz="457200" rtl="0" eaLnBrk="1" latinLnBrk="0" hangingPunct="1">
                        <a:defRPr sz="1800" kern="1200">
                          <a:solidFill>
                            <a:schemeClr val="tx1"/>
                          </a:solidFill>
                          <a:latin typeface="Corbel" panose="020B0503020204020204"/>
                        </a:defRPr>
                      </a:lvl6pPr>
                      <a:lvl7pPr marL="2743200" algn="l" defTabSz="457200" rtl="0" eaLnBrk="1" latinLnBrk="0" hangingPunct="1">
                        <a:defRPr sz="1800" kern="1200">
                          <a:solidFill>
                            <a:schemeClr val="tx1"/>
                          </a:solidFill>
                          <a:latin typeface="Corbel" panose="020B0503020204020204"/>
                        </a:defRPr>
                      </a:lvl7pPr>
                      <a:lvl8pPr marL="3200400" algn="l" defTabSz="457200" rtl="0" eaLnBrk="1" latinLnBrk="0" hangingPunct="1">
                        <a:defRPr sz="1800" kern="1200">
                          <a:solidFill>
                            <a:schemeClr val="tx1"/>
                          </a:solidFill>
                          <a:latin typeface="Corbel" panose="020B0503020204020204"/>
                        </a:defRPr>
                      </a:lvl8pPr>
                      <a:lvl9pPr marL="3657600" algn="l" defTabSz="457200" rtl="0" eaLnBrk="1" latinLnBrk="0" hangingPunct="1">
                        <a:defRPr sz="1800" kern="1200">
                          <a:solidFill>
                            <a:schemeClr val="tx1"/>
                          </a:solidFill>
                          <a:latin typeface="Corbel" panose="020B0503020204020204"/>
                        </a:defRPr>
                      </a:lvl9pPr>
                    </a:lstStyle>
                    <a:p>
                      <a:pPr marL="0" marR="0" lvl="0" indent="0" algn="l" defTabSz="914400" rtl="0" eaLnBrk="1" fontAlgn="auto" latinLnBrk="0" hangingPunct="1">
                        <a:lnSpc>
                          <a:spcPct val="100000"/>
                        </a:lnSpc>
                        <a:spcBef>
                          <a:spcPts val="0"/>
                        </a:spcBef>
                        <a:spcAft>
                          <a:spcPts val="0"/>
                        </a:spcAft>
                        <a:buClr>
                          <a:schemeClr val="accent2">
                            <a:lumMod val="75000"/>
                          </a:schemeClr>
                        </a:buClr>
                        <a:buSzTx/>
                        <a:buFontTx/>
                        <a:buNone/>
                        <a:tabLst/>
                        <a:defRPr/>
                      </a:pPr>
                      <a:r>
                        <a:rPr lang="en-US" sz="1400" dirty="0">
                          <a:solidFill>
                            <a:schemeClr val="tx1"/>
                          </a:solidFill>
                        </a:rPr>
                        <a:t>dbo.DimState</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F5327">
                        <a:alpha val="20000"/>
                      </a:srgbClr>
                    </a:solidFill>
                  </a:tcPr>
                </a:tc>
                <a:tc>
                  <a:txBody>
                    <a:bodyPr/>
                    <a:lstStyle>
                      <a:lvl1pPr marL="0" algn="l" defTabSz="457200" rtl="0" eaLnBrk="1" latinLnBrk="0" hangingPunct="1">
                        <a:defRPr sz="1800" kern="1200">
                          <a:solidFill>
                            <a:schemeClr val="tx1"/>
                          </a:solidFill>
                          <a:latin typeface="Corbel" panose="020B0503020204020204"/>
                        </a:defRPr>
                      </a:lvl1pPr>
                      <a:lvl2pPr marL="457200" algn="l" defTabSz="457200" rtl="0" eaLnBrk="1" latinLnBrk="0" hangingPunct="1">
                        <a:defRPr sz="1800" kern="1200">
                          <a:solidFill>
                            <a:schemeClr val="tx1"/>
                          </a:solidFill>
                          <a:latin typeface="Corbel" panose="020B0503020204020204"/>
                        </a:defRPr>
                      </a:lvl2pPr>
                      <a:lvl3pPr marL="914400" algn="l" defTabSz="457200" rtl="0" eaLnBrk="1" latinLnBrk="0" hangingPunct="1">
                        <a:defRPr sz="1800" kern="1200">
                          <a:solidFill>
                            <a:schemeClr val="tx1"/>
                          </a:solidFill>
                          <a:latin typeface="Corbel" panose="020B0503020204020204"/>
                        </a:defRPr>
                      </a:lvl3pPr>
                      <a:lvl4pPr marL="1371600" algn="l" defTabSz="457200" rtl="0" eaLnBrk="1" latinLnBrk="0" hangingPunct="1">
                        <a:defRPr sz="1800" kern="1200">
                          <a:solidFill>
                            <a:schemeClr val="tx1"/>
                          </a:solidFill>
                          <a:latin typeface="Corbel" panose="020B0503020204020204"/>
                        </a:defRPr>
                      </a:lvl4pPr>
                      <a:lvl5pPr marL="1828800" algn="l" defTabSz="457200" rtl="0" eaLnBrk="1" latinLnBrk="0" hangingPunct="1">
                        <a:defRPr sz="1800" kern="1200">
                          <a:solidFill>
                            <a:schemeClr val="tx1"/>
                          </a:solidFill>
                          <a:latin typeface="Corbel" panose="020B0503020204020204"/>
                        </a:defRPr>
                      </a:lvl5pPr>
                      <a:lvl6pPr marL="2286000" algn="l" defTabSz="457200" rtl="0" eaLnBrk="1" latinLnBrk="0" hangingPunct="1">
                        <a:defRPr sz="1800" kern="1200">
                          <a:solidFill>
                            <a:schemeClr val="tx1"/>
                          </a:solidFill>
                          <a:latin typeface="Corbel" panose="020B0503020204020204"/>
                        </a:defRPr>
                      </a:lvl6pPr>
                      <a:lvl7pPr marL="2743200" algn="l" defTabSz="457200" rtl="0" eaLnBrk="1" latinLnBrk="0" hangingPunct="1">
                        <a:defRPr sz="1800" kern="1200">
                          <a:solidFill>
                            <a:schemeClr val="tx1"/>
                          </a:solidFill>
                          <a:latin typeface="Corbel" panose="020B0503020204020204"/>
                        </a:defRPr>
                      </a:lvl7pPr>
                      <a:lvl8pPr marL="3200400" algn="l" defTabSz="457200" rtl="0" eaLnBrk="1" latinLnBrk="0" hangingPunct="1">
                        <a:defRPr sz="1800" kern="1200">
                          <a:solidFill>
                            <a:schemeClr val="tx1"/>
                          </a:solidFill>
                          <a:latin typeface="Corbel" panose="020B0503020204020204"/>
                        </a:defRPr>
                      </a:lvl8pPr>
                      <a:lvl9pPr marL="3657600" algn="l" defTabSz="457200" rtl="0" eaLnBrk="1" latinLnBrk="0" hangingPunct="1">
                        <a:defRPr sz="1800" kern="1200">
                          <a:solidFill>
                            <a:schemeClr val="tx1"/>
                          </a:solidFill>
                          <a:latin typeface="Corbel" panose="020B0503020204020204"/>
                        </a:defRPr>
                      </a:lvl9pPr>
                    </a:lstStyle>
                    <a:p>
                      <a:pPr marL="285750" indent="-285750">
                        <a:buClr>
                          <a:schemeClr val="accent2">
                            <a:lumMod val="75000"/>
                          </a:schemeClr>
                        </a:buClr>
                        <a:buFont typeface="Arial" panose="020B0604020202020204" pitchFamily="34" charset="0"/>
                        <a:buChar char="•"/>
                      </a:pPr>
                      <a:r>
                        <a:rPr lang="en-US" sz="1400" dirty="0">
                          <a:solidFill>
                            <a:schemeClr val="tx1"/>
                          </a:solidFill>
                        </a:rPr>
                        <a:t>Creates DimState</a:t>
                      </a:r>
                    </a:p>
                    <a:p>
                      <a:pPr marL="285750" indent="-285750">
                        <a:buClr>
                          <a:schemeClr val="accent2">
                            <a:lumMod val="75000"/>
                          </a:schemeClr>
                        </a:buClr>
                        <a:buFont typeface="Arial" panose="020B0604020202020204" pitchFamily="34" charset="0"/>
                        <a:buChar char="•"/>
                      </a:pPr>
                      <a:r>
                        <a:rPr lang="en-US" sz="1400" dirty="0">
                          <a:solidFill>
                            <a:schemeClr val="tx1"/>
                          </a:solidFill>
                        </a:rPr>
                        <a:t>Fills the table with state data from FactResponse table</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F5327">
                        <a:alpha val="20000"/>
                      </a:srgbClr>
                    </a:solidFill>
                  </a:tcPr>
                </a:tc>
                <a:extLst>
                  <a:ext uri="{0D108BD9-81ED-4DB2-BD59-A6C34878D82A}">
                    <a16:rowId xmlns:a16="http://schemas.microsoft.com/office/drawing/2014/main" val="2594191833"/>
                  </a:ext>
                </a:extLst>
              </a:tr>
              <a:tr h="658609">
                <a:tc>
                  <a:txBody>
                    <a:bodyPr/>
                    <a:lstStyle>
                      <a:lvl1pPr marL="0" algn="l" defTabSz="457200" rtl="0" eaLnBrk="1" latinLnBrk="0" hangingPunct="1">
                        <a:defRPr sz="1800" kern="1200">
                          <a:solidFill>
                            <a:schemeClr val="tx1"/>
                          </a:solidFill>
                          <a:latin typeface="Corbel" panose="020B0503020204020204"/>
                        </a:defRPr>
                      </a:lvl1pPr>
                      <a:lvl2pPr marL="457200" algn="l" defTabSz="457200" rtl="0" eaLnBrk="1" latinLnBrk="0" hangingPunct="1">
                        <a:defRPr sz="1800" kern="1200">
                          <a:solidFill>
                            <a:schemeClr val="tx1"/>
                          </a:solidFill>
                          <a:latin typeface="Corbel" panose="020B0503020204020204"/>
                        </a:defRPr>
                      </a:lvl2pPr>
                      <a:lvl3pPr marL="914400" algn="l" defTabSz="457200" rtl="0" eaLnBrk="1" latinLnBrk="0" hangingPunct="1">
                        <a:defRPr sz="1800" kern="1200">
                          <a:solidFill>
                            <a:schemeClr val="tx1"/>
                          </a:solidFill>
                          <a:latin typeface="Corbel" panose="020B0503020204020204"/>
                        </a:defRPr>
                      </a:lvl3pPr>
                      <a:lvl4pPr marL="1371600" algn="l" defTabSz="457200" rtl="0" eaLnBrk="1" latinLnBrk="0" hangingPunct="1">
                        <a:defRPr sz="1800" kern="1200">
                          <a:solidFill>
                            <a:schemeClr val="tx1"/>
                          </a:solidFill>
                          <a:latin typeface="Corbel" panose="020B0503020204020204"/>
                        </a:defRPr>
                      </a:lvl4pPr>
                      <a:lvl5pPr marL="1828800" algn="l" defTabSz="457200" rtl="0" eaLnBrk="1" latinLnBrk="0" hangingPunct="1">
                        <a:defRPr sz="1800" kern="1200">
                          <a:solidFill>
                            <a:schemeClr val="tx1"/>
                          </a:solidFill>
                          <a:latin typeface="Corbel" panose="020B0503020204020204"/>
                        </a:defRPr>
                      </a:lvl5pPr>
                      <a:lvl6pPr marL="2286000" algn="l" defTabSz="457200" rtl="0" eaLnBrk="1" latinLnBrk="0" hangingPunct="1">
                        <a:defRPr sz="1800" kern="1200">
                          <a:solidFill>
                            <a:schemeClr val="tx1"/>
                          </a:solidFill>
                          <a:latin typeface="Corbel" panose="020B0503020204020204"/>
                        </a:defRPr>
                      </a:lvl6pPr>
                      <a:lvl7pPr marL="2743200" algn="l" defTabSz="457200" rtl="0" eaLnBrk="1" latinLnBrk="0" hangingPunct="1">
                        <a:defRPr sz="1800" kern="1200">
                          <a:solidFill>
                            <a:schemeClr val="tx1"/>
                          </a:solidFill>
                          <a:latin typeface="Corbel" panose="020B0503020204020204"/>
                        </a:defRPr>
                      </a:lvl7pPr>
                      <a:lvl8pPr marL="3200400" algn="l" defTabSz="457200" rtl="0" eaLnBrk="1" latinLnBrk="0" hangingPunct="1">
                        <a:defRPr sz="1800" kern="1200">
                          <a:solidFill>
                            <a:schemeClr val="tx1"/>
                          </a:solidFill>
                          <a:latin typeface="Corbel" panose="020B0503020204020204"/>
                        </a:defRPr>
                      </a:lvl8pPr>
                      <a:lvl9pPr marL="3657600" algn="l" defTabSz="457200" rtl="0" eaLnBrk="1" latinLnBrk="0" hangingPunct="1">
                        <a:defRPr sz="1800" kern="1200">
                          <a:solidFill>
                            <a:schemeClr val="tx1"/>
                          </a:solidFill>
                          <a:latin typeface="Corbel" panose="020B0503020204020204"/>
                        </a:defRPr>
                      </a:lvl9pPr>
                    </a:lstStyle>
                    <a:p>
                      <a:pPr marL="0" marR="0" lvl="0" indent="0" algn="l" defTabSz="914400" rtl="0" eaLnBrk="1" fontAlgn="auto" latinLnBrk="0" hangingPunct="1">
                        <a:lnSpc>
                          <a:spcPct val="100000"/>
                        </a:lnSpc>
                        <a:spcBef>
                          <a:spcPts val="0"/>
                        </a:spcBef>
                        <a:spcAft>
                          <a:spcPts val="0"/>
                        </a:spcAft>
                        <a:buClr>
                          <a:schemeClr val="accent2">
                            <a:lumMod val="75000"/>
                          </a:schemeClr>
                        </a:buClr>
                        <a:buSzTx/>
                        <a:buFontTx/>
                        <a:buNone/>
                        <a:tabLst/>
                        <a:defRPr/>
                      </a:pPr>
                      <a:r>
                        <a:rPr lang="en-US" sz="1400" dirty="0">
                          <a:solidFill>
                            <a:schemeClr val="tx1"/>
                          </a:solidFill>
                        </a:rPr>
                        <a:t>dbo.sp_FactCovid</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orbel" panose="020B0503020204020204"/>
                        </a:defRPr>
                      </a:lvl1pPr>
                      <a:lvl2pPr marL="457200" algn="l" defTabSz="457200" rtl="0" eaLnBrk="1" latinLnBrk="0" hangingPunct="1">
                        <a:defRPr sz="1800" kern="1200">
                          <a:solidFill>
                            <a:schemeClr val="tx1"/>
                          </a:solidFill>
                          <a:latin typeface="Corbel" panose="020B0503020204020204"/>
                        </a:defRPr>
                      </a:lvl2pPr>
                      <a:lvl3pPr marL="914400" algn="l" defTabSz="457200" rtl="0" eaLnBrk="1" latinLnBrk="0" hangingPunct="1">
                        <a:defRPr sz="1800" kern="1200">
                          <a:solidFill>
                            <a:schemeClr val="tx1"/>
                          </a:solidFill>
                          <a:latin typeface="Corbel" panose="020B0503020204020204"/>
                        </a:defRPr>
                      </a:lvl3pPr>
                      <a:lvl4pPr marL="1371600" algn="l" defTabSz="457200" rtl="0" eaLnBrk="1" latinLnBrk="0" hangingPunct="1">
                        <a:defRPr sz="1800" kern="1200">
                          <a:solidFill>
                            <a:schemeClr val="tx1"/>
                          </a:solidFill>
                          <a:latin typeface="Corbel" panose="020B0503020204020204"/>
                        </a:defRPr>
                      </a:lvl4pPr>
                      <a:lvl5pPr marL="1828800" algn="l" defTabSz="457200" rtl="0" eaLnBrk="1" latinLnBrk="0" hangingPunct="1">
                        <a:defRPr sz="1800" kern="1200">
                          <a:solidFill>
                            <a:schemeClr val="tx1"/>
                          </a:solidFill>
                          <a:latin typeface="Corbel" panose="020B0503020204020204"/>
                        </a:defRPr>
                      </a:lvl5pPr>
                      <a:lvl6pPr marL="2286000" algn="l" defTabSz="457200" rtl="0" eaLnBrk="1" latinLnBrk="0" hangingPunct="1">
                        <a:defRPr sz="1800" kern="1200">
                          <a:solidFill>
                            <a:schemeClr val="tx1"/>
                          </a:solidFill>
                          <a:latin typeface="Corbel" panose="020B0503020204020204"/>
                        </a:defRPr>
                      </a:lvl6pPr>
                      <a:lvl7pPr marL="2743200" algn="l" defTabSz="457200" rtl="0" eaLnBrk="1" latinLnBrk="0" hangingPunct="1">
                        <a:defRPr sz="1800" kern="1200">
                          <a:solidFill>
                            <a:schemeClr val="tx1"/>
                          </a:solidFill>
                          <a:latin typeface="Corbel" panose="020B0503020204020204"/>
                        </a:defRPr>
                      </a:lvl7pPr>
                      <a:lvl8pPr marL="3200400" algn="l" defTabSz="457200" rtl="0" eaLnBrk="1" latinLnBrk="0" hangingPunct="1">
                        <a:defRPr sz="1800" kern="1200">
                          <a:solidFill>
                            <a:schemeClr val="tx1"/>
                          </a:solidFill>
                          <a:latin typeface="Corbel" panose="020B0503020204020204"/>
                        </a:defRPr>
                      </a:lvl8pPr>
                      <a:lvl9pPr marL="3657600" algn="l" defTabSz="457200" rtl="0" eaLnBrk="1" latinLnBrk="0" hangingPunct="1">
                        <a:defRPr sz="1800" kern="1200">
                          <a:solidFill>
                            <a:schemeClr val="tx1"/>
                          </a:solidFill>
                          <a:latin typeface="Corbel" panose="020B0503020204020204"/>
                        </a:defRPr>
                      </a:lvl9pPr>
                    </a:lstStyle>
                    <a:p>
                      <a:pPr marL="285750" indent="-285750">
                        <a:buClr>
                          <a:schemeClr val="accent2">
                            <a:lumMod val="75000"/>
                          </a:schemeClr>
                        </a:buClr>
                        <a:buFont typeface="Arial" panose="020B0604020202020204" pitchFamily="34" charset="0"/>
                        <a:buChar char="•"/>
                      </a:pPr>
                      <a:r>
                        <a:rPr lang="en-US" sz="1400" dirty="0">
                          <a:solidFill>
                            <a:schemeClr val="tx1"/>
                          </a:solidFill>
                        </a:rPr>
                        <a:t>Creates FactCovid table </a:t>
                      </a:r>
                    </a:p>
                    <a:p>
                      <a:pPr marL="285750" indent="-285750">
                        <a:buClr>
                          <a:schemeClr val="accent2">
                            <a:lumMod val="75000"/>
                          </a:schemeClr>
                        </a:buClr>
                        <a:buFont typeface="Arial" panose="020B0604020202020204" pitchFamily="34" charset="0"/>
                        <a:buChar char="•"/>
                      </a:pPr>
                      <a:r>
                        <a:rPr lang="en-US" sz="1400" dirty="0">
                          <a:solidFill>
                            <a:schemeClr val="tx1"/>
                          </a:solidFill>
                        </a:rPr>
                        <a:t>Fills the table with data from Raw_BingCovid dataset</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6562135"/>
                  </a:ext>
                </a:extLst>
              </a:tr>
              <a:tr h="755029">
                <a:tc>
                  <a:txBody>
                    <a:bodyPr/>
                    <a:lstStyle>
                      <a:lvl1pPr marL="0" algn="l" defTabSz="457200" rtl="0" eaLnBrk="1" latinLnBrk="0" hangingPunct="1">
                        <a:defRPr sz="1800" kern="1200">
                          <a:solidFill>
                            <a:schemeClr val="tx1"/>
                          </a:solidFill>
                          <a:latin typeface="Corbel" panose="020B0503020204020204"/>
                        </a:defRPr>
                      </a:lvl1pPr>
                      <a:lvl2pPr marL="457200" algn="l" defTabSz="457200" rtl="0" eaLnBrk="1" latinLnBrk="0" hangingPunct="1">
                        <a:defRPr sz="1800" kern="1200">
                          <a:solidFill>
                            <a:schemeClr val="tx1"/>
                          </a:solidFill>
                          <a:latin typeface="Corbel" panose="020B0503020204020204"/>
                        </a:defRPr>
                      </a:lvl2pPr>
                      <a:lvl3pPr marL="914400" algn="l" defTabSz="457200" rtl="0" eaLnBrk="1" latinLnBrk="0" hangingPunct="1">
                        <a:defRPr sz="1800" kern="1200">
                          <a:solidFill>
                            <a:schemeClr val="tx1"/>
                          </a:solidFill>
                          <a:latin typeface="Corbel" panose="020B0503020204020204"/>
                        </a:defRPr>
                      </a:lvl3pPr>
                      <a:lvl4pPr marL="1371600" algn="l" defTabSz="457200" rtl="0" eaLnBrk="1" latinLnBrk="0" hangingPunct="1">
                        <a:defRPr sz="1800" kern="1200">
                          <a:solidFill>
                            <a:schemeClr val="tx1"/>
                          </a:solidFill>
                          <a:latin typeface="Corbel" panose="020B0503020204020204"/>
                        </a:defRPr>
                      </a:lvl4pPr>
                      <a:lvl5pPr marL="1828800" algn="l" defTabSz="457200" rtl="0" eaLnBrk="1" latinLnBrk="0" hangingPunct="1">
                        <a:defRPr sz="1800" kern="1200">
                          <a:solidFill>
                            <a:schemeClr val="tx1"/>
                          </a:solidFill>
                          <a:latin typeface="Corbel" panose="020B0503020204020204"/>
                        </a:defRPr>
                      </a:lvl5pPr>
                      <a:lvl6pPr marL="2286000" algn="l" defTabSz="457200" rtl="0" eaLnBrk="1" latinLnBrk="0" hangingPunct="1">
                        <a:defRPr sz="1800" kern="1200">
                          <a:solidFill>
                            <a:schemeClr val="tx1"/>
                          </a:solidFill>
                          <a:latin typeface="Corbel" panose="020B0503020204020204"/>
                        </a:defRPr>
                      </a:lvl6pPr>
                      <a:lvl7pPr marL="2743200" algn="l" defTabSz="457200" rtl="0" eaLnBrk="1" latinLnBrk="0" hangingPunct="1">
                        <a:defRPr sz="1800" kern="1200">
                          <a:solidFill>
                            <a:schemeClr val="tx1"/>
                          </a:solidFill>
                          <a:latin typeface="Corbel" panose="020B0503020204020204"/>
                        </a:defRPr>
                      </a:lvl7pPr>
                      <a:lvl8pPr marL="3200400" algn="l" defTabSz="457200" rtl="0" eaLnBrk="1" latinLnBrk="0" hangingPunct="1">
                        <a:defRPr sz="1800" kern="1200">
                          <a:solidFill>
                            <a:schemeClr val="tx1"/>
                          </a:solidFill>
                          <a:latin typeface="Corbel" panose="020B0503020204020204"/>
                        </a:defRPr>
                      </a:lvl8pPr>
                      <a:lvl9pPr marL="3657600" algn="l" defTabSz="457200" rtl="0" eaLnBrk="1" latinLnBrk="0" hangingPunct="1">
                        <a:defRPr sz="1800" kern="1200">
                          <a:solidFill>
                            <a:schemeClr val="tx1"/>
                          </a:solidFill>
                          <a:latin typeface="Corbel" panose="020B0503020204020204"/>
                        </a:defRPr>
                      </a:lvl9pPr>
                    </a:lstStyle>
                    <a:p>
                      <a:pPr marL="0" marR="0" lvl="0" indent="0" algn="l" defTabSz="914400" rtl="0" eaLnBrk="1" fontAlgn="auto" latinLnBrk="0" hangingPunct="1">
                        <a:lnSpc>
                          <a:spcPct val="100000"/>
                        </a:lnSpc>
                        <a:spcBef>
                          <a:spcPts val="0"/>
                        </a:spcBef>
                        <a:spcAft>
                          <a:spcPts val="0"/>
                        </a:spcAft>
                        <a:buClr>
                          <a:schemeClr val="accent2">
                            <a:lumMod val="75000"/>
                          </a:schemeClr>
                        </a:buClr>
                        <a:buSzTx/>
                        <a:buFontTx/>
                        <a:buNone/>
                        <a:tabLst/>
                        <a:defRPr/>
                      </a:pPr>
                      <a:r>
                        <a:rPr lang="en-US" sz="1400" dirty="0">
                          <a:solidFill>
                            <a:schemeClr val="tx1"/>
                          </a:solidFill>
                        </a:rPr>
                        <a:t>dbo.sp_FactResponse</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F5327">
                        <a:alpha val="20000"/>
                      </a:srgbClr>
                    </a:solidFill>
                  </a:tcPr>
                </a:tc>
                <a:tc>
                  <a:txBody>
                    <a:bodyPr/>
                    <a:lstStyle>
                      <a:lvl1pPr marL="0" algn="l" defTabSz="457200" rtl="0" eaLnBrk="1" latinLnBrk="0" hangingPunct="1">
                        <a:defRPr sz="1800" kern="1200">
                          <a:solidFill>
                            <a:schemeClr val="tx1"/>
                          </a:solidFill>
                          <a:latin typeface="Corbel" panose="020B0503020204020204"/>
                        </a:defRPr>
                      </a:lvl1pPr>
                      <a:lvl2pPr marL="457200" algn="l" defTabSz="457200" rtl="0" eaLnBrk="1" latinLnBrk="0" hangingPunct="1">
                        <a:defRPr sz="1800" kern="1200">
                          <a:solidFill>
                            <a:schemeClr val="tx1"/>
                          </a:solidFill>
                          <a:latin typeface="Corbel" panose="020B0503020204020204"/>
                        </a:defRPr>
                      </a:lvl2pPr>
                      <a:lvl3pPr marL="914400" algn="l" defTabSz="457200" rtl="0" eaLnBrk="1" latinLnBrk="0" hangingPunct="1">
                        <a:defRPr sz="1800" kern="1200">
                          <a:solidFill>
                            <a:schemeClr val="tx1"/>
                          </a:solidFill>
                          <a:latin typeface="Corbel" panose="020B0503020204020204"/>
                        </a:defRPr>
                      </a:lvl3pPr>
                      <a:lvl4pPr marL="1371600" algn="l" defTabSz="457200" rtl="0" eaLnBrk="1" latinLnBrk="0" hangingPunct="1">
                        <a:defRPr sz="1800" kern="1200">
                          <a:solidFill>
                            <a:schemeClr val="tx1"/>
                          </a:solidFill>
                          <a:latin typeface="Corbel" panose="020B0503020204020204"/>
                        </a:defRPr>
                      </a:lvl4pPr>
                      <a:lvl5pPr marL="1828800" algn="l" defTabSz="457200" rtl="0" eaLnBrk="1" latinLnBrk="0" hangingPunct="1">
                        <a:defRPr sz="1800" kern="1200">
                          <a:solidFill>
                            <a:schemeClr val="tx1"/>
                          </a:solidFill>
                          <a:latin typeface="Corbel" panose="020B0503020204020204"/>
                        </a:defRPr>
                      </a:lvl5pPr>
                      <a:lvl6pPr marL="2286000" algn="l" defTabSz="457200" rtl="0" eaLnBrk="1" latinLnBrk="0" hangingPunct="1">
                        <a:defRPr sz="1800" kern="1200">
                          <a:solidFill>
                            <a:schemeClr val="tx1"/>
                          </a:solidFill>
                          <a:latin typeface="Corbel" panose="020B0503020204020204"/>
                        </a:defRPr>
                      </a:lvl6pPr>
                      <a:lvl7pPr marL="2743200" algn="l" defTabSz="457200" rtl="0" eaLnBrk="1" latinLnBrk="0" hangingPunct="1">
                        <a:defRPr sz="1800" kern="1200">
                          <a:solidFill>
                            <a:schemeClr val="tx1"/>
                          </a:solidFill>
                          <a:latin typeface="Corbel" panose="020B0503020204020204"/>
                        </a:defRPr>
                      </a:lvl7pPr>
                      <a:lvl8pPr marL="3200400" algn="l" defTabSz="457200" rtl="0" eaLnBrk="1" latinLnBrk="0" hangingPunct="1">
                        <a:defRPr sz="1800" kern="1200">
                          <a:solidFill>
                            <a:schemeClr val="tx1"/>
                          </a:solidFill>
                          <a:latin typeface="Corbel" panose="020B0503020204020204"/>
                        </a:defRPr>
                      </a:lvl8pPr>
                      <a:lvl9pPr marL="3657600" algn="l" defTabSz="457200" rtl="0" eaLnBrk="1" latinLnBrk="0" hangingPunct="1">
                        <a:defRPr sz="1800" kern="1200">
                          <a:solidFill>
                            <a:schemeClr val="tx1"/>
                          </a:solidFill>
                          <a:latin typeface="Corbel" panose="020B0503020204020204"/>
                        </a:defRPr>
                      </a:lvl9pPr>
                    </a:lstStyle>
                    <a:p>
                      <a:pPr marL="285750" indent="-285750">
                        <a:buClr>
                          <a:schemeClr val="accent2">
                            <a:lumMod val="75000"/>
                          </a:schemeClr>
                        </a:buClr>
                        <a:buFont typeface="Arial" panose="020B0604020202020204" pitchFamily="34" charset="0"/>
                        <a:buChar char="•"/>
                      </a:pPr>
                      <a:r>
                        <a:rPr lang="en-US" sz="1400" dirty="0">
                          <a:solidFill>
                            <a:schemeClr val="tx1"/>
                          </a:solidFill>
                        </a:rPr>
                        <a:t>Creates FactResponse table</a:t>
                      </a:r>
                    </a:p>
                    <a:p>
                      <a:pPr marL="285750" indent="-285750">
                        <a:buClr>
                          <a:schemeClr val="accent2">
                            <a:lumMod val="75000"/>
                          </a:schemeClr>
                        </a:buClr>
                        <a:buFont typeface="Arial" panose="020B0604020202020204" pitchFamily="34" charset="0"/>
                        <a:buChar char="•"/>
                      </a:pPr>
                      <a:r>
                        <a:rPr lang="en-US" sz="1400" dirty="0">
                          <a:solidFill>
                            <a:schemeClr val="tx1"/>
                          </a:solidFill>
                        </a:rPr>
                        <a:t>Fills the table with data from </a:t>
                      </a:r>
                      <a:r>
                        <a:rPr lang="en-US" sz="1400" dirty="0" err="1">
                          <a:solidFill>
                            <a:schemeClr val="tx1"/>
                          </a:solidFill>
                        </a:rPr>
                        <a:t>Raw_CovidPolicyTracker</a:t>
                      </a:r>
                      <a:r>
                        <a:rPr lang="en-US" sz="1400" dirty="0">
                          <a:solidFill>
                            <a:schemeClr val="tx1"/>
                          </a:solidFill>
                        </a:rPr>
                        <a:t> dataset</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F5327">
                        <a:alpha val="20000"/>
                      </a:srgbClr>
                    </a:solidFill>
                  </a:tcPr>
                </a:tc>
                <a:extLst>
                  <a:ext uri="{0D108BD9-81ED-4DB2-BD59-A6C34878D82A}">
                    <a16:rowId xmlns:a16="http://schemas.microsoft.com/office/drawing/2014/main" val="603811918"/>
                  </a:ext>
                </a:extLst>
              </a:tr>
            </a:tbl>
          </a:graphicData>
        </a:graphic>
      </p:graphicFrame>
    </p:spTree>
    <p:extLst>
      <p:ext uri="{BB962C8B-B14F-4D97-AF65-F5344CB8AC3E}">
        <p14:creationId xmlns:p14="http://schemas.microsoft.com/office/powerpoint/2010/main" val="23718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C008-4FEA-0C22-C784-83AF518815A8}"/>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9AE72E96-C41C-BB9B-2CCB-EE6F9CAE2749}"/>
              </a:ext>
            </a:extLst>
          </p:cNvPr>
          <p:cNvSpPr>
            <a:spLocks noGrp="1"/>
          </p:cNvSpPr>
          <p:nvPr>
            <p:ph idx="1"/>
          </p:nvPr>
        </p:nvSpPr>
        <p:spPr>
          <a:xfrm>
            <a:off x="793350" y="1903343"/>
            <a:ext cx="6509657" cy="658368"/>
          </a:xfrm>
        </p:spPr>
        <p:txBody>
          <a:bodyPr anchor="t">
            <a:noAutofit/>
          </a:bodyPr>
          <a:lstStyle/>
          <a:p>
            <a:r>
              <a:rPr lang="en-US" sz="1600" dirty="0">
                <a:solidFill>
                  <a:schemeClr val="tx1"/>
                </a:solidFill>
              </a:rPr>
              <a:t>Report Views that will later be connected to Power BI. The data displayed from the views is sampled for accuracy.</a:t>
            </a:r>
          </a:p>
        </p:txBody>
      </p:sp>
      <p:pic>
        <p:nvPicPr>
          <p:cNvPr id="4" name="Picture 3">
            <a:extLst>
              <a:ext uri="{FF2B5EF4-FFF2-40B4-BE49-F238E27FC236}">
                <a16:creationId xmlns:a16="http://schemas.microsoft.com/office/drawing/2014/main" id="{0A7C29A6-4C82-A3F9-A526-21B221972C01}"/>
              </a:ext>
            </a:extLst>
          </p:cNvPr>
          <p:cNvPicPr>
            <a:picLocks noChangeAspect="1"/>
          </p:cNvPicPr>
          <p:nvPr/>
        </p:nvPicPr>
        <p:blipFill>
          <a:blip r:embed="rId3"/>
          <a:stretch>
            <a:fillRect/>
          </a:stretch>
        </p:blipFill>
        <p:spPr>
          <a:xfrm>
            <a:off x="878156" y="2712307"/>
            <a:ext cx="7609013" cy="3921040"/>
          </a:xfrm>
          <a:prstGeom prst="rect">
            <a:avLst/>
          </a:prstGeom>
          <a:ln w="12700">
            <a:solidFill>
              <a:schemeClr val="accent2">
                <a:lumMod val="60000"/>
                <a:lumOff val="40000"/>
              </a:schemeClr>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C771044D-5D30-2A92-25A6-8CD3862EC44F}"/>
              </a:ext>
            </a:extLst>
          </p:cNvPr>
          <p:cNvPicPr>
            <a:picLocks noChangeAspect="1"/>
          </p:cNvPicPr>
          <p:nvPr/>
        </p:nvPicPr>
        <p:blipFill>
          <a:blip r:embed="rId4"/>
          <a:stretch>
            <a:fillRect/>
          </a:stretch>
        </p:blipFill>
        <p:spPr>
          <a:xfrm>
            <a:off x="9176365" y="2712307"/>
            <a:ext cx="2594805" cy="2340153"/>
          </a:xfrm>
          <a:prstGeom prst="rect">
            <a:avLst/>
          </a:prstGeom>
          <a:ln w="12700">
            <a:solidFill>
              <a:schemeClr val="accent2">
                <a:lumMod val="60000"/>
                <a:lumOff val="4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12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D561-3060-89BF-2207-3F5F10EE5756}"/>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C196AA36-3BB5-1DFA-6270-DB7402C89668}"/>
              </a:ext>
            </a:extLst>
          </p:cNvPr>
          <p:cNvSpPr>
            <a:spLocks noGrp="1"/>
          </p:cNvSpPr>
          <p:nvPr>
            <p:ph idx="1"/>
          </p:nvPr>
        </p:nvSpPr>
        <p:spPr>
          <a:xfrm>
            <a:off x="453672" y="1863711"/>
            <a:ext cx="5681134" cy="1791834"/>
          </a:xfrm>
        </p:spPr>
        <p:txBody>
          <a:bodyPr>
            <a:normAutofit fontScale="92500" lnSpcReduction="10000"/>
          </a:bodyPr>
          <a:lstStyle/>
          <a:p>
            <a:pPr marL="0" indent="0">
              <a:buClr>
                <a:schemeClr val="accent2">
                  <a:lumMod val="75000"/>
                </a:schemeClr>
              </a:buClr>
              <a:buNone/>
            </a:pPr>
            <a:r>
              <a:rPr lang="en-US" sz="1900" b="1" dirty="0">
                <a:solidFill>
                  <a:schemeClr val="tx1"/>
                </a:solidFill>
              </a:rPr>
              <a:t>Extracting Backup Steps:</a:t>
            </a:r>
          </a:p>
          <a:p>
            <a:r>
              <a:rPr lang="en-US" sz="1700" dirty="0">
                <a:solidFill>
                  <a:schemeClr val="tx1"/>
                </a:solidFill>
              </a:rPr>
              <a:t>Drop </a:t>
            </a:r>
            <a:r>
              <a:rPr lang="en-US" sz="1700" dirty="0" err="1">
                <a:solidFill>
                  <a:schemeClr val="tx1"/>
                </a:solidFill>
              </a:rPr>
              <a:t>Sprocs</a:t>
            </a:r>
            <a:r>
              <a:rPr lang="en-US" sz="1700" dirty="0">
                <a:solidFill>
                  <a:schemeClr val="tx1"/>
                </a:solidFill>
              </a:rPr>
              <a:t> and views.</a:t>
            </a:r>
          </a:p>
          <a:p>
            <a:r>
              <a:rPr lang="en-US" sz="1700" dirty="0">
                <a:solidFill>
                  <a:schemeClr val="tx1"/>
                </a:solidFill>
              </a:rPr>
              <a:t>Click Task/Export Data-tier-Application.</a:t>
            </a:r>
          </a:p>
          <a:p>
            <a:r>
              <a:rPr lang="en-US" sz="1700" dirty="0">
                <a:solidFill>
                  <a:schemeClr val="tx1"/>
                </a:solidFill>
              </a:rPr>
              <a:t>Select destination. </a:t>
            </a:r>
          </a:p>
          <a:p>
            <a:r>
              <a:rPr lang="en-US" sz="1700" dirty="0">
                <a:solidFill>
                  <a:schemeClr val="tx1"/>
                </a:solidFill>
              </a:rPr>
              <a:t>Click Next/finish.</a:t>
            </a:r>
          </a:p>
        </p:txBody>
      </p:sp>
      <p:pic>
        <p:nvPicPr>
          <p:cNvPr id="4" name="Picture 3">
            <a:extLst>
              <a:ext uri="{FF2B5EF4-FFF2-40B4-BE49-F238E27FC236}">
                <a16:creationId xmlns:a16="http://schemas.microsoft.com/office/drawing/2014/main" id="{6B4508A0-C1D4-498A-4FCB-C77DA373F8B5}"/>
              </a:ext>
            </a:extLst>
          </p:cNvPr>
          <p:cNvPicPr>
            <a:picLocks noChangeAspect="1"/>
          </p:cNvPicPr>
          <p:nvPr/>
        </p:nvPicPr>
        <p:blipFill>
          <a:blip r:embed="rId3"/>
          <a:stretch>
            <a:fillRect/>
          </a:stretch>
        </p:blipFill>
        <p:spPr>
          <a:xfrm>
            <a:off x="6303858" y="1863710"/>
            <a:ext cx="5456699" cy="4101662"/>
          </a:xfrm>
          <a:prstGeom prst="rect">
            <a:avLst/>
          </a:prstGeom>
          <a:ln w="12700">
            <a:solidFill>
              <a:schemeClr val="accent2">
                <a:lumMod val="60000"/>
                <a:lumOff val="40000"/>
              </a:schemeClr>
            </a:solidFill>
          </a:ln>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DDBAB8E9-209E-123C-423C-0998FF44DFAA}"/>
              </a:ext>
            </a:extLst>
          </p:cNvPr>
          <p:cNvPicPr>
            <a:picLocks noChangeAspect="1"/>
          </p:cNvPicPr>
          <p:nvPr/>
        </p:nvPicPr>
        <p:blipFill>
          <a:blip r:embed="rId4"/>
          <a:stretch>
            <a:fillRect/>
          </a:stretch>
        </p:blipFill>
        <p:spPr>
          <a:xfrm>
            <a:off x="179207" y="3661427"/>
            <a:ext cx="3502627" cy="3196573"/>
          </a:xfrm>
          <a:prstGeom prst="rect">
            <a:avLst/>
          </a:prstGeom>
          <a:ln w="12700">
            <a:solidFill>
              <a:schemeClr val="accent2">
                <a:lumMod val="60000"/>
                <a:lumOff val="40000"/>
              </a:schemeClr>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523F1EAB-DF0C-4D8B-D2A2-9818C2BC7FE7}"/>
              </a:ext>
            </a:extLst>
          </p:cNvPr>
          <p:cNvPicPr>
            <a:picLocks noChangeAspect="1"/>
          </p:cNvPicPr>
          <p:nvPr/>
        </p:nvPicPr>
        <p:blipFill>
          <a:blip r:embed="rId5"/>
          <a:stretch>
            <a:fillRect/>
          </a:stretch>
        </p:blipFill>
        <p:spPr>
          <a:xfrm>
            <a:off x="2911980" y="4699206"/>
            <a:ext cx="4000449" cy="1698729"/>
          </a:xfrm>
          <a:prstGeom prst="rect">
            <a:avLst/>
          </a:prstGeom>
          <a:ln w="12700">
            <a:solidFill>
              <a:schemeClr val="accent2">
                <a:lumMod val="60000"/>
                <a:lumOff val="4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441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D561-3060-89BF-2207-3F5F10EE5756}"/>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C196AA36-3BB5-1DFA-6270-DB7402C89668}"/>
              </a:ext>
            </a:extLst>
          </p:cNvPr>
          <p:cNvSpPr>
            <a:spLocks noGrp="1"/>
          </p:cNvSpPr>
          <p:nvPr>
            <p:ph idx="1"/>
          </p:nvPr>
        </p:nvSpPr>
        <p:spPr>
          <a:xfrm>
            <a:off x="453672" y="1863710"/>
            <a:ext cx="4666968" cy="4043313"/>
          </a:xfrm>
        </p:spPr>
        <p:txBody>
          <a:bodyPr>
            <a:normAutofit/>
          </a:bodyPr>
          <a:lstStyle/>
          <a:p>
            <a:pPr marL="0" indent="0">
              <a:buClr>
                <a:schemeClr val="accent2">
                  <a:lumMod val="75000"/>
                </a:schemeClr>
              </a:buClr>
              <a:buNone/>
            </a:pPr>
            <a:r>
              <a:rPr lang="en-US" b="1" dirty="0">
                <a:solidFill>
                  <a:schemeClr val="tx1"/>
                </a:solidFill>
              </a:rPr>
              <a:t>Importing Data-tier-Application Backup Steps:</a:t>
            </a:r>
          </a:p>
          <a:p>
            <a:r>
              <a:rPr lang="en-US" sz="1600" dirty="0">
                <a:solidFill>
                  <a:schemeClr val="tx1"/>
                </a:solidFill>
              </a:rPr>
              <a:t>Login to the destination server (Class Server).</a:t>
            </a:r>
          </a:p>
          <a:p>
            <a:r>
              <a:rPr lang="en-US" sz="1600" dirty="0">
                <a:solidFill>
                  <a:schemeClr val="tx1"/>
                </a:solidFill>
              </a:rPr>
              <a:t>Right Click on Database and import Data-tier-Application.</a:t>
            </a:r>
          </a:p>
          <a:p>
            <a:r>
              <a:rPr lang="en-US" sz="1600" dirty="0">
                <a:solidFill>
                  <a:schemeClr val="tx1"/>
                </a:solidFill>
              </a:rPr>
              <a:t>Choose backup file location</a:t>
            </a:r>
          </a:p>
          <a:p>
            <a:r>
              <a:rPr lang="en-US" sz="1600" dirty="0">
                <a:solidFill>
                  <a:schemeClr val="tx1"/>
                </a:solidFill>
              </a:rPr>
              <a:t>Select new database name. </a:t>
            </a:r>
          </a:p>
          <a:p>
            <a:r>
              <a:rPr lang="en-US" sz="1600" dirty="0">
                <a:solidFill>
                  <a:schemeClr val="tx1"/>
                </a:solidFill>
              </a:rPr>
              <a:t>Click finish</a:t>
            </a:r>
            <a:r>
              <a:rPr lang="en-US" sz="1700" dirty="0">
                <a:solidFill>
                  <a:schemeClr val="tx1"/>
                </a:solidFill>
              </a:rPr>
              <a:t>.</a:t>
            </a:r>
          </a:p>
        </p:txBody>
      </p:sp>
      <p:pic>
        <p:nvPicPr>
          <p:cNvPr id="10" name="Picture 9">
            <a:extLst>
              <a:ext uri="{FF2B5EF4-FFF2-40B4-BE49-F238E27FC236}">
                <a16:creationId xmlns:a16="http://schemas.microsoft.com/office/drawing/2014/main" id="{BA01CAD2-0C24-EC1B-D247-60E28DA249D5}"/>
              </a:ext>
            </a:extLst>
          </p:cNvPr>
          <p:cNvPicPr>
            <a:picLocks noChangeAspect="1"/>
          </p:cNvPicPr>
          <p:nvPr/>
        </p:nvPicPr>
        <p:blipFill>
          <a:blip r:embed="rId3"/>
          <a:stretch>
            <a:fillRect/>
          </a:stretch>
        </p:blipFill>
        <p:spPr>
          <a:xfrm>
            <a:off x="5185927" y="1859032"/>
            <a:ext cx="3181389" cy="4343194"/>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DABBABA3-C7DA-9134-78D4-795CFF288820}"/>
              </a:ext>
            </a:extLst>
          </p:cNvPr>
          <p:cNvPicPr>
            <a:picLocks noChangeAspect="1"/>
          </p:cNvPicPr>
          <p:nvPr/>
        </p:nvPicPr>
        <p:blipFill>
          <a:blip r:embed="rId4"/>
          <a:stretch>
            <a:fillRect/>
          </a:stretch>
        </p:blipFill>
        <p:spPr>
          <a:xfrm>
            <a:off x="7511173" y="1859032"/>
            <a:ext cx="3104934" cy="2653698"/>
          </a:xfrm>
          <a:prstGeom prst="rect">
            <a:avLst/>
          </a:prstGeom>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9DC606AD-6FCD-EBD6-D68F-3ABDE54F0134}"/>
              </a:ext>
            </a:extLst>
          </p:cNvPr>
          <p:cNvPicPr>
            <a:picLocks noChangeAspect="1"/>
          </p:cNvPicPr>
          <p:nvPr/>
        </p:nvPicPr>
        <p:blipFill>
          <a:blip r:embed="rId5"/>
          <a:stretch>
            <a:fillRect/>
          </a:stretch>
        </p:blipFill>
        <p:spPr>
          <a:xfrm>
            <a:off x="8114761" y="2919586"/>
            <a:ext cx="3135743" cy="2655201"/>
          </a:xfrm>
          <a:prstGeom prst="rect">
            <a:avLst/>
          </a:prstGeom>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id="{1BEBC8AF-8846-945D-5D11-CAE209F1F774}"/>
              </a:ext>
            </a:extLst>
          </p:cNvPr>
          <p:cNvPicPr>
            <a:picLocks noChangeAspect="1"/>
          </p:cNvPicPr>
          <p:nvPr/>
        </p:nvPicPr>
        <p:blipFill>
          <a:blip r:embed="rId6"/>
          <a:stretch>
            <a:fillRect/>
          </a:stretch>
        </p:blipFill>
        <p:spPr>
          <a:xfrm>
            <a:off x="8851948" y="3978330"/>
            <a:ext cx="3250708" cy="280008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5656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80DF568-1EF2-C9A1-2DAA-3EE0F9E2DE06}"/>
              </a:ext>
            </a:extLst>
          </p:cNvPr>
          <p:cNvSpPr>
            <a:spLocks noGrp="1"/>
          </p:cNvSpPr>
          <p:nvPr>
            <p:ph idx="1"/>
          </p:nvPr>
        </p:nvSpPr>
        <p:spPr>
          <a:xfrm>
            <a:off x="903514" y="1515292"/>
            <a:ext cx="7630886" cy="4822479"/>
          </a:xfrm>
        </p:spPr>
        <p:txBody>
          <a:bodyPr>
            <a:normAutofit/>
          </a:bodyPr>
          <a:lstStyle/>
          <a:p>
            <a:pPr>
              <a:buClr>
                <a:schemeClr val="bg1"/>
              </a:buClr>
            </a:pPr>
            <a:r>
              <a:rPr lang="en-US" sz="2800" dirty="0">
                <a:solidFill>
                  <a:schemeClr val="tx2">
                    <a:lumMod val="40000"/>
                    <a:lumOff val="60000"/>
                  </a:schemeClr>
                </a:solidFill>
              </a:rPr>
              <a:t>Data Source </a:t>
            </a:r>
          </a:p>
          <a:p>
            <a:pPr>
              <a:buClr>
                <a:schemeClr val="bg1"/>
              </a:buClr>
            </a:pPr>
            <a:r>
              <a:rPr lang="en-US" sz="2800" dirty="0">
                <a:solidFill>
                  <a:schemeClr val="bg2">
                    <a:lumMod val="75000"/>
                  </a:schemeClr>
                </a:solidFill>
              </a:rPr>
              <a:t>Data Processing</a:t>
            </a:r>
          </a:p>
          <a:p>
            <a:pPr>
              <a:buClr>
                <a:schemeClr val="bg1"/>
              </a:buClr>
            </a:pPr>
            <a:r>
              <a:rPr lang="en-US" sz="2800" dirty="0"/>
              <a:t>Power BI Dashboards</a:t>
            </a:r>
          </a:p>
          <a:p>
            <a:pPr>
              <a:buClr>
                <a:schemeClr val="bg1"/>
              </a:buClr>
            </a:pPr>
            <a:r>
              <a:rPr lang="en-US" sz="2800" dirty="0">
                <a:solidFill>
                  <a:schemeClr val="tx2">
                    <a:lumMod val="40000"/>
                    <a:lumOff val="60000"/>
                  </a:schemeClr>
                </a:solidFill>
              </a:rPr>
              <a:t>Drawing Insight</a:t>
            </a:r>
          </a:p>
          <a:p>
            <a:pPr>
              <a:buClr>
                <a:schemeClr val="bg1"/>
              </a:buClr>
            </a:pPr>
            <a:endParaRPr lang="en-US" sz="2800" dirty="0"/>
          </a:p>
          <a:p>
            <a:pPr marL="0" indent="0">
              <a:buNone/>
            </a:pPr>
            <a:endParaRPr lang="en-US" sz="2800" dirty="0"/>
          </a:p>
        </p:txBody>
      </p:sp>
      <p:sp>
        <p:nvSpPr>
          <p:cNvPr id="6" name="TextBox 5">
            <a:extLst>
              <a:ext uri="{FF2B5EF4-FFF2-40B4-BE49-F238E27FC236}">
                <a16:creationId xmlns:a16="http://schemas.microsoft.com/office/drawing/2014/main" id="{B383A8ED-3C13-0C44-A0EE-3849C9FF2E5B}"/>
              </a:ext>
            </a:extLst>
          </p:cNvPr>
          <p:cNvSpPr txBox="1"/>
          <p:nvPr/>
        </p:nvSpPr>
        <p:spPr>
          <a:xfrm>
            <a:off x="903514" y="730125"/>
            <a:ext cx="6150429" cy="830997"/>
          </a:xfrm>
          <a:prstGeom prst="rect">
            <a:avLst/>
          </a:prstGeom>
          <a:noFill/>
        </p:spPr>
        <p:txBody>
          <a:bodyPr wrap="square" rtlCol="0">
            <a:spAutoFit/>
          </a:bodyPr>
          <a:lstStyle/>
          <a:p>
            <a:r>
              <a:rPr lang="en-US" sz="4800" dirty="0">
                <a:solidFill>
                  <a:schemeClr val="bg1"/>
                </a:solidFill>
              </a:rPr>
              <a:t>AGENDA</a:t>
            </a:r>
          </a:p>
        </p:txBody>
      </p:sp>
    </p:spTree>
    <p:extLst>
      <p:ext uri="{BB962C8B-B14F-4D97-AF65-F5344CB8AC3E}">
        <p14:creationId xmlns:p14="http://schemas.microsoft.com/office/powerpoint/2010/main" val="136863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BAF6-D37A-ABD3-3C5A-D6DE05A51401}"/>
              </a:ext>
            </a:extLst>
          </p:cNvPr>
          <p:cNvSpPr>
            <a:spLocks noGrp="1"/>
          </p:cNvSpPr>
          <p:nvPr>
            <p:ph type="title"/>
          </p:nvPr>
        </p:nvSpPr>
        <p:spPr/>
        <p:txBody>
          <a:bodyPr/>
          <a:lstStyle/>
          <a:p>
            <a:r>
              <a:rPr lang="en-US" dirty="0"/>
              <a:t>Power bi dashboard</a:t>
            </a:r>
          </a:p>
        </p:txBody>
      </p:sp>
      <p:sp>
        <p:nvSpPr>
          <p:cNvPr id="3" name="Content Placeholder 2">
            <a:extLst>
              <a:ext uri="{FF2B5EF4-FFF2-40B4-BE49-F238E27FC236}">
                <a16:creationId xmlns:a16="http://schemas.microsoft.com/office/drawing/2014/main" id="{B7CABF23-4E42-70AF-86E7-D62D89E0DDB8}"/>
              </a:ext>
            </a:extLst>
          </p:cNvPr>
          <p:cNvSpPr>
            <a:spLocks noGrp="1"/>
          </p:cNvSpPr>
          <p:nvPr>
            <p:ph idx="1"/>
          </p:nvPr>
        </p:nvSpPr>
        <p:spPr>
          <a:xfrm>
            <a:off x="581192" y="2224039"/>
            <a:ext cx="3012400" cy="3229704"/>
          </a:xfrm>
        </p:spPr>
        <p:txBody>
          <a:bodyPr anchor="t"/>
          <a:lstStyle/>
          <a:p>
            <a:pPr marL="0" indent="0">
              <a:lnSpc>
                <a:spcPct val="90000"/>
              </a:lnSpc>
              <a:buNone/>
            </a:pPr>
            <a:r>
              <a:rPr lang="en-US" sz="1800" dirty="0">
                <a:solidFill>
                  <a:schemeClr val="tx1"/>
                </a:solidFill>
              </a:rPr>
              <a:t>This section covers: </a:t>
            </a:r>
          </a:p>
          <a:p>
            <a:pPr lvl="1">
              <a:lnSpc>
                <a:spcPct val="90000"/>
              </a:lnSpc>
            </a:pPr>
            <a:r>
              <a:rPr lang="en-US" dirty="0">
                <a:solidFill>
                  <a:schemeClr val="tx1"/>
                </a:solidFill>
              </a:rPr>
              <a:t>Data import.</a:t>
            </a:r>
          </a:p>
          <a:p>
            <a:pPr lvl="1">
              <a:lnSpc>
                <a:spcPct val="90000"/>
              </a:lnSpc>
            </a:pPr>
            <a:r>
              <a:rPr lang="en-US" dirty="0">
                <a:solidFill>
                  <a:schemeClr val="tx1"/>
                </a:solidFill>
              </a:rPr>
              <a:t>Data Model.</a:t>
            </a:r>
          </a:p>
          <a:p>
            <a:pPr lvl="1">
              <a:lnSpc>
                <a:spcPct val="90000"/>
              </a:lnSpc>
            </a:pPr>
            <a:r>
              <a:rPr lang="en-US" dirty="0">
                <a:solidFill>
                  <a:schemeClr val="tx1"/>
                </a:solidFill>
              </a:rPr>
              <a:t>Dashboard design.</a:t>
            </a:r>
          </a:p>
        </p:txBody>
      </p:sp>
      <p:pic>
        <p:nvPicPr>
          <p:cNvPr id="7" name="Picture 6">
            <a:extLst>
              <a:ext uri="{FF2B5EF4-FFF2-40B4-BE49-F238E27FC236}">
                <a16:creationId xmlns:a16="http://schemas.microsoft.com/office/drawing/2014/main" id="{D97B9133-4B41-22D9-4D19-51F01A85CCC5}"/>
              </a:ext>
            </a:extLst>
          </p:cNvPr>
          <p:cNvPicPr>
            <a:picLocks noChangeAspect="1"/>
          </p:cNvPicPr>
          <p:nvPr/>
        </p:nvPicPr>
        <p:blipFill>
          <a:blip r:embed="rId2"/>
          <a:stretch>
            <a:fillRect/>
          </a:stretch>
        </p:blipFill>
        <p:spPr>
          <a:xfrm>
            <a:off x="7310592" y="1826286"/>
            <a:ext cx="3841802" cy="2344544"/>
          </a:xfrm>
          <a:prstGeom prst="rect">
            <a:avLst/>
          </a:prstGeom>
          <a:effectLst>
            <a:outerShdw blurRad="50800" dist="38100" algn="l" rotWithShape="0">
              <a:prstClr val="black">
                <a:alpha val="40000"/>
              </a:prstClr>
            </a:outerShdw>
          </a:effectLst>
        </p:spPr>
      </p:pic>
      <p:pic>
        <p:nvPicPr>
          <p:cNvPr id="9" name="Picture 8">
            <a:extLst>
              <a:ext uri="{FF2B5EF4-FFF2-40B4-BE49-F238E27FC236}">
                <a16:creationId xmlns:a16="http://schemas.microsoft.com/office/drawing/2014/main" id="{95FEB3A7-3402-A9B7-76A9-A64C557D93FE}"/>
              </a:ext>
            </a:extLst>
          </p:cNvPr>
          <p:cNvPicPr>
            <a:picLocks noChangeAspect="1"/>
          </p:cNvPicPr>
          <p:nvPr/>
        </p:nvPicPr>
        <p:blipFill>
          <a:blip r:embed="rId3"/>
          <a:stretch>
            <a:fillRect/>
          </a:stretch>
        </p:blipFill>
        <p:spPr>
          <a:xfrm>
            <a:off x="3874510" y="2512168"/>
            <a:ext cx="3772319" cy="2330558"/>
          </a:xfrm>
          <a:prstGeom prst="rect">
            <a:avLst/>
          </a:prstGeom>
          <a:effectLst>
            <a:outerShdw blurRad="50800" dist="38100" algn="l" rotWithShape="0">
              <a:prstClr val="black">
                <a:alpha val="40000"/>
              </a:prstClr>
            </a:outerShdw>
          </a:effectLst>
        </p:spPr>
      </p:pic>
      <p:pic>
        <p:nvPicPr>
          <p:cNvPr id="13" name="Picture 12">
            <a:extLst>
              <a:ext uri="{FF2B5EF4-FFF2-40B4-BE49-F238E27FC236}">
                <a16:creationId xmlns:a16="http://schemas.microsoft.com/office/drawing/2014/main" id="{1B5FC1B3-A127-FB62-B5FC-827E09270E78}"/>
              </a:ext>
            </a:extLst>
          </p:cNvPr>
          <p:cNvPicPr>
            <a:picLocks noChangeAspect="1"/>
          </p:cNvPicPr>
          <p:nvPr/>
        </p:nvPicPr>
        <p:blipFill>
          <a:blip r:embed="rId4"/>
          <a:stretch>
            <a:fillRect/>
          </a:stretch>
        </p:blipFill>
        <p:spPr>
          <a:xfrm>
            <a:off x="7616914" y="3677447"/>
            <a:ext cx="3841802" cy="2330273"/>
          </a:xfrm>
          <a:prstGeom prst="rect">
            <a:avLst/>
          </a:prstGeom>
        </p:spPr>
      </p:pic>
      <p:pic>
        <p:nvPicPr>
          <p:cNvPr id="11" name="Picture 10">
            <a:extLst>
              <a:ext uri="{FF2B5EF4-FFF2-40B4-BE49-F238E27FC236}">
                <a16:creationId xmlns:a16="http://schemas.microsoft.com/office/drawing/2014/main" id="{69155730-B26A-ED2D-5719-C37E09C982BD}"/>
              </a:ext>
            </a:extLst>
          </p:cNvPr>
          <p:cNvPicPr>
            <a:picLocks noChangeAspect="1"/>
          </p:cNvPicPr>
          <p:nvPr/>
        </p:nvPicPr>
        <p:blipFill>
          <a:blip r:embed="rId5"/>
          <a:stretch>
            <a:fillRect/>
          </a:stretch>
        </p:blipFill>
        <p:spPr>
          <a:xfrm>
            <a:off x="4438094" y="4125813"/>
            <a:ext cx="4148124" cy="218919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9522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7B22-29DD-37C6-4FCA-3C8D3ABA9EBE}"/>
              </a:ext>
            </a:extLst>
          </p:cNvPr>
          <p:cNvSpPr>
            <a:spLocks noGrp="1"/>
          </p:cNvSpPr>
          <p:nvPr>
            <p:ph type="title"/>
          </p:nvPr>
        </p:nvSpPr>
        <p:spPr/>
        <p:txBody>
          <a:bodyPr/>
          <a:lstStyle/>
          <a:p>
            <a:r>
              <a:rPr lang="en-US" dirty="0"/>
              <a:t>Power bi dashboard</a:t>
            </a:r>
          </a:p>
        </p:txBody>
      </p:sp>
      <p:sp>
        <p:nvSpPr>
          <p:cNvPr id="3" name="Content Placeholder 2">
            <a:extLst>
              <a:ext uri="{FF2B5EF4-FFF2-40B4-BE49-F238E27FC236}">
                <a16:creationId xmlns:a16="http://schemas.microsoft.com/office/drawing/2014/main" id="{6E042494-F525-C669-CDA6-1B3D2F0BCF5B}"/>
              </a:ext>
            </a:extLst>
          </p:cNvPr>
          <p:cNvSpPr>
            <a:spLocks noGrp="1"/>
          </p:cNvSpPr>
          <p:nvPr>
            <p:ph idx="1"/>
          </p:nvPr>
        </p:nvSpPr>
        <p:spPr>
          <a:xfrm>
            <a:off x="581192" y="2217072"/>
            <a:ext cx="11029615" cy="3678303"/>
          </a:xfrm>
        </p:spPr>
        <p:txBody>
          <a:bodyPr/>
          <a:lstStyle/>
          <a:p>
            <a:pPr marL="0" indent="0">
              <a:buClr>
                <a:schemeClr val="accent2">
                  <a:lumMod val="75000"/>
                </a:schemeClr>
              </a:buClr>
              <a:buNone/>
            </a:pPr>
            <a:r>
              <a:rPr lang="en-US" b="1" dirty="0">
                <a:solidFill>
                  <a:schemeClr val="tx1"/>
                </a:solidFill>
              </a:rPr>
              <a:t>Why we chose Power BI:</a:t>
            </a:r>
          </a:p>
          <a:p>
            <a:r>
              <a:rPr lang="en-US" sz="1800" dirty="0">
                <a:solidFill>
                  <a:schemeClr val="tx1"/>
                </a:solidFill>
              </a:rPr>
              <a:t>Ease of use</a:t>
            </a:r>
          </a:p>
          <a:p>
            <a:r>
              <a:rPr lang="en-US" sz="1800" dirty="0"/>
              <a:t>Data handling performance</a:t>
            </a:r>
            <a:endParaRPr lang="en-US" sz="1800" dirty="0">
              <a:solidFill>
                <a:schemeClr val="tx1"/>
              </a:solidFill>
            </a:endParaRPr>
          </a:p>
          <a:p>
            <a:r>
              <a:rPr lang="en-US" sz="1800" dirty="0">
                <a:solidFill>
                  <a:schemeClr val="tx1"/>
                </a:solidFill>
              </a:rPr>
              <a:t>Integration</a:t>
            </a:r>
          </a:p>
          <a:p>
            <a:r>
              <a:rPr lang="en-US" sz="1800" dirty="0">
                <a:solidFill>
                  <a:schemeClr val="tx1"/>
                </a:solidFill>
              </a:rPr>
              <a:t>Community, Support, Popularity</a:t>
            </a:r>
          </a:p>
          <a:p>
            <a:endParaRPr lang="en-US" dirty="0"/>
          </a:p>
        </p:txBody>
      </p:sp>
      <p:pic>
        <p:nvPicPr>
          <p:cNvPr id="4" name="Picture 3">
            <a:extLst>
              <a:ext uri="{FF2B5EF4-FFF2-40B4-BE49-F238E27FC236}">
                <a16:creationId xmlns:a16="http://schemas.microsoft.com/office/drawing/2014/main" id="{BCF94926-8522-E235-A6E9-E174E6FB3FD6}"/>
              </a:ext>
            </a:extLst>
          </p:cNvPr>
          <p:cNvPicPr>
            <a:picLocks noChangeAspect="1"/>
          </p:cNvPicPr>
          <p:nvPr/>
        </p:nvPicPr>
        <p:blipFill>
          <a:blip r:embed="rId3"/>
          <a:stretch>
            <a:fillRect/>
          </a:stretch>
        </p:blipFill>
        <p:spPr>
          <a:xfrm>
            <a:off x="6561039" y="2453554"/>
            <a:ext cx="3002468" cy="3205338"/>
          </a:xfrm>
          <a:prstGeom prst="rect">
            <a:avLst/>
          </a:prstGeom>
          <a:ln>
            <a:solidFill>
              <a:schemeClr val="accent2">
                <a:lumMod val="60000"/>
                <a:lumOff val="4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59793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5896-47E0-78F6-319E-A26A36B6CD94}"/>
              </a:ext>
            </a:extLst>
          </p:cNvPr>
          <p:cNvSpPr>
            <a:spLocks noGrp="1"/>
          </p:cNvSpPr>
          <p:nvPr>
            <p:ph type="title"/>
          </p:nvPr>
        </p:nvSpPr>
        <p:spPr/>
        <p:txBody>
          <a:bodyPr/>
          <a:lstStyle/>
          <a:p>
            <a:r>
              <a:rPr lang="en-US" dirty="0"/>
              <a:t>Power bi dashboard</a:t>
            </a:r>
          </a:p>
        </p:txBody>
      </p:sp>
      <p:sp>
        <p:nvSpPr>
          <p:cNvPr id="3" name="Content Placeholder 2">
            <a:extLst>
              <a:ext uri="{FF2B5EF4-FFF2-40B4-BE49-F238E27FC236}">
                <a16:creationId xmlns:a16="http://schemas.microsoft.com/office/drawing/2014/main" id="{A71E2E4A-D933-0F1F-E80F-1872622CFAD0}"/>
              </a:ext>
            </a:extLst>
          </p:cNvPr>
          <p:cNvSpPr>
            <a:spLocks noGrp="1"/>
          </p:cNvSpPr>
          <p:nvPr>
            <p:ph idx="1"/>
          </p:nvPr>
        </p:nvSpPr>
        <p:spPr>
          <a:xfrm>
            <a:off x="581193" y="2180496"/>
            <a:ext cx="3598922" cy="4111447"/>
          </a:xfrm>
        </p:spPr>
        <p:txBody>
          <a:bodyPr anchor="t">
            <a:normAutofit/>
          </a:bodyPr>
          <a:lstStyle/>
          <a:p>
            <a:pPr marL="0" indent="0">
              <a:buClr>
                <a:schemeClr val="accent2">
                  <a:lumMod val="75000"/>
                </a:schemeClr>
              </a:buClr>
              <a:buNone/>
            </a:pPr>
            <a:r>
              <a:rPr lang="en-US" b="1" dirty="0">
                <a:solidFill>
                  <a:schemeClr val="tx1"/>
                </a:solidFill>
              </a:rPr>
              <a:t>Data Import:</a:t>
            </a:r>
          </a:p>
          <a:p>
            <a:r>
              <a:rPr lang="en-US" sz="1600" dirty="0">
                <a:solidFill>
                  <a:schemeClr val="tx1"/>
                </a:solidFill>
              </a:rPr>
              <a:t>Select Get Data from the menu</a:t>
            </a:r>
          </a:p>
          <a:p>
            <a:r>
              <a:rPr lang="en-US" sz="1600" dirty="0">
                <a:solidFill>
                  <a:schemeClr val="tx1"/>
                </a:solidFill>
              </a:rPr>
              <a:t>Select SQL Server</a:t>
            </a:r>
          </a:p>
          <a:p>
            <a:r>
              <a:rPr lang="en-US" sz="1600" dirty="0">
                <a:solidFill>
                  <a:schemeClr val="tx1"/>
                </a:solidFill>
              </a:rPr>
              <a:t>Enter the class server and DB info</a:t>
            </a:r>
          </a:p>
          <a:p>
            <a:r>
              <a:rPr lang="en-US" sz="1600" dirty="0">
                <a:solidFill>
                  <a:schemeClr val="tx1"/>
                </a:solidFill>
              </a:rPr>
              <a:t>Select the reporting views</a:t>
            </a:r>
          </a:p>
          <a:p>
            <a:r>
              <a:rPr lang="en-US" sz="1600" dirty="0">
                <a:solidFill>
                  <a:schemeClr val="tx1"/>
                </a:solidFill>
              </a:rPr>
              <a:t>We chose to bypass transformation. Instead, we loaded the data and performed transformation as needed at a later time</a:t>
            </a:r>
          </a:p>
          <a:p>
            <a:endParaRPr lang="en-US" dirty="0"/>
          </a:p>
        </p:txBody>
      </p:sp>
      <p:grpSp>
        <p:nvGrpSpPr>
          <p:cNvPr id="4" name="Group 3">
            <a:extLst>
              <a:ext uri="{FF2B5EF4-FFF2-40B4-BE49-F238E27FC236}">
                <a16:creationId xmlns:a16="http://schemas.microsoft.com/office/drawing/2014/main" id="{046D083C-D01F-80B6-EAD8-2F10F9A670D7}"/>
              </a:ext>
            </a:extLst>
          </p:cNvPr>
          <p:cNvGrpSpPr/>
          <p:nvPr/>
        </p:nvGrpSpPr>
        <p:grpSpPr>
          <a:xfrm>
            <a:off x="5266867" y="2044397"/>
            <a:ext cx="5490039" cy="4111447"/>
            <a:chOff x="5177326" y="1073618"/>
            <a:chExt cx="5856378" cy="4207684"/>
          </a:xfrm>
        </p:grpSpPr>
        <p:pic>
          <p:nvPicPr>
            <p:cNvPr id="5" name="Picture 4">
              <a:extLst>
                <a:ext uri="{FF2B5EF4-FFF2-40B4-BE49-F238E27FC236}">
                  <a16:creationId xmlns:a16="http://schemas.microsoft.com/office/drawing/2014/main" id="{D6664100-B8F8-85AD-0D32-4DBBA4594D19}"/>
                </a:ext>
              </a:extLst>
            </p:cNvPr>
            <p:cNvPicPr>
              <a:picLocks noChangeAspect="1"/>
            </p:cNvPicPr>
            <p:nvPr/>
          </p:nvPicPr>
          <p:blipFill rotWithShape="1">
            <a:blip r:embed="rId3"/>
            <a:srcRect t="25339"/>
            <a:stretch/>
          </p:blipFill>
          <p:spPr>
            <a:xfrm>
              <a:off x="7112521" y="1073619"/>
              <a:ext cx="3921183" cy="1515758"/>
            </a:xfrm>
            <a:prstGeom prst="rect">
              <a:avLst/>
            </a:prstGeom>
            <a:ln w="12700">
              <a:no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7B7BF8BE-7757-E3AC-BCE5-FBD7A7B87516}"/>
                </a:ext>
              </a:extLst>
            </p:cNvPr>
            <p:cNvPicPr>
              <a:picLocks noChangeAspect="1"/>
            </p:cNvPicPr>
            <p:nvPr/>
          </p:nvPicPr>
          <p:blipFill rotWithShape="1">
            <a:blip r:embed="rId4"/>
            <a:srcRect l="4809" r="7920" b="15869"/>
            <a:stretch/>
          </p:blipFill>
          <p:spPr>
            <a:xfrm>
              <a:off x="5177326" y="1073618"/>
              <a:ext cx="1837346" cy="4207684"/>
            </a:xfrm>
            <a:prstGeom prst="rect">
              <a:avLst/>
            </a:prstGeom>
            <a:ln w="12700">
              <a:no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2FA785AD-49A9-965F-4E64-51CDD9C9DCFC}"/>
                </a:ext>
              </a:extLst>
            </p:cNvPr>
            <p:cNvPicPr>
              <a:picLocks noChangeAspect="1"/>
            </p:cNvPicPr>
            <p:nvPr/>
          </p:nvPicPr>
          <p:blipFill>
            <a:blip r:embed="rId5"/>
            <a:stretch>
              <a:fillRect/>
            </a:stretch>
          </p:blipFill>
          <p:spPr>
            <a:xfrm>
              <a:off x="7114375" y="2683380"/>
              <a:ext cx="3919329" cy="2597922"/>
            </a:xfrm>
            <a:prstGeom prst="rect">
              <a:avLst/>
            </a:prstGeom>
            <a:ln w="12700">
              <a:noFill/>
            </a:ln>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723886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119C-83F2-1447-33EE-15A311B55AF1}"/>
              </a:ext>
            </a:extLst>
          </p:cNvPr>
          <p:cNvSpPr>
            <a:spLocks noGrp="1"/>
          </p:cNvSpPr>
          <p:nvPr>
            <p:ph type="title"/>
          </p:nvPr>
        </p:nvSpPr>
        <p:spPr/>
        <p:txBody>
          <a:bodyPr/>
          <a:lstStyle/>
          <a:p>
            <a:r>
              <a:rPr lang="en-US" dirty="0"/>
              <a:t>POWER BI Dashboard</a:t>
            </a:r>
          </a:p>
        </p:txBody>
      </p:sp>
      <p:sp>
        <p:nvSpPr>
          <p:cNvPr id="3" name="Content Placeholder 2">
            <a:extLst>
              <a:ext uri="{FF2B5EF4-FFF2-40B4-BE49-F238E27FC236}">
                <a16:creationId xmlns:a16="http://schemas.microsoft.com/office/drawing/2014/main" id="{1714D29D-DE81-6EB2-6536-917795E34DDA}"/>
              </a:ext>
            </a:extLst>
          </p:cNvPr>
          <p:cNvSpPr>
            <a:spLocks noGrp="1"/>
          </p:cNvSpPr>
          <p:nvPr>
            <p:ph idx="1"/>
          </p:nvPr>
        </p:nvSpPr>
        <p:spPr>
          <a:xfrm>
            <a:off x="581192" y="1817914"/>
            <a:ext cx="11029616" cy="664029"/>
          </a:xfrm>
        </p:spPr>
        <p:txBody>
          <a:bodyPr>
            <a:normAutofit/>
          </a:bodyPr>
          <a:lstStyle/>
          <a:p>
            <a:pPr marL="0" indent="0">
              <a:buClr>
                <a:schemeClr val="accent2">
                  <a:lumMod val="75000"/>
                </a:schemeClr>
              </a:buClr>
              <a:buNone/>
            </a:pPr>
            <a:r>
              <a:rPr lang="en-US" sz="1800" dirty="0">
                <a:solidFill>
                  <a:schemeClr val="tx1"/>
                </a:solidFill>
              </a:rPr>
              <a:t>Data Model consists of four-dimension tables connected to fact tables one-to-many, four measures tables, and two fact tables:</a:t>
            </a:r>
          </a:p>
        </p:txBody>
      </p:sp>
      <p:pic>
        <p:nvPicPr>
          <p:cNvPr id="7" name="Picture 6">
            <a:extLst>
              <a:ext uri="{FF2B5EF4-FFF2-40B4-BE49-F238E27FC236}">
                <a16:creationId xmlns:a16="http://schemas.microsoft.com/office/drawing/2014/main" id="{F3F752F3-DB81-9F53-C25B-2C5EFD918802}"/>
              </a:ext>
            </a:extLst>
          </p:cNvPr>
          <p:cNvPicPr>
            <a:picLocks noChangeAspect="1"/>
          </p:cNvPicPr>
          <p:nvPr/>
        </p:nvPicPr>
        <p:blipFill>
          <a:blip r:embed="rId3"/>
          <a:stretch>
            <a:fillRect/>
          </a:stretch>
        </p:blipFill>
        <p:spPr>
          <a:xfrm>
            <a:off x="2039452" y="2427515"/>
            <a:ext cx="9491150" cy="424542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0236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F555-03C0-D77D-BCC1-9BE498630AB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91871D6-C7D6-7EB0-50F5-F607D6793BB0}"/>
              </a:ext>
            </a:extLst>
          </p:cNvPr>
          <p:cNvSpPr>
            <a:spLocks noGrp="1"/>
          </p:cNvSpPr>
          <p:nvPr>
            <p:ph idx="1"/>
          </p:nvPr>
        </p:nvSpPr>
        <p:spPr/>
        <p:txBody>
          <a:bodyPr/>
          <a:lstStyle/>
          <a:p>
            <a:pPr marL="0" indent="0">
              <a:buNone/>
            </a:pPr>
            <a:endParaRPr lang="en-US" dirty="0">
              <a:solidFill>
                <a:schemeClr val="accent2">
                  <a:lumMod val="75000"/>
                </a:schemeClr>
              </a:solidFill>
            </a:endParaRPr>
          </a:p>
          <a:p>
            <a:pPr marL="0" indent="0">
              <a:buNone/>
            </a:pPr>
            <a:endParaRPr lang="en-US" sz="1800" dirty="0">
              <a:solidFill>
                <a:schemeClr val="accent2">
                  <a:lumMod val="75000"/>
                </a:schemeClr>
              </a:solidFill>
            </a:endParaRPr>
          </a:p>
        </p:txBody>
      </p:sp>
      <p:pic>
        <p:nvPicPr>
          <p:cNvPr id="5" name="Picture 4">
            <a:extLst>
              <a:ext uri="{FF2B5EF4-FFF2-40B4-BE49-F238E27FC236}">
                <a16:creationId xmlns:a16="http://schemas.microsoft.com/office/drawing/2014/main" id="{0DA24731-A17B-DF3D-FB23-D9E10FDDAFF1}"/>
              </a:ext>
            </a:extLst>
          </p:cNvPr>
          <p:cNvPicPr>
            <a:picLocks noChangeAspect="1"/>
          </p:cNvPicPr>
          <p:nvPr/>
        </p:nvPicPr>
        <p:blipFill>
          <a:blip r:embed="rId3"/>
          <a:stretch>
            <a:fillRect/>
          </a:stretch>
        </p:blipFill>
        <p:spPr>
          <a:xfrm>
            <a:off x="581192" y="2402342"/>
            <a:ext cx="6386657" cy="3595688"/>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93300FF1-24D4-D090-B38F-969C18C74812}"/>
              </a:ext>
            </a:extLst>
          </p:cNvPr>
          <p:cNvSpPr txBox="1"/>
          <p:nvPr/>
        </p:nvSpPr>
        <p:spPr>
          <a:xfrm>
            <a:off x="7620000" y="2402342"/>
            <a:ext cx="4071257" cy="1938992"/>
          </a:xfrm>
          <a:prstGeom prst="rect">
            <a:avLst/>
          </a:prstGeom>
          <a:noFill/>
        </p:spPr>
        <p:txBody>
          <a:bodyPr wrap="square" rtlCol="0">
            <a:spAutoFit/>
          </a:bodyPr>
          <a:lstStyle/>
          <a:p>
            <a:r>
              <a:rPr lang="en-US" sz="2000" b="1" dirty="0">
                <a:effectLst/>
                <a:latin typeface="Century Gothic" panose="020B0502020202020204" pitchFamily="34" charset="0"/>
                <a:ea typeface="Calibri" panose="020F0502020204030204" pitchFamily="34" charset="0"/>
                <a:cs typeface="Times New Roman" panose="02020603050405020304" pitchFamily="18" charset="0"/>
              </a:rPr>
              <a:t>The purpose of </a:t>
            </a:r>
            <a:r>
              <a:rPr lang="en-US" sz="2000" b="1" dirty="0">
                <a:latin typeface="Century Gothic" panose="020B0502020202020204" pitchFamily="34" charset="0"/>
                <a:ea typeface="Calibri" panose="020F0502020204030204" pitchFamily="34" charset="0"/>
                <a:cs typeface="Times New Roman" panose="02020603050405020304" pitchFamily="18" charset="0"/>
              </a:rPr>
              <a:t>this analysis is to correlate the number of the deaths and confirmed Covid-19 cases to the government response to school closure either fully or partially </a:t>
            </a:r>
            <a:endParaRPr lang="en-US" sz="2000" b="1" dirty="0"/>
          </a:p>
        </p:txBody>
      </p:sp>
    </p:spTree>
    <p:extLst>
      <p:ext uri="{BB962C8B-B14F-4D97-AF65-F5344CB8AC3E}">
        <p14:creationId xmlns:p14="http://schemas.microsoft.com/office/powerpoint/2010/main" val="4103927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88E6AE-EB0B-4A1E-9DAB-CD2157BC67FE}"/>
              </a:ext>
            </a:extLst>
          </p:cNvPr>
          <p:cNvSpPr>
            <a:spLocks noGrp="1"/>
          </p:cNvSpPr>
          <p:nvPr>
            <p:ph type="title"/>
          </p:nvPr>
        </p:nvSpPr>
        <p:spPr/>
        <p:txBody>
          <a:bodyPr/>
          <a:lstStyle/>
          <a:p>
            <a:r>
              <a:rPr lang="en-US" dirty="0"/>
              <a:t>POWER BI Dashboard</a:t>
            </a:r>
          </a:p>
        </p:txBody>
      </p:sp>
      <p:sp>
        <p:nvSpPr>
          <p:cNvPr id="5" name="Text Placeholder 4">
            <a:extLst>
              <a:ext uri="{FF2B5EF4-FFF2-40B4-BE49-F238E27FC236}">
                <a16:creationId xmlns:a16="http://schemas.microsoft.com/office/drawing/2014/main" id="{0A95E87D-8A03-149F-85D6-027BE87E3924}"/>
              </a:ext>
            </a:extLst>
          </p:cNvPr>
          <p:cNvSpPr>
            <a:spLocks noGrp="1"/>
          </p:cNvSpPr>
          <p:nvPr>
            <p:ph type="body" idx="1"/>
          </p:nvPr>
        </p:nvSpPr>
        <p:spPr>
          <a:xfrm>
            <a:off x="440905" y="1930397"/>
            <a:ext cx="5087075" cy="536005"/>
          </a:xfrm>
        </p:spPr>
        <p:txBody>
          <a:bodyPr anchor="t"/>
          <a:lstStyle/>
          <a:p>
            <a:r>
              <a:rPr lang="en-US" sz="1800" b="1" dirty="0">
                <a:solidFill>
                  <a:schemeClr val="tx1"/>
                </a:solidFill>
              </a:rPr>
              <a:t>Dashboard Design:</a:t>
            </a:r>
          </a:p>
        </p:txBody>
      </p:sp>
      <p:sp>
        <p:nvSpPr>
          <p:cNvPr id="6" name="Content Placeholder 5">
            <a:extLst>
              <a:ext uri="{FF2B5EF4-FFF2-40B4-BE49-F238E27FC236}">
                <a16:creationId xmlns:a16="http://schemas.microsoft.com/office/drawing/2014/main" id="{A43EC677-58C3-206A-B5AC-F99823624A0F}"/>
              </a:ext>
            </a:extLst>
          </p:cNvPr>
          <p:cNvSpPr>
            <a:spLocks noGrp="1"/>
          </p:cNvSpPr>
          <p:nvPr>
            <p:ph sz="half" idx="2"/>
          </p:nvPr>
        </p:nvSpPr>
        <p:spPr>
          <a:xfrm>
            <a:off x="440905" y="2374962"/>
            <a:ext cx="7070238" cy="4250084"/>
          </a:xfrm>
        </p:spPr>
        <p:txBody>
          <a:bodyPr>
            <a:normAutofit fontScale="47500" lnSpcReduction="20000"/>
          </a:bodyPr>
          <a:lstStyle/>
          <a:p>
            <a:pPr marL="0" marR="0" lvl="0" indent="0" fontAlgn="auto">
              <a:lnSpc>
                <a:spcPct val="120000"/>
              </a:lnSpc>
              <a:buClr>
                <a:schemeClr val="accent2">
                  <a:lumMod val="75000"/>
                </a:schemeClr>
              </a:buClr>
              <a:buNone/>
              <a:tabLst/>
              <a:defRPr/>
            </a:pPr>
            <a:r>
              <a:rPr lang="en-US" sz="3800" dirty="0">
                <a:solidFill>
                  <a:schemeClr val="tx1"/>
                </a:solidFill>
              </a:rPr>
              <a:t>In this project we utilized components such as</a:t>
            </a:r>
          </a:p>
          <a:p>
            <a:pPr>
              <a:lnSpc>
                <a:spcPct val="120000"/>
              </a:lnSpc>
              <a:defRPr/>
            </a:pPr>
            <a:r>
              <a:rPr lang="en-US" sz="3400" dirty="0">
                <a:solidFill>
                  <a:schemeClr val="tx1"/>
                </a:solidFill>
              </a:rPr>
              <a:t>Visuals</a:t>
            </a:r>
          </a:p>
          <a:p>
            <a:pPr marL="727200" lvl="2" indent="-457200">
              <a:lnSpc>
                <a:spcPct val="120000"/>
              </a:lnSpc>
              <a:defRPr/>
            </a:pPr>
            <a:r>
              <a:rPr lang="en-US" sz="2900" dirty="0">
                <a:solidFill>
                  <a:schemeClr val="tx1"/>
                </a:solidFill>
              </a:rPr>
              <a:t>Stacked Area Chart</a:t>
            </a:r>
          </a:p>
          <a:p>
            <a:pPr marL="727200" lvl="2" indent="-457200">
              <a:lnSpc>
                <a:spcPct val="120000"/>
              </a:lnSpc>
              <a:defRPr/>
            </a:pPr>
            <a:r>
              <a:rPr lang="en-US" sz="2900" dirty="0">
                <a:solidFill>
                  <a:schemeClr val="tx1"/>
                </a:solidFill>
              </a:rPr>
              <a:t>Donut Chart</a:t>
            </a:r>
          </a:p>
          <a:p>
            <a:pPr marL="727200" lvl="2" indent="-457200">
              <a:lnSpc>
                <a:spcPct val="120000"/>
              </a:lnSpc>
              <a:defRPr/>
            </a:pPr>
            <a:r>
              <a:rPr lang="en-US" sz="2900" dirty="0">
                <a:solidFill>
                  <a:schemeClr val="tx1"/>
                </a:solidFill>
              </a:rPr>
              <a:t>Map</a:t>
            </a:r>
          </a:p>
          <a:p>
            <a:pPr marL="727200" lvl="2" indent="-457200">
              <a:lnSpc>
                <a:spcPct val="120000"/>
              </a:lnSpc>
              <a:defRPr/>
            </a:pPr>
            <a:r>
              <a:rPr lang="en-US" sz="2900" dirty="0">
                <a:solidFill>
                  <a:schemeClr val="tx1"/>
                </a:solidFill>
              </a:rPr>
              <a:t>Card</a:t>
            </a:r>
          </a:p>
          <a:p>
            <a:pPr marL="727200" lvl="2" indent="-457200">
              <a:lnSpc>
                <a:spcPct val="120000"/>
              </a:lnSpc>
              <a:defRPr/>
            </a:pPr>
            <a:r>
              <a:rPr lang="en-US" sz="2900" dirty="0">
                <a:solidFill>
                  <a:schemeClr val="tx1"/>
                </a:solidFill>
              </a:rPr>
              <a:t>Table</a:t>
            </a:r>
          </a:p>
          <a:p>
            <a:pPr marL="727200" lvl="2" indent="-457200">
              <a:lnSpc>
                <a:spcPct val="120000"/>
              </a:lnSpc>
              <a:defRPr/>
            </a:pPr>
            <a:r>
              <a:rPr lang="en-US" sz="2900" dirty="0">
                <a:solidFill>
                  <a:schemeClr val="tx1"/>
                </a:solidFill>
              </a:rPr>
              <a:t>Matrix</a:t>
            </a:r>
          </a:p>
          <a:p>
            <a:pPr>
              <a:lnSpc>
                <a:spcPct val="120000"/>
              </a:lnSpc>
              <a:defRPr/>
            </a:pPr>
            <a:r>
              <a:rPr lang="en-US" sz="3400" dirty="0">
                <a:solidFill>
                  <a:schemeClr val="tx1"/>
                </a:solidFill>
              </a:rPr>
              <a:t>Dynamic Filters</a:t>
            </a:r>
          </a:p>
          <a:p>
            <a:pPr>
              <a:lnSpc>
                <a:spcPct val="120000"/>
              </a:lnSpc>
              <a:defRPr/>
            </a:pPr>
            <a:r>
              <a:rPr lang="en-US" sz="3400" dirty="0">
                <a:solidFill>
                  <a:schemeClr val="tx1"/>
                </a:solidFill>
              </a:rPr>
              <a:t>Sync Date Sliders</a:t>
            </a:r>
          </a:p>
          <a:p>
            <a:pPr>
              <a:lnSpc>
                <a:spcPct val="120000"/>
              </a:lnSpc>
              <a:defRPr/>
            </a:pPr>
            <a:r>
              <a:rPr lang="en-US" sz="3400" dirty="0">
                <a:solidFill>
                  <a:schemeClr val="tx1"/>
                </a:solidFill>
              </a:rPr>
              <a:t>Bookmarks</a:t>
            </a:r>
          </a:p>
          <a:p>
            <a:pPr>
              <a:lnSpc>
                <a:spcPct val="120000"/>
              </a:lnSpc>
              <a:defRPr/>
            </a:pPr>
            <a:r>
              <a:rPr lang="en-US" sz="3400" dirty="0">
                <a:solidFill>
                  <a:schemeClr val="tx1"/>
                </a:solidFill>
              </a:rPr>
              <a:t>Drill Through Features</a:t>
            </a:r>
          </a:p>
        </p:txBody>
      </p:sp>
      <p:grpSp>
        <p:nvGrpSpPr>
          <p:cNvPr id="2" name="Group 1">
            <a:extLst>
              <a:ext uri="{FF2B5EF4-FFF2-40B4-BE49-F238E27FC236}">
                <a16:creationId xmlns:a16="http://schemas.microsoft.com/office/drawing/2014/main" id="{5CABEA94-228B-2939-D82D-984E927E51A3}"/>
              </a:ext>
            </a:extLst>
          </p:cNvPr>
          <p:cNvGrpSpPr/>
          <p:nvPr/>
        </p:nvGrpSpPr>
        <p:grpSpPr>
          <a:xfrm>
            <a:off x="5949696" y="2466403"/>
            <a:ext cx="5449824" cy="3661940"/>
            <a:chOff x="5067299" y="2018437"/>
            <a:chExt cx="6396077" cy="4420464"/>
          </a:xfrm>
        </p:grpSpPr>
        <p:pic>
          <p:nvPicPr>
            <p:cNvPr id="3" name="Picture 2">
              <a:extLst>
                <a:ext uri="{FF2B5EF4-FFF2-40B4-BE49-F238E27FC236}">
                  <a16:creationId xmlns:a16="http://schemas.microsoft.com/office/drawing/2014/main" id="{0F69B5B7-4704-FEB2-E6E6-42640E29B635}"/>
                </a:ext>
              </a:extLst>
            </p:cNvPr>
            <p:cNvPicPr>
              <a:picLocks noChangeAspect="1"/>
            </p:cNvPicPr>
            <p:nvPr/>
          </p:nvPicPr>
          <p:blipFill>
            <a:blip r:embed="rId3"/>
            <a:stretch>
              <a:fillRect/>
            </a:stretch>
          </p:blipFill>
          <p:spPr>
            <a:xfrm>
              <a:off x="5859317" y="3957665"/>
              <a:ext cx="5500953" cy="2481236"/>
            </a:xfrm>
            <a:prstGeom prst="rect">
              <a:avLst/>
            </a:prstGeom>
            <a:ln>
              <a:solidFill>
                <a:schemeClr val="accent2">
                  <a:lumMod val="60000"/>
                  <a:lumOff val="40000"/>
                </a:schemeClr>
              </a:solidFill>
            </a:ln>
            <a:effectLst>
              <a:outerShdw blurRad="50800" dist="38100" dir="2700000" algn="tl" rotWithShape="0">
                <a:prstClr val="black">
                  <a:alpha val="40000"/>
                </a:prstClr>
              </a:outerShdw>
            </a:effectLst>
          </p:spPr>
        </p:pic>
        <p:grpSp>
          <p:nvGrpSpPr>
            <p:cNvPr id="7" name="Group 6">
              <a:extLst>
                <a:ext uri="{FF2B5EF4-FFF2-40B4-BE49-F238E27FC236}">
                  <a16:creationId xmlns:a16="http://schemas.microsoft.com/office/drawing/2014/main" id="{1FCA2160-2380-DA58-A9BE-6BB07968A0DC}"/>
                </a:ext>
              </a:extLst>
            </p:cNvPr>
            <p:cNvGrpSpPr/>
            <p:nvPr/>
          </p:nvGrpSpPr>
          <p:grpSpPr>
            <a:xfrm>
              <a:off x="5067299" y="2018437"/>
              <a:ext cx="6396077" cy="4185014"/>
              <a:chOff x="4776358" y="2018436"/>
              <a:chExt cx="6687019" cy="4425488"/>
            </a:xfrm>
          </p:grpSpPr>
          <p:pic>
            <p:nvPicPr>
              <p:cNvPr id="8" name="Picture 7">
                <a:extLst>
                  <a:ext uri="{FF2B5EF4-FFF2-40B4-BE49-F238E27FC236}">
                    <a16:creationId xmlns:a16="http://schemas.microsoft.com/office/drawing/2014/main" id="{29E4CA1A-587A-4286-B21C-1AEF6D38790F}"/>
                  </a:ext>
                </a:extLst>
              </p:cNvPr>
              <p:cNvPicPr>
                <a:picLocks noChangeAspect="1"/>
              </p:cNvPicPr>
              <p:nvPr/>
            </p:nvPicPr>
            <p:blipFill>
              <a:blip r:embed="rId4"/>
              <a:stretch>
                <a:fillRect/>
              </a:stretch>
            </p:blipFill>
            <p:spPr>
              <a:xfrm>
                <a:off x="7242753" y="2018436"/>
                <a:ext cx="3841802" cy="2344544"/>
              </a:xfrm>
              <a:prstGeom prst="rect">
                <a:avLst/>
              </a:prstGeom>
              <a:ln>
                <a:solidFill>
                  <a:schemeClr val="accent2">
                    <a:lumMod val="60000"/>
                    <a:lumOff val="40000"/>
                  </a:schemeClr>
                </a:solidFill>
              </a:ln>
              <a:effectLst>
                <a:outerShdw blurRad="50800" dist="38100" algn="l" rotWithShape="0">
                  <a:prstClr val="black">
                    <a:alpha val="40000"/>
                  </a:prstClr>
                </a:outerShdw>
              </a:effectLst>
            </p:spPr>
          </p:pic>
          <p:pic>
            <p:nvPicPr>
              <p:cNvPr id="9" name="Picture 8">
                <a:extLst>
                  <a:ext uri="{FF2B5EF4-FFF2-40B4-BE49-F238E27FC236}">
                    <a16:creationId xmlns:a16="http://schemas.microsoft.com/office/drawing/2014/main" id="{81E01C57-CC5A-0368-512F-BE3862181738}"/>
                  </a:ext>
                </a:extLst>
              </p:cNvPr>
              <p:cNvPicPr>
                <a:picLocks noChangeAspect="1"/>
              </p:cNvPicPr>
              <p:nvPr/>
            </p:nvPicPr>
            <p:blipFill>
              <a:blip r:embed="rId5"/>
              <a:stretch>
                <a:fillRect/>
              </a:stretch>
            </p:blipFill>
            <p:spPr>
              <a:xfrm>
                <a:off x="7681142" y="3501263"/>
                <a:ext cx="3782235" cy="2319160"/>
              </a:xfrm>
              <a:prstGeom prst="rect">
                <a:avLst/>
              </a:prstGeom>
              <a:ln>
                <a:solidFill>
                  <a:schemeClr val="accent2">
                    <a:lumMod val="60000"/>
                    <a:lumOff val="40000"/>
                  </a:schemeClr>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17E78137-C2F6-622C-16AA-8E1CD7706F8F}"/>
                  </a:ext>
                </a:extLst>
              </p:cNvPr>
              <p:cNvPicPr>
                <a:picLocks noChangeAspect="1"/>
              </p:cNvPicPr>
              <p:nvPr/>
            </p:nvPicPr>
            <p:blipFill>
              <a:blip r:embed="rId6"/>
              <a:stretch>
                <a:fillRect/>
              </a:stretch>
            </p:blipFill>
            <p:spPr>
              <a:xfrm>
                <a:off x="4776358" y="4051790"/>
                <a:ext cx="3922745" cy="2392134"/>
              </a:xfrm>
              <a:prstGeom prst="rect">
                <a:avLst/>
              </a:prstGeom>
              <a:ln>
                <a:solidFill>
                  <a:schemeClr val="accent2">
                    <a:lumMod val="60000"/>
                    <a:lumOff val="40000"/>
                  </a:schemeClr>
                </a:solidFill>
              </a:ln>
            </p:spPr>
          </p:pic>
          <p:pic>
            <p:nvPicPr>
              <p:cNvPr id="11" name="Picture 10">
                <a:extLst>
                  <a:ext uri="{FF2B5EF4-FFF2-40B4-BE49-F238E27FC236}">
                    <a16:creationId xmlns:a16="http://schemas.microsoft.com/office/drawing/2014/main" id="{875E636F-7820-F9D4-C95E-7A44D1E9F55E}"/>
                  </a:ext>
                </a:extLst>
              </p:cNvPr>
              <p:cNvPicPr>
                <a:picLocks noChangeAspect="1"/>
              </p:cNvPicPr>
              <p:nvPr/>
            </p:nvPicPr>
            <p:blipFill>
              <a:blip r:embed="rId7"/>
              <a:stretch>
                <a:fillRect/>
              </a:stretch>
            </p:blipFill>
            <p:spPr>
              <a:xfrm>
                <a:off x="4776358" y="2549576"/>
                <a:ext cx="3971966" cy="2453901"/>
              </a:xfrm>
              <a:prstGeom prst="rect">
                <a:avLst/>
              </a:prstGeom>
              <a:ln>
                <a:solidFill>
                  <a:schemeClr val="accent2">
                    <a:lumMod val="60000"/>
                    <a:lumOff val="40000"/>
                  </a:schemeClr>
                </a:solidFill>
              </a:ln>
              <a:effectLst>
                <a:outerShdw blurRad="50800" dist="38100" algn="l" rotWithShape="0">
                  <a:prstClr val="black">
                    <a:alpha val="40000"/>
                  </a:prstClr>
                </a:outerShdw>
              </a:effectLst>
            </p:spPr>
          </p:pic>
        </p:grpSp>
      </p:grpSp>
    </p:spTree>
    <p:extLst>
      <p:ext uri="{BB962C8B-B14F-4D97-AF65-F5344CB8AC3E}">
        <p14:creationId xmlns:p14="http://schemas.microsoft.com/office/powerpoint/2010/main" val="228628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8A7E-F724-C1E1-31E1-36813D49C9C7}"/>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29C96DDE-1914-C3C8-5E2F-03039A34232D}"/>
              </a:ext>
            </a:extLst>
          </p:cNvPr>
          <p:cNvSpPr>
            <a:spLocks noGrp="1"/>
          </p:cNvSpPr>
          <p:nvPr>
            <p:ph sz="half" idx="2"/>
          </p:nvPr>
        </p:nvSpPr>
        <p:spPr>
          <a:xfrm>
            <a:off x="422698" y="2107418"/>
            <a:ext cx="5393100" cy="2934999"/>
          </a:xfrm>
        </p:spPr>
        <p:txBody>
          <a:bodyPr/>
          <a:lstStyle/>
          <a:p>
            <a:pPr marL="0" indent="0">
              <a:buClr>
                <a:schemeClr val="accent2">
                  <a:lumMod val="75000"/>
                </a:schemeClr>
              </a:buClr>
              <a:buNone/>
            </a:pPr>
            <a:r>
              <a:rPr lang="en-US" b="1" dirty="0"/>
              <a:t>Publishing The Report</a:t>
            </a:r>
          </a:p>
          <a:p>
            <a:pPr marL="285750" indent="-285750">
              <a:spcBef>
                <a:spcPts val="600"/>
              </a:spcBef>
              <a:spcAft>
                <a:spcPts val="600"/>
              </a:spcAft>
              <a:buClr>
                <a:srgbClr val="800000"/>
              </a:buClr>
              <a:buFont typeface="Wingdings" panose="05000000000000000000" pitchFamily="2" charset="2"/>
              <a:buChar char="§"/>
            </a:pPr>
            <a:r>
              <a:rPr lang="en-US" sz="1800" dirty="0"/>
              <a:t>Connect to huskyonnet.uw.edu</a:t>
            </a:r>
          </a:p>
          <a:p>
            <a:pPr marL="285750" indent="-285750">
              <a:spcBef>
                <a:spcPts val="600"/>
              </a:spcBef>
              <a:spcAft>
                <a:spcPts val="600"/>
              </a:spcAft>
              <a:buClr>
                <a:srgbClr val="800000"/>
              </a:buClr>
              <a:buFont typeface="Wingdings" panose="05000000000000000000" pitchFamily="2" charset="2"/>
              <a:buChar char="§"/>
            </a:pPr>
            <a:r>
              <a:rPr lang="en-US" sz="1800" dirty="0"/>
              <a:t>Publish the Report to BIDD 330 Spring 2024</a:t>
            </a:r>
          </a:p>
          <a:p>
            <a:pPr>
              <a:spcBef>
                <a:spcPts val="600"/>
              </a:spcBef>
              <a:spcAft>
                <a:spcPts val="600"/>
              </a:spcAft>
              <a:buClr>
                <a:srgbClr val="800000"/>
              </a:buClr>
            </a:pPr>
            <a:r>
              <a:rPr lang="en-US" sz="1800" dirty="0">
                <a:hlinkClick r:id="rId3"/>
              </a:rPr>
              <a:t>Report Link</a:t>
            </a:r>
            <a:endParaRPr lang="en-US" sz="1800" dirty="0"/>
          </a:p>
          <a:p>
            <a:endParaRPr lang="en-US" dirty="0"/>
          </a:p>
        </p:txBody>
      </p:sp>
      <p:grpSp>
        <p:nvGrpSpPr>
          <p:cNvPr id="9" name="Group 8">
            <a:extLst>
              <a:ext uri="{FF2B5EF4-FFF2-40B4-BE49-F238E27FC236}">
                <a16:creationId xmlns:a16="http://schemas.microsoft.com/office/drawing/2014/main" id="{58ED208F-4D0F-88A1-B058-E56E2B2592A6}"/>
              </a:ext>
            </a:extLst>
          </p:cNvPr>
          <p:cNvGrpSpPr/>
          <p:nvPr/>
        </p:nvGrpSpPr>
        <p:grpSpPr>
          <a:xfrm>
            <a:off x="4877762" y="2684802"/>
            <a:ext cx="6338877" cy="3443540"/>
            <a:chOff x="3256450" y="2050435"/>
            <a:chExt cx="8043991" cy="4550833"/>
          </a:xfrm>
        </p:grpSpPr>
        <p:pic>
          <p:nvPicPr>
            <p:cNvPr id="10" name="Picture 9">
              <a:extLst>
                <a:ext uri="{FF2B5EF4-FFF2-40B4-BE49-F238E27FC236}">
                  <a16:creationId xmlns:a16="http://schemas.microsoft.com/office/drawing/2014/main" id="{BC5C6CDC-621E-FF68-C0A2-E49022C41B74}"/>
                </a:ext>
              </a:extLst>
            </p:cNvPr>
            <p:cNvPicPr>
              <a:picLocks noChangeAspect="1"/>
            </p:cNvPicPr>
            <p:nvPr/>
          </p:nvPicPr>
          <p:blipFill>
            <a:blip r:embed="rId4"/>
            <a:stretch>
              <a:fillRect/>
            </a:stretch>
          </p:blipFill>
          <p:spPr>
            <a:xfrm>
              <a:off x="3256450" y="3429000"/>
              <a:ext cx="5353797" cy="3172268"/>
            </a:xfrm>
            <a:prstGeom prst="rect">
              <a:avLst/>
            </a:prstGeom>
            <a:ln>
              <a:solidFill>
                <a:schemeClr val="accent2">
                  <a:lumMod val="60000"/>
                  <a:lumOff val="40000"/>
                </a:schemeClr>
              </a:solidFill>
            </a:ln>
            <a:effectLst>
              <a:outerShdw blurRad="50800" dist="38100" dir="2700000" algn="tl" rotWithShape="0">
                <a:prstClr val="black">
                  <a:alpha val="40000"/>
                </a:prstClr>
              </a:outerShdw>
            </a:effectLst>
          </p:spPr>
        </p:pic>
        <p:grpSp>
          <p:nvGrpSpPr>
            <p:cNvPr id="11" name="Group 10">
              <a:extLst>
                <a:ext uri="{FF2B5EF4-FFF2-40B4-BE49-F238E27FC236}">
                  <a16:creationId xmlns:a16="http://schemas.microsoft.com/office/drawing/2014/main" id="{788DDAD2-D6C1-CB7D-FDE8-CDCAD2FEF87D}"/>
                </a:ext>
              </a:extLst>
            </p:cNvPr>
            <p:cNvGrpSpPr/>
            <p:nvPr/>
          </p:nvGrpSpPr>
          <p:grpSpPr>
            <a:xfrm>
              <a:off x="5750649" y="2050435"/>
              <a:ext cx="5549792" cy="4457196"/>
              <a:chOff x="5678459" y="2014341"/>
              <a:chExt cx="5549792" cy="4457196"/>
            </a:xfrm>
          </p:grpSpPr>
          <p:pic>
            <p:nvPicPr>
              <p:cNvPr id="12" name="Picture 11">
                <a:extLst>
                  <a:ext uri="{FF2B5EF4-FFF2-40B4-BE49-F238E27FC236}">
                    <a16:creationId xmlns:a16="http://schemas.microsoft.com/office/drawing/2014/main" id="{66E82425-83B7-8E01-CEC3-CB2AC72E0559}"/>
                  </a:ext>
                </a:extLst>
              </p:cNvPr>
              <p:cNvPicPr>
                <a:picLocks noChangeAspect="1"/>
              </p:cNvPicPr>
              <p:nvPr/>
            </p:nvPicPr>
            <p:blipFill>
              <a:blip r:embed="rId5"/>
              <a:stretch>
                <a:fillRect/>
              </a:stretch>
            </p:blipFill>
            <p:spPr>
              <a:xfrm>
                <a:off x="6974656" y="2014341"/>
                <a:ext cx="4253595" cy="2184695"/>
              </a:xfrm>
              <a:prstGeom prst="rect">
                <a:avLst/>
              </a:prstGeom>
              <a:ln>
                <a:solidFill>
                  <a:schemeClr val="accent2">
                    <a:lumMod val="60000"/>
                    <a:lumOff val="40000"/>
                  </a:schemeClr>
                </a:solidFill>
              </a:ln>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74EEF365-F073-6022-7731-A42F87A8FEA2}"/>
                  </a:ext>
                </a:extLst>
              </p:cNvPr>
              <p:cNvPicPr>
                <a:picLocks noChangeAspect="1"/>
              </p:cNvPicPr>
              <p:nvPr/>
            </p:nvPicPr>
            <p:blipFill>
              <a:blip r:embed="rId6"/>
              <a:stretch>
                <a:fillRect/>
              </a:stretch>
            </p:blipFill>
            <p:spPr>
              <a:xfrm>
                <a:off x="5678459" y="3208298"/>
                <a:ext cx="1038370" cy="990738"/>
              </a:xfrm>
              <a:prstGeom prst="rect">
                <a:avLst/>
              </a:prstGeom>
              <a:ln>
                <a:solidFill>
                  <a:schemeClr val="accent2">
                    <a:lumMod val="60000"/>
                    <a:lumOff val="40000"/>
                  </a:schemeClr>
                </a:solidFill>
              </a:ln>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D8E239C5-E091-07C3-8DD1-8B3C1AB5B529}"/>
                  </a:ext>
                </a:extLst>
              </p:cNvPr>
              <p:cNvPicPr>
                <a:picLocks noChangeAspect="1"/>
              </p:cNvPicPr>
              <p:nvPr/>
            </p:nvPicPr>
            <p:blipFill>
              <a:blip r:embed="rId7"/>
              <a:stretch>
                <a:fillRect/>
              </a:stretch>
            </p:blipFill>
            <p:spPr>
              <a:xfrm>
                <a:off x="7909980" y="4334890"/>
                <a:ext cx="2648320" cy="362001"/>
              </a:xfrm>
              <a:prstGeom prst="rect">
                <a:avLst/>
              </a:prstGeom>
              <a:ln>
                <a:solidFill>
                  <a:schemeClr val="accent2">
                    <a:lumMod val="60000"/>
                    <a:lumOff val="40000"/>
                  </a:schemeClr>
                </a:solidFill>
              </a:ln>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67C33205-A5BC-9680-1FD4-9ED83CD2ADC0}"/>
                  </a:ext>
                </a:extLst>
              </p:cNvPr>
              <p:cNvPicPr>
                <a:picLocks noChangeAspect="1"/>
              </p:cNvPicPr>
              <p:nvPr/>
            </p:nvPicPr>
            <p:blipFill>
              <a:blip r:embed="rId8"/>
              <a:stretch>
                <a:fillRect/>
              </a:stretch>
            </p:blipFill>
            <p:spPr>
              <a:xfrm>
                <a:off x="7769391" y="4861587"/>
                <a:ext cx="3315163" cy="1609950"/>
              </a:xfrm>
              <a:prstGeom prst="rect">
                <a:avLst/>
              </a:prstGeom>
              <a:ln>
                <a:solidFill>
                  <a:schemeClr val="accent2">
                    <a:lumMod val="60000"/>
                    <a:lumOff val="40000"/>
                  </a:schemeClr>
                </a:solidFill>
              </a:ln>
              <a:effectLst>
                <a:outerShdw blurRad="50800" dist="38100" dir="2700000" algn="tl" rotWithShape="0">
                  <a:prstClr val="black">
                    <a:alpha val="40000"/>
                  </a:prstClr>
                </a:outerShdw>
              </a:effectLst>
            </p:spPr>
          </p:pic>
        </p:grpSp>
      </p:grpSp>
    </p:spTree>
    <p:extLst>
      <p:ext uri="{BB962C8B-B14F-4D97-AF65-F5344CB8AC3E}">
        <p14:creationId xmlns:p14="http://schemas.microsoft.com/office/powerpoint/2010/main" val="2436421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80DF568-1EF2-C9A1-2DAA-3EE0F9E2DE06}"/>
              </a:ext>
            </a:extLst>
          </p:cNvPr>
          <p:cNvSpPr>
            <a:spLocks noGrp="1"/>
          </p:cNvSpPr>
          <p:nvPr>
            <p:ph idx="1"/>
          </p:nvPr>
        </p:nvSpPr>
        <p:spPr>
          <a:xfrm>
            <a:off x="903514" y="1515292"/>
            <a:ext cx="7630886" cy="4822479"/>
          </a:xfrm>
        </p:spPr>
        <p:txBody>
          <a:bodyPr>
            <a:normAutofit/>
          </a:bodyPr>
          <a:lstStyle/>
          <a:p>
            <a:pPr>
              <a:buClr>
                <a:schemeClr val="bg1"/>
              </a:buClr>
            </a:pPr>
            <a:r>
              <a:rPr lang="en-US" sz="2800" dirty="0">
                <a:solidFill>
                  <a:schemeClr val="tx2">
                    <a:lumMod val="40000"/>
                    <a:lumOff val="60000"/>
                  </a:schemeClr>
                </a:solidFill>
              </a:rPr>
              <a:t>Data Source </a:t>
            </a:r>
          </a:p>
          <a:p>
            <a:pPr>
              <a:buClr>
                <a:schemeClr val="bg1"/>
              </a:buClr>
            </a:pPr>
            <a:r>
              <a:rPr lang="en-US" sz="2800" dirty="0">
                <a:solidFill>
                  <a:schemeClr val="tx2">
                    <a:lumMod val="40000"/>
                    <a:lumOff val="60000"/>
                  </a:schemeClr>
                </a:solidFill>
              </a:rPr>
              <a:t>Data Processing</a:t>
            </a:r>
          </a:p>
          <a:p>
            <a:pPr>
              <a:buClr>
                <a:schemeClr val="bg1"/>
              </a:buClr>
            </a:pPr>
            <a:r>
              <a:rPr lang="en-US" sz="2800" dirty="0">
                <a:solidFill>
                  <a:schemeClr val="tx2">
                    <a:lumMod val="40000"/>
                    <a:lumOff val="60000"/>
                  </a:schemeClr>
                </a:solidFill>
              </a:rPr>
              <a:t>Power BI Dashboards</a:t>
            </a:r>
          </a:p>
          <a:p>
            <a:pPr>
              <a:buClr>
                <a:schemeClr val="bg1"/>
              </a:buClr>
            </a:pPr>
            <a:r>
              <a:rPr lang="en-US" sz="2800" dirty="0"/>
              <a:t>Drawing Insight</a:t>
            </a:r>
          </a:p>
          <a:p>
            <a:pPr>
              <a:buClr>
                <a:schemeClr val="bg1"/>
              </a:buClr>
            </a:pPr>
            <a:endParaRPr lang="en-US" sz="2800" dirty="0"/>
          </a:p>
          <a:p>
            <a:pPr marL="0" indent="0">
              <a:buNone/>
            </a:pPr>
            <a:endParaRPr lang="en-US" sz="2800" dirty="0"/>
          </a:p>
        </p:txBody>
      </p:sp>
      <p:sp>
        <p:nvSpPr>
          <p:cNvPr id="6" name="TextBox 5">
            <a:extLst>
              <a:ext uri="{FF2B5EF4-FFF2-40B4-BE49-F238E27FC236}">
                <a16:creationId xmlns:a16="http://schemas.microsoft.com/office/drawing/2014/main" id="{B383A8ED-3C13-0C44-A0EE-3849C9FF2E5B}"/>
              </a:ext>
            </a:extLst>
          </p:cNvPr>
          <p:cNvSpPr txBox="1"/>
          <p:nvPr/>
        </p:nvSpPr>
        <p:spPr>
          <a:xfrm>
            <a:off x="903514" y="730125"/>
            <a:ext cx="6150429" cy="830997"/>
          </a:xfrm>
          <a:prstGeom prst="rect">
            <a:avLst/>
          </a:prstGeom>
          <a:noFill/>
        </p:spPr>
        <p:txBody>
          <a:bodyPr wrap="square" rtlCol="0">
            <a:spAutoFit/>
          </a:bodyPr>
          <a:lstStyle/>
          <a:p>
            <a:r>
              <a:rPr lang="en-US" sz="4800" dirty="0">
                <a:solidFill>
                  <a:schemeClr val="bg1"/>
                </a:solidFill>
              </a:rPr>
              <a:t>AGENDA</a:t>
            </a:r>
          </a:p>
        </p:txBody>
      </p:sp>
    </p:spTree>
    <p:extLst>
      <p:ext uri="{BB962C8B-B14F-4D97-AF65-F5344CB8AC3E}">
        <p14:creationId xmlns:p14="http://schemas.microsoft.com/office/powerpoint/2010/main" val="1087832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E752-CE49-1D4D-1162-A8868490AC08}"/>
              </a:ext>
            </a:extLst>
          </p:cNvPr>
          <p:cNvSpPr>
            <a:spLocks noGrp="1"/>
          </p:cNvSpPr>
          <p:nvPr>
            <p:ph type="title"/>
          </p:nvPr>
        </p:nvSpPr>
        <p:spPr/>
        <p:txBody>
          <a:bodyPr/>
          <a:lstStyle/>
          <a:p>
            <a:r>
              <a:rPr lang="en-US" dirty="0"/>
              <a:t>Drawing insights </a:t>
            </a:r>
          </a:p>
        </p:txBody>
      </p:sp>
      <p:sp>
        <p:nvSpPr>
          <p:cNvPr id="4" name="Content Placeholder 3">
            <a:extLst>
              <a:ext uri="{FF2B5EF4-FFF2-40B4-BE49-F238E27FC236}">
                <a16:creationId xmlns:a16="http://schemas.microsoft.com/office/drawing/2014/main" id="{C3837C98-A7C6-A4D9-DECF-00949B891685}"/>
              </a:ext>
            </a:extLst>
          </p:cNvPr>
          <p:cNvSpPr>
            <a:spLocks noGrp="1"/>
          </p:cNvSpPr>
          <p:nvPr>
            <p:ph sz="half" idx="2"/>
          </p:nvPr>
        </p:nvSpPr>
        <p:spPr>
          <a:xfrm>
            <a:off x="461451" y="2205012"/>
            <a:ext cx="5393100" cy="2934999"/>
          </a:xfrm>
        </p:spPr>
        <p:txBody>
          <a:bodyPr/>
          <a:lstStyle/>
          <a:p>
            <a:pPr marL="0" indent="0">
              <a:lnSpc>
                <a:spcPct val="90000"/>
              </a:lnSpc>
              <a:buNone/>
            </a:pPr>
            <a:r>
              <a:rPr lang="en-US" dirty="0">
                <a:solidFill>
                  <a:schemeClr val="tx1"/>
                </a:solidFill>
              </a:rPr>
              <a:t>This section covers:</a:t>
            </a:r>
          </a:p>
          <a:p>
            <a:pPr lvl="1">
              <a:lnSpc>
                <a:spcPct val="90000"/>
              </a:lnSpc>
              <a:buFont typeface="Wingdings" panose="05000000000000000000" pitchFamily="2" charset="2"/>
              <a:buChar char="§"/>
            </a:pPr>
            <a:r>
              <a:rPr lang="en-US" dirty="0">
                <a:solidFill>
                  <a:schemeClr val="tx1"/>
                </a:solidFill>
              </a:rPr>
              <a:t>School closures classifications</a:t>
            </a:r>
          </a:p>
          <a:p>
            <a:pPr lvl="1">
              <a:lnSpc>
                <a:spcPct val="90000"/>
              </a:lnSpc>
              <a:buFont typeface="Wingdings" panose="05000000000000000000" pitchFamily="2" charset="2"/>
              <a:buChar char="§"/>
            </a:pPr>
            <a:r>
              <a:rPr lang="en-US" dirty="0">
                <a:solidFill>
                  <a:schemeClr val="tx1"/>
                </a:solidFill>
              </a:rPr>
              <a:t>Covid19 Pandemic Dates</a:t>
            </a:r>
          </a:p>
          <a:p>
            <a:pPr lvl="1">
              <a:lnSpc>
                <a:spcPct val="90000"/>
              </a:lnSpc>
              <a:buFont typeface="Wingdings" panose="05000000000000000000" pitchFamily="2" charset="2"/>
              <a:buChar char="§"/>
            </a:pPr>
            <a:r>
              <a:rPr lang="en-US" dirty="0">
                <a:solidFill>
                  <a:schemeClr val="tx1"/>
                </a:solidFill>
              </a:rPr>
              <a:t>Interesting observations of the data</a:t>
            </a:r>
          </a:p>
          <a:p>
            <a:pPr lvl="1">
              <a:lnSpc>
                <a:spcPct val="90000"/>
              </a:lnSpc>
              <a:buFont typeface="Wingdings" panose="05000000000000000000" pitchFamily="2" charset="2"/>
              <a:buChar char="§"/>
            </a:pPr>
            <a:r>
              <a:rPr lang="en-US" dirty="0">
                <a:solidFill>
                  <a:schemeClr val="tx1"/>
                </a:solidFill>
              </a:rPr>
              <a:t>Drill Through </a:t>
            </a:r>
          </a:p>
        </p:txBody>
      </p:sp>
    </p:spTree>
    <p:extLst>
      <p:ext uri="{BB962C8B-B14F-4D97-AF65-F5344CB8AC3E}">
        <p14:creationId xmlns:p14="http://schemas.microsoft.com/office/powerpoint/2010/main" val="4051738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ACE5-85B2-881D-FBDB-3C64525ACF40}"/>
              </a:ext>
            </a:extLst>
          </p:cNvPr>
          <p:cNvSpPr>
            <a:spLocks noGrp="1"/>
          </p:cNvSpPr>
          <p:nvPr>
            <p:ph type="title"/>
          </p:nvPr>
        </p:nvSpPr>
        <p:spPr/>
        <p:txBody>
          <a:bodyPr/>
          <a:lstStyle/>
          <a:p>
            <a:r>
              <a:rPr lang="en-US" dirty="0"/>
              <a:t>Drawing insights </a:t>
            </a:r>
          </a:p>
        </p:txBody>
      </p:sp>
      <p:sp>
        <p:nvSpPr>
          <p:cNvPr id="10" name="TextBox 9">
            <a:extLst>
              <a:ext uri="{FF2B5EF4-FFF2-40B4-BE49-F238E27FC236}">
                <a16:creationId xmlns:a16="http://schemas.microsoft.com/office/drawing/2014/main" id="{33A7600E-BA10-DE2C-4396-41FB0ADDD2C0}"/>
              </a:ext>
            </a:extLst>
          </p:cNvPr>
          <p:cNvSpPr txBox="1"/>
          <p:nvPr/>
        </p:nvSpPr>
        <p:spPr>
          <a:xfrm>
            <a:off x="466344" y="2250469"/>
            <a:ext cx="3931920" cy="3847207"/>
          </a:xfrm>
          <a:prstGeom prst="rect">
            <a:avLst/>
          </a:prstGeom>
          <a:noFill/>
        </p:spPr>
        <p:txBody>
          <a:bodyPr wrap="square" rtlCol="0">
            <a:spAutoFit/>
          </a:bodyPr>
          <a:lstStyle/>
          <a:p>
            <a:pPr marL="0" indent="0">
              <a:buClr>
                <a:schemeClr val="accent2">
                  <a:lumMod val="75000"/>
                </a:schemeClr>
              </a:buClr>
              <a:buNone/>
            </a:pPr>
            <a:r>
              <a:rPr lang="en-US" b="1" dirty="0"/>
              <a:t>School Closures</a:t>
            </a:r>
          </a:p>
          <a:p>
            <a:pPr marL="0" indent="0">
              <a:buClr>
                <a:schemeClr val="accent2">
                  <a:lumMod val="75000"/>
                </a:schemeClr>
              </a:buClr>
              <a:buNone/>
            </a:pPr>
            <a:endParaRPr lang="en-US" b="1" dirty="0"/>
          </a:p>
          <a:p>
            <a:pPr>
              <a:buClr>
                <a:schemeClr val="accent2">
                  <a:lumMod val="75000"/>
                </a:schemeClr>
              </a:buClr>
            </a:pPr>
            <a:r>
              <a:rPr lang="en-US" sz="1600" dirty="0"/>
              <a:t>The Table shows countries sorted by confirmed cases in descending order. </a:t>
            </a:r>
          </a:p>
          <a:p>
            <a:pPr>
              <a:buClr>
                <a:schemeClr val="accent2">
                  <a:lumMod val="75000"/>
                </a:schemeClr>
              </a:buClr>
            </a:pPr>
            <a:r>
              <a:rPr lang="en-US" sz="1600" dirty="0"/>
              <a:t>Noting that the US had the highest rate of school closures compared to other countries</a:t>
            </a:r>
          </a:p>
          <a:p>
            <a:pPr>
              <a:buClr>
                <a:schemeClr val="accent2">
                  <a:lumMod val="75000"/>
                </a:schemeClr>
              </a:buClr>
            </a:pPr>
            <a:endParaRPr lang="en-US" sz="1600" dirty="0"/>
          </a:p>
          <a:p>
            <a:pPr>
              <a:buClr>
                <a:schemeClr val="accent2">
                  <a:lumMod val="75000"/>
                </a:schemeClr>
              </a:buClr>
            </a:pPr>
            <a:r>
              <a:rPr lang="en-US" sz="1600" dirty="0"/>
              <a:t>Bulgaria is the country with the highest confirmed cases and deaths had in fact the lowest percentage of deaths to school close</a:t>
            </a:r>
          </a:p>
          <a:p>
            <a:pPr>
              <a:buClr>
                <a:schemeClr val="accent2">
                  <a:lumMod val="75000"/>
                </a:schemeClr>
              </a:buClr>
            </a:pPr>
            <a:r>
              <a:rPr lang="en-US" sz="1600" dirty="0"/>
              <a:t>South Korea had the lowest (of the top 10) death rates during the Covid19 years. However, note that the % Covid Death to School Closure ratio is less than half of the United States</a:t>
            </a:r>
          </a:p>
        </p:txBody>
      </p:sp>
      <p:pic>
        <p:nvPicPr>
          <p:cNvPr id="14" name="Content Placeholder 13">
            <a:extLst>
              <a:ext uri="{FF2B5EF4-FFF2-40B4-BE49-F238E27FC236}">
                <a16:creationId xmlns:a16="http://schemas.microsoft.com/office/drawing/2014/main" id="{DAF37477-748C-C66F-AA49-7ED4F52C5583}"/>
              </a:ext>
            </a:extLst>
          </p:cNvPr>
          <p:cNvPicPr>
            <a:picLocks noGrp="1" noChangeAspect="1"/>
          </p:cNvPicPr>
          <p:nvPr>
            <p:ph idx="1"/>
          </p:nvPr>
        </p:nvPicPr>
        <p:blipFill>
          <a:blip r:embed="rId3"/>
          <a:stretch>
            <a:fillRect/>
          </a:stretch>
        </p:blipFill>
        <p:spPr>
          <a:xfrm>
            <a:off x="4889998" y="2689380"/>
            <a:ext cx="6720810" cy="2623283"/>
          </a:xfrm>
        </p:spPr>
      </p:pic>
    </p:spTree>
    <p:extLst>
      <p:ext uri="{BB962C8B-B14F-4D97-AF65-F5344CB8AC3E}">
        <p14:creationId xmlns:p14="http://schemas.microsoft.com/office/powerpoint/2010/main" val="1250762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6E37-B76C-9EA6-BFD3-3756699F3EE0}"/>
              </a:ext>
            </a:extLst>
          </p:cNvPr>
          <p:cNvSpPr>
            <a:spLocks noGrp="1"/>
          </p:cNvSpPr>
          <p:nvPr>
            <p:ph type="title"/>
          </p:nvPr>
        </p:nvSpPr>
        <p:spPr/>
        <p:txBody>
          <a:bodyPr/>
          <a:lstStyle/>
          <a:p>
            <a:r>
              <a:rPr lang="en-US" dirty="0"/>
              <a:t>Drawing insights </a:t>
            </a:r>
          </a:p>
        </p:txBody>
      </p:sp>
      <p:sp>
        <p:nvSpPr>
          <p:cNvPr id="6" name="TextBox 5">
            <a:extLst>
              <a:ext uri="{FF2B5EF4-FFF2-40B4-BE49-F238E27FC236}">
                <a16:creationId xmlns:a16="http://schemas.microsoft.com/office/drawing/2014/main" id="{70DF798C-B20A-6E3B-78C0-DD365E6B5491}"/>
              </a:ext>
            </a:extLst>
          </p:cNvPr>
          <p:cNvSpPr txBox="1"/>
          <p:nvPr/>
        </p:nvSpPr>
        <p:spPr>
          <a:xfrm>
            <a:off x="458288" y="2155966"/>
            <a:ext cx="3979215" cy="2323713"/>
          </a:xfrm>
          <a:prstGeom prst="rect">
            <a:avLst/>
          </a:prstGeom>
          <a:noFill/>
        </p:spPr>
        <p:txBody>
          <a:bodyPr wrap="square">
            <a:spAutoFit/>
          </a:bodyPr>
          <a:lstStyle/>
          <a:p>
            <a:pPr marL="0" indent="0">
              <a:buClr>
                <a:schemeClr val="accent2">
                  <a:lumMod val="75000"/>
                </a:schemeClr>
              </a:buClr>
              <a:buNone/>
            </a:pPr>
            <a:r>
              <a:rPr lang="en-US" b="1" dirty="0"/>
              <a:t>School Closures – Cont.</a:t>
            </a:r>
          </a:p>
          <a:p>
            <a:pPr marL="0" indent="0">
              <a:buClr>
                <a:schemeClr val="accent2">
                  <a:lumMod val="75000"/>
                </a:schemeClr>
              </a:buClr>
              <a:buNone/>
            </a:pPr>
            <a:endParaRPr lang="en-US" sz="1600" b="1" dirty="0"/>
          </a:p>
          <a:p>
            <a:pPr>
              <a:spcBef>
                <a:spcPts val="600"/>
              </a:spcBef>
              <a:spcAft>
                <a:spcPts val="600"/>
              </a:spcAft>
              <a:buClr>
                <a:schemeClr val="accent2">
                  <a:lumMod val="75000"/>
                </a:schemeClr>
              </a:buClr>
            </a:pPr>
            <a:r>
              <a:rPr lang="en-US" sz="1600" dirty="0"/>
              <a:t>The visuals illustrates the stacked area chart of school closures, confirmed cases, and deaths worldwide. </a:t>
            </a:r>
          </a:p>
          <a:p>
            <a:pPr>
              <a:spcBef>
                <a:spcPts val="600"/>
              </a:spcBef>
              <a:spcAft>
                <a:spcPts val="600"/>
              </a:spcAft>
              <a:buClr>
                <a:schemeClr val="accent2">
                  <a:lumMod val="75000"/>
                </a:schemeClr>
              </a:buClr>
            </a:pPr>
            <a:r>
              <a:rPr lang="en-US" sz="1600" dirty="0"/>
              <a:t>Looking at the graph, there is no visible correlation between schools closures and COVID confirmed cases/ related deaths. </a:t>
            </a:r>
          </a:p>
        </p:txBody>
      </p:sp>
      <p:pic>
        <p:nvPicPr>
          <p:cNvPr id="5" name="Picture 4">
            <a:extLst>
              <a:ext uri="{FF2B5EF4-FFF2-40B4-BE49-F238E27FC236}">
                <a16:creationId xmlns:a16="http://schemas.microsoft.com/office/drawing/2014/main" id="{7376ABD6-2B92-F651-8241-4C21EE4B4506}"/>
              </a:ext>
            </a:extLst>
          </p:cNvPr>
          <p:cNvPicPr>
            <a:picLocks noChangeAspect="1"/>
          </p:cNvPicPr>
          <p:nvPr/>
        </p:nvPicPr>
        <p:blipFill>
          <a:blip r:embed="rId3"/>
          <a:stretch>
            <a:fillRect/>
          </a:stretch>
        </p:blipFill>
        <p:spPr>
          <a:xfrm>
            <a:off x="4746712" y="2155966"/>
            <a:ext cx="6583680" cy="3876974"/>
          </a:xfrm>
          <a:prstGeom prst="rect">
            <a:avLst/>
          </a:prstGeom>
          <a:ln>
            <a:solidFill>
              <a:schemeClr val="accent2">
                <a:lumMod val="60000"/>
                <a:lumOff val="4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19012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23A7B-388C-A54C-EA83-739B06654650}"/>
              </a:ext>
            </a:extLst>
          </p:cNvPr>
          <p:cNvSpPr>
            <a:spLocks noGrp="1"/>
          </p:cNvSpPr>
          <p:nvPr>
            <p:ph type="title"/>
          </p:nvPr>
        </p:nvSpPr>
        <p:spPr/>
        <p:txBody>
          <a:bodyPr/>
          <a:lstStyle/>
          <a:p>
            <a:r>
              <a:rPr lang="en-US" dirty="0"/>
              <a:t>Drawing insights </a:t>
            </a:r>
          </a:p>
        </p:txBody>
      </p:sp>
      <p:pic>
        <p:nvPicPr>
          <p:cNvPr id="5" name="Content Placeholder 4">
            <a:extLst>
              <a:ext uri="{FF2B5EF4-FFF2-40B4-BE49-F238E27FC236}">
                <a16:creationId xmlns:a16="http://schemas.microsoft.com/office/drawing/2014/main" id="{3545DF77-12C4-5EB2-D0CA-F17B51F548EE}"/>
              </a:ext>
            </a:extLst>
          </p:cNvPr>
          <p:cNvPicPr>
            <a:picLocks noGrp="1" noChangeAspect="1"/>
          </p:cNvPicPr>
          <p:nvPr>
            <p:ph idx="1"/>
          </p:nvPr>
        </p:nvPicPr>
        <p:blipFill>
          <a:blip r:embed="rId3"/>
          <a:stretch>
            <a:fillRect/>
          </a:stretch>
        </p:blipFill>
        <p:spPr>
          <a:xfrm>
            <a:off x="5304189" y="2263520"/>
            <a:ext cx="6418419" cy="3904877"/>
          </a:xfrm>
        </p:spPr>
      </p:pic>
      <p:sp>
        <p:nvSpPr>
          <p:cNvPr id="7" name="TextBox 6">
            <a:extLst>
              <a:ext uri="{FF2B5EF4-FFF2-40B4-BE49-F238E27FC236}">
                <a16:creationId xmlns:a16="http://schemas.microsoft.com/office/drawing/2014/main" id="{65532C0E-A675-00D3-1719-ABBC7E2AF4ED}"/>
              </a:ext>
            </a:extLst>
          </p:cNvPr>
          <p:cNvSpPr txBox="1"/>
          <p:nvPr/>
        </p:nvSpPr>
        <p:spPr>
          <a:xfrm>
            <a:off x="469392" y="2263520"/>
            <a:ext cx="4614672" cy="3770263"/>
          </a:xfrm>
          <a:prstGeom prst="rect">
            <a:avLst/>
          </a:prstGeom>
          <a:noFill/>
        </p:spPr>
        <p:txBody>
          <a:bodyPr wrap="square">
            <a:spAutoFit/>
          </a:bodyPr>
          <a:lstStyle/>
          <a:p>
            <a:pPr marL="0" indent="0">
              <a:buClr>
                <a:schemeClr val="accent2">
                  <a:lumMod val="75000"/>
                </a:schemeClr>
              </a:buClr>
              <a:buNone/>
            </a:pPr>
            <a:r>
              <a:rPr lang="en-US" b="1" dirty="0"/>
              <a:t>Top 5 Page</a:t>
            </a:r>
          </a:p>
          <a:p>
            <a:pPr marL="0" indent="0">
              <a:buClr>
                <a:schemeClr val="accent2">
                  <a:lumMod val="75000"/>
                </a:schemeClr>
              </a:buClr>
              <a:buNone/>
            </a:pPr>
            <a:endParaRPr lang="en-US" sz="1600" b="1" dirty="0"/>
          </a:p>
          <a:p>
            <a:pPr marL="0" indent="0">
              <a:spcBef>
                <a:spcPts val="600"/>
              </a:spcBef>
              <a:spcAft>
                <a:spcPts val="600"/>
              </a:spcAft>
              <a:buClr>
                <a:schemeClr val="accent2">
                  <a:lumMod val="75000"/>
                </a:schemeClr>
              </a:buClr>
              <a:buNone/>
            </a:pPr>
            <a:r>
              <a:rPr lang="en-US" sz="1600" dirty="0"/>
              <a:t>The information presented in these for visuals are exclusive to the United States segmented by Top 5 states based on closure classification</a:t>
            </a:r>
          </a:p>
          <a:p>
            <a:pPr marL="285750" indent="-285750">
              <a:spcBef>
                <a:spcPts val="600"/>
              </a:spcBef>
              <a:spcAft>
                <a:spcPts val="600"/>
              </a:spcAft>
              <a:buClr>
                <a:srgbClr val="800000"/>
              </a:buClr>
              <a:buFont typeface="Wingdings" panose="05000000000000000000" pitchFamily="2" charset="2"/>
              <a:buChar char="§"/>
            </a:pPr>
            <a:r>
              <a:rPr lang="en-US" sz="1400" dirty="0"/>
              <a:t>California is a the top of the list with the highest number of school closing – all.</a:t>
            </a:r>
          </a:p>
          <a:p>
            <a:pPr marL="285750" indent="-285750">
              <a:spcBef>
                <a:spcPts val="600"/>
              </a:spcBef>
              <a:spcAft>
                <a:spcPts val="600"/>
              </a:spcAft>
              <a:buClr>
                <a:srgbClr val="800000"/>
              </a:buClr>
              <a:buFont typeface="Wingdings" panose="05000000000000000000" pitchFamily="2" charset="2"/>
              <a:buChar char="§"/>
            </a:pPr>
            <a:r>
              <a:rPr lang="en-US" sz="1400" dirty="0"/>
              <a:t>Indiana is at the top of the list with the highest number of school closing – partial.</a:t>
            </a:r>
          </a:p>
          <a:p>
            <a:pPr marL="285750" indent="-285750">
              <a:spcBef>
                <a:spcPts val="600"/>
              </a:spcBef>
              <a:spcAft>
                <a:spcPts val="600"/>
              </a:spcAft>
              <a:buClr>
                <a:srgbClr val="800000"/>
              </a:buClr>
              <a:buFont typeface="Wingdings" panose="05000000000000000000" pitchFamily="2" charset="2"/>
              <a:buChar char="§"/>
            </a:pPr>
            <a:r>
              <a:rPr lang="en-US" sz="1400" dirty="0"/>
              <a:t>California is at the top of the list with the highest number of COVID confirmed cases.</a:t>
            </a:r>
          </a:p>
          <a:p>
            <a:pPr marL="285750" indent="-285750">
              <a:spcBef>
                <a:spcPts val="600"/>
              </a:spcBef>
              <a:spcAft>
                <a:spcPts val="600"/>
              </a:spcAft>
              <a:buClr>
                <a:srgbClr val="800000"/>
              </a:buClr>
              <a:buFont typeface="Wingdings" panose="05000000000000000000" pitchFamily="2" charset="2"/>
              <a:buChar char="§"/>
            </a:pPr>
            <a:r>
              <a:rPr lang="en-US" sz="1400" dirty="0"/>
              <a:t>California is at the top of the list with the highest number of deaths due to COVID.</a:t>
            </a:r>
          </a:p>
        </p:txBody>
      </p:sp>
    </p:spTree>
    <p:extLst>
      <p:ext uri="{BB962C8B-B14F-4D97-AF65-F5344CB8AC3E}">
        <p14:creationId xmlns:p14="http://schemas.microsoft.com/office/powerpoint/2010/main" val="1209954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87D32-7196-1512-46E9-24819E313E19}"/>
              </a:ext>
            </a:extLst>
          </p:cNvPr>
          <p:cNvSpPr>
            <a:spLocks noGrp="1"/>
          </p:cNvSpPr>
          <p:nvPr>
            <p:ph type="title"/>
          </p:nvPr>
        </p:nvSpPr>
        <p:spPr/>
        <p:txBody>
          <a:bodyPr/>
          <a:lstStyle/>
          <a:p>
            <a:r>
              <a:rPr lang="en-US" dirty="0"/>
              <a:t>Drawing insights </a:t>
            </a:r>
          </a:p>
        </p:txBody>
      </p:sp>
      <p:sp>
        <p:nvSpPr>
          <p:cNvPr id="11" name="TextBox 10">
            <a:extLst>
              <a:ext uri="{FF2B5EF4-FFF2-40B4-BE49-F238E27FC236}">
                <a16:creationId xmlns:a16="http://schemas.microsoft.com/office/drawing/2014/main" id="{D3CBB889-646A-8B07-5EA1-15851884D74D}"/>
              </a:ext>
            </a:extLst>
          </p:cNvPr>
          <p:cNvSpPr txBox="1"/>
          <p:nvPr/>
        </p:nvSpPr>
        <p:spPr>
          <a:xfrm>
            <a:off x="458288" y="2274838"/>
            <a:ext cx="4241728" cy="3108543"/>
          </a:xfrm>
          <a:prstGeom prst="rect">
            <a:avLst/>
          </a:prstGeom>
          <a:noFill/>
        </p:spPr>
        <p:txBody>
          <a:bodyPr wrap="square">
            <a:spAutoFit/>
          </a:bodyPr>
          <a:lstStyle/>
          <a:p>
            <a:pPr marL="0" indent="0">
              <a:buClr>
                <a:schemeClr val="accent2">
                  <a:lumMod val="75000"/>
                </a:schemeClr>
              </a:buClr>
              <a:buNone/>
            </a:pPr>
            <a:r>
              <a:rPr lang="en-US" b="1" dirty="0"/>
              <a:t>Drill Through Page</a:t>
            </a:r>
          </a:p>
          <a:p>
            <a:pPr marL="0" indent="0">
              <a:buClr>
                <a:schemeClr val="accent2">
                  <a:lumMod val="75000"/>
                </a:schemeClr>
              </a:buClr>
              <a:buNone/>
            </a:pPr>
            <a:endParaRPr lang="en-US" sz="1600" b="1" dirty="0"/>
          </a:p>
          <a:p>
            <a:pPr>
              <a:buClr>
                <a:schemeClr val="accent2">
                  <a:lumMod val="75000"/>
                </a:schemeClr>
              </a:buClr>
            </a:pPr>
            <a:r>
              <a:rPr lang="en-US" sz="1600" dirty="0"/>
              <a:t>The visuals shown in this slide were created solely for the purpose of drill through from the first page of the dashboard report. </a:t>
            </a:r>
          </a:p>
          <a:p>
            <a:pPr>
              <a:buClr>
                <a:schemeClr val="accent2">
                  <a:lumMod val="75000"/>
                </a:schemeClr>
              </a:buClr>
            </a:pPr>
            <a:endParaRPr lang="en-US" sz="1600" dirty="0"/>
          </a:p>
          <a:p>
            <a:pPr>
              <a:buClr>
                <a:schemeClr val="accent2">
                  <a:lumMod val="75000"/>
                </a:schemeClr>
              </a:buClr>
            </a:pPr>
            <a:r>
              <a:rPr lang="en-US" sz="1600" dirty="0"/>
              <a:t>This page allows the user to view the data available for each state such as deaths, confirmed cases, death rate, and the percentage of school closures per confirmed cases.</a:t>
            </a:r>
          </a:p>
          <a:p>
            <a:pPr marL="0" indent="0">
              <a:buClr>
                <a:schemeClr val="accent2">
                  <a:lumMod val="75000"/>
                </a:schemeClr>
              </a:buClr>
              <a:buNone/>
            </a:pPr>
            <a:endParaRPr lang="en-US" sz="1600" dirty="0"/>
          </a:p>
          <a:p>
            <a:pPr>
              <a:buClr>
                <a:schemeClr val="accent2">
                  <a:lumMod val="75000"/>
                </a:schemeClr>
              </a:buClr>
            </a:pPr>
            <a:endParaRPr lang="en-US" dirty="0">
              <a:solidFill>
                <a:schemeClr val="accent2">
                  <a:lumMod val="75000"/>
                </a:schemeClr>
              </a:solidFill>
            </a:endParaRPr>
          </a:p>
        </p:txBody>
      </p:sp>
      <p:pic>
        <p:nvPicPr>
          <p:cNvPr id="15" name="Picture 14">
            <a:extLst>
              <a:ext uri="{FF2B5EF4-FFF2-40B4-BE49-F238E27FC236}">
                <a16:creationId xmlns:a16="http://schemas.microsoft.com/office/drawing/2014/main" id="{FDE07377-1E74-7C18-3399-26BEBD44F5DA}"/>
              </a:ext>
            </a:extLst>
          </p:cNvPr>
          <p:cNvPicPr>
            <a:picLocks noChangeAspect="1"/>
          </p:cNvPicPr>
          <p:nvPr/>
        </p:nvPicPr>
        <p:blipFill>
          <a:blip r:embed="rId3"/>
          <a:stretch>
            <a:fillRect/>
          </a:stretch>
        </p:blipFill>
        <p:spPr>
          <a:xfrm>
            <a:off x="5003121" y="2274838"/>
            <a:ext cx="6730591" cy="3732770"/>
          </a:xfrm>
          <a:prstGeom prst="rect">
            <a:avLst/>
          </a:prstGeom>
        </p:spPr>
      </p:pic>
    </p:spTree>
    <p:extLst>
      <p:ext uri="{BB962C8B-B14F-4D97-AF65-F5344CB8AC3E}">
        <p14:creationId xmlns:p14="http://schemas.microsoft.com/office/powerpoint/2010/main" val="2497515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5DF1-F835-D4C3-F243-8BED91BE0727}"/>
              </a:ext>
            </a:extLst>
          </p:cNvPr>
          <p:cNvSpPr>
            <a:spLocks noGrp="1"/>
          </p:cNvSpPr>
          <p:nvPr>
            <p:ph type="title"/>
          </p:nvPr>
        </p:nvSpPr>
        <p:spPr/>
        <p:txBody>
          <a:bodyPr/>
          <a:lstStyle/>
          <a:p>
            <a:r>
              <a:rPr lang="en-US" dirty="0"/>
              <a:t>Drawing insights </a:t>
            </a:r>
          </a:p>
        </p:txBody>
      </p:sp>
      <p:pic>
        <p:nvPicPr>
          <p:cNvPr id="15" name="Content Placeholder 14">
            <a:extLst>
              <a:ext uri="{FF2B5EF4-FFF2-40B4-BE49-F238E27FC236}">
                <a16:creationId xmlns:a16="http://schemas.microsoft.com/office/drawing/2014/main" id="{E3B48D22-CDC1-44B3-A351-A383449CDD9D}"/>
              </a:ext>
            </a:extLst>
          </p:cNvPr>
          <p:cNvPicPr>
            <a:picLocks noGrp="1" noChangeAspect="1"/>
          </p:cNvPicPr>
          <p:nvPr>
            <p:ph idx="1"/>
          </p:nvPr>
        </p:nvPicPr>
        <p:blipFill>
          <a:blip r:embed="rId3"/>
          <a:stretch>
            <a:fillRect/>
          </a:stretch>
        </p:blipFill>
        <p:spPr>
          <a:xfrm>
            <a:off x="5006412" y="2290953"/>
            <a:ext cx="6604396" cy="3678238"/>
          </a:xfrm>
        </p:spPr>
      </p:pic>
      <p:sp>
        <p:nvSpPr>
          <p:cNvPr id="17" name="TextBox 16">
            <a:extLst>
              <a:ext uri="{FF2B5EF4-FFF2-40B4-BE49-F238E27FC236}">
                <a16:creationId xmlns:a16="http://schemas.microsoft.com/office/drawing/2014/main" id="{A335A4B5-ED0E-CB72-8A5E-DAF829389AEE}"/>
              </a:ext>
            </a:extLst>
          </p:cNvPr>
          <p:cNvSpPr txBox="1"/>
          <p:nvPr/>
        </p:nvSpPr>
        <p:spPr>
          <a:xfrm>
            <a:off x="429768" y="2290953"/>
            <a:ext cx="4416552" cy="1138773"/>
          </a:xfrm>
          <a:prstGeom prst="rect">
            <a:avLst/>
          </a:prstGeom>
          <a:noFill/>
        </p:spPr>
        <p:txBody>
          <a:bodyPr wrap="square">
            <a:spAutoFit/>
          </a:bodyPr>
          <a:lstStyle/>
          <a:p>
            <a:pPr marL="0" indent="0">
              <a:buClr>
                <a:schemeClr val="accent2">
                  <a:lumMod val="75000"/>
                </a:schemeClr>
              </a:buClr>
              <a:buNone/>
            </a:pPr>
            <a:r>
              <a:rPr lang="en-US" b="1" dirty="0"/>
              <a:t>Drill Through Page Continued</a:t>
            </a:r>
          </a:p>
          <a:p>
            <a:pPr marL="0" indent="0">
              <a:buClr>
                <a:schemeClr val="accent2">
                  <a:lumMod val="75000"/>
                </a:schemeClr>
              </a:buClr>
              <a:buNone/>
            </a:pPr>
            <a:endParaRPr lang="en-US" b="1" dirty="0"/>
          </a:p>
          <a:p>
            <a:pPr>
              <a:buClr>
                <a:schemeClr val="accent2">
                  <a:lumMod val="75000"/>
                </a:schemeClr>
              </a:buClr>
            </a:pPr>
            <a:r>
              <a:rPr lang="en-US" sz="1600" dirty="0"/>
              <a:t>This is an example of a drill through down to the state of  Washington.</a:t>
            </a:r>
          </a:p>
        </p:txBody>
      </p:sp>
    </p:spTree>
    <p:extLst>
      <p:ext uri="{BB962C8B-B14F-4D97-AF65-F5344CB8AC3E}">
        <p14:creationId xmlns:p14="http://schemas.microsoft.com/office/powerpoint/2010/main" val="1324322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D773-FA6B-F5F6-069A-E4A6AC7A7DE2}"/>
              </a:ext>
            </a:extLst>
          </p:cNvPr>
          <p:cNvSpPr>
            <a:spLocks noGrp="1"/>
          </p:cNvSpPr>
          <p:nvPr>
            <p:ph type="title"/>
          </p:nvPr>
        </p:nvSpPr>
        <p:spPr/>
        <p:txBody>
          <a:bodyPr/>
          <a:lstStyle/>
          <a:p>
            <a:r>
              <a:rPr lang="en-US" dirty="0"/>
              <a:t>Drawing insights </a:t>
            </a:r>
          </a:p>
        </p:txBody>
      </p:sp>
      <p:pic>
        <p:nvPicPr>
          <p:cNvPr id="5" name="Content Placeholder 4">
            <a:extLst>
              <a:ext uri="{FF2B5EF4-FFF2-40B4-BE49-F238E27FC236}">
                <a16:creationId xmlns:a16="http://schemas.microsoft.com/office/drawing/2014/main" id="{2A197904-F96E-673B-9130-269367C226B3}"/>
              </a:ext>
            </a:extLst>
          </p:cNvPr>
          <p:cNvPicPr>
            <a:picLocks noGrp="1" noChangeAspect="1"/>
          </p:cNvPicPr>
          <p:nvPr>
            <p:ph idx="1"/>
          </p:nvPr>
        </p:nvPicPr>
        <p:blipFill>
          <a:blip r:embed="rId3"/>
          <a:stretch>
            <a:fillRect/>
          </a:stretch>
        </p:blipFill>
        <p:spPr>
          <a:xfrm>
            <a:off x="5027954" y="2263521"/>
            <a:ext cx="5976571" cy="3678238"/>
          </a:xfrm>
        </p:spPr>
      </p:pic>
      <p:sp>
        <p:nvSpPr>
          <p:cNvPr id="7" name="TextBox 6">
            <a:extLst>
              <a:ext uri="{FF2B5EF4-FFF2-40B4-BE49-F238E27FC236}">
                <a16:creationId xmlns:a16="http://schemas.microsoft.com/office/drawing/2014/main" id="{9D07A831-F77E-7382-E090-967F135A94EE}"/>
              </a:ext>
            </a:extLst>
          </p:cNvPr>
          <p:cNvSpPr txBox="1"/>
          <p:nvPr/>
        </p:nvSpPr>
        <p:spPr>
          <a:xfrm>
            <a:off x="466344" y="2263521"/>
            <a:ext cx="4425696" cy="2954655"/>
          </a:xfrm>
          <a:prstGeom prst="rect">
            <a:avLst/>
          </a:prstGeom>
          <a:noFill/>
        </p:spPr>
        <p:txBody>
          <a:bodyPr wrap="square">
            <a:spAutoFit/>
          </a:bodyPr>
          <a:lstStyle/>
          <a:p>
            <a:pPr marL="0" indent="0">
              <a:buClr>
                <a:schemeClr val="accent2">
                  <a:lumMod val="75000"/>
                </a:schemeClr>
              </a:buClr>
              <a:buNone/>
            </a:pPr>
            <a:r>
              <a:rPr lang="en-US" b="1" dirty="0"/>
              <a:t>Admin Page</a:t>
            </a:r>
          </a:p>
          <a:p>
            <a:pPr marL="0" indent="0">
              <a:buClr>
                <a:schemeClr val="accent2">
                  <a:lumMod val="75000"/>
                </a:schemeClr>
              </a:buClr>
              <a:buNone/>
            </a:pPr>
            <a:endParaRPr lang="en-US" sz="1600" b="1" dirty="0"/>
          </a:p>
          <a:p>
            <a:pPr>
              <a:spcBef>
                <a:spcPts val="600"/>
              </a:spcBef>
              <a:spcAft>
                <a:spcPts val="600"/>
              </a:spcAft>
              <a:buClr>
                <a:schemeClr val="accent2">
                  <a:lumMod val="75000"/>
                </a:schemeClr>
              </a:buClr>
            </a:pPr>
            <a:r>
              <a:rPr lang="en-US" sz="1600" dirty="0"/>
              <a:t>This page provides the user with information relevant to the administration of the report such as:</a:t>
            </a:r>
          </a:p>
          <a:p>
            <a:pPr marL="285750" indent="-285750">
              <a:spcBef>
                <a:spcPts val="600"/>
              </a:spcBef>
              <a:spcAft>
                <a:spcPts val="600"/>
              </a:spcAft>
              <a:buClr>
                <a:srgbClr val="800000"/>
              </a:buClr>
              <a:buFont typeface="Wingdings" panose="05000000000000000000" pitchFamily="2" charset="2"/>
              <a:buChar char="§"/>
            </a:pPr>
            <a:r>
              <a:rPr lang="en-US" sz="1600" dirty="0"/>
              <a:t>ETL Log information</a:t>
            </a:r>
          </a:p>
          <a:p>
            <a:pPr marL="285750" indent="-285750">
              <a:spcBef>
                <a:spcPts val="600"/>
              </a:spcBef>
              <a:spcAft>
                <a:spcPts val="600"/>
              </a:spcAft>
              <a:buClr>
                <a:srgbClr val="800000"/>
              </a:buClr>
              <a:buFont typeface="Wingdings" panose="05000000000000000000" pitchFamily="2" charset="2"/>
              <a:buChar char="§"/>
            </a:pPr>
            <a:r>
              <a:rPr lang="en-US" sz="1600" dirty="0"/>
              <a:t>Dim tables row count</a:t>
            </a:r>
          </a:p>
          <a:p>
            <a:pPr marL="285750" indent="-285750">
              <a:spcBef>
                <a:spcPts val="600"/>
              </a:spcBef>
              <a:spcAft>
                <a:spcPts val="600"/>
              </a:spcAft>
              <a:buClr>
                <a:srgbClr val="800000"/>
              </a:buClr>
              <a:buFont typeface="Wingdings" panose="05000000000000000000" pitchFamily="2" charset="2"/>
              <a:buChar char="§"/>
            </a:pPr>
            <a:r>
              <a:rPr lang="en-US" sz="1600" dirty="0"/>
              <a:t>Fact tables row count</a:t>
            </a:r>
          </a:p>
          <a:p>
            <a:pPr>
              <a:buClr>
                <a:srgbClr val="800000"/>
              </a:buClr>
            </a:pPr>
            <a:endParaRPr lang="en-US" sz="1600" dirty="0"/>
          </a:p>
        </p:txBody>
      </p:sp>
    </p:spTree>
    <p:extLst>
      <p:ext uri="{BB962C8B-B14F-4D97-AF65-F5344CB8AC3E}">
        <p14:creationId xmlns:p14="http://schemas.microsoft.com/office/powerpoint/2010/main" val="338120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80DF568-1EF2-C9A1-2DAA-3EE0F9E2DE06}"/>
              </a:ext>
            </a:extLst>
          </p:cNvPr>
          <p:cNvSpPr>
            <a:spLocks noGrp="1"/>
          </p:cNvSpPr>
          <p:nvPr>
            <p:ph idx="1"/>
          </p:nvPr>
        </p:nvSpPr>
        <p:spPr>
          <a:xfrm>
            <a:off x="903514" y="1515292"/>
            <a:ext cx="7630886" cy="4822479"/>
          </a:xfrm>
        </p:spPr>
        <p:txBody>
          <a:bodyPr>
            <a:normAutofit/>
          </a:bodyPr>
          <a:lstStyle/>
          <a:p>
            <a:pPr>
              <a:buClr>
                <a:schemeClr val="bg1"/>
              </a:buClr>
            </a:pPr>
            <a:r>
              <a:rPr lang="en-US" sz="2800" dirty="0"/>
              <a:t>Data Source </a:t>
            </a:r>
          </a:p>
          <a:p>
            <a:pPr>
              <a:buClr>
                <a:schemeClr val="bg1"/>
              </a:buClr>
            </a:pPr>
            <a:r>
              <a:rPr lang="en-US" sz="2800" dirty="0">
                <a:solidFill>
                  <a:schemeClr val="tx2">
                    <a:lumMod val="40000"/>
                    <a:lumOff val="60000"/>
                  </a:schemeClr>
                </a:solidFill>
              </a:rPr>
              <a:t>Data Processing</a:t>
            </a:r>
          </a:p>
          <a:p>
            <a:pPr>
              <a:buClr>
                <a:schemeClr val="bg1"/>
              </a:buClr>
            </a:pPr>
            <a:r>
              <a:rPr lang="en-US" sz="2800" dirty="0">
                <a:solidFill>
                  <a:schemeClr val="tx2">
                    <a:lumMod val="40000"/>
                    <a:lumOff val="60000"/>
                  </a:schemeClr>
                </a:solidFill>
              </a:rPr>
              <a:t>Power BI Dashboards</a:t>
            </a:r>
          </a:p>
          <a:p>
            <a:pPr>
              <a:buClr>
                <a:schemeClr val="bg1"/>
              </a:buClr>
            </a:pPr>
            <a:r>
              <a:rPr lang="en-US" sz="2800" dirty="0">
                <a:solidFill>
                  <a:schemeClr val="tx2">
                    <a:lumMod val="40000"/>
                    <a:lumOff val="60000"/>
                  </a:schemeClr>
                </a:solidFill>
              </a:rPr>
              <a:t>Drawing Insight</a:t>
            </a:r>
          </a:p>
          <a:p>
            <a:pPr>
              <a:buClr>
                <a:schemeClr val="bg1"/>
              </a:buClr>
            </a:pPr>
            <a:endParaRPr lang="en-US" sz="2800" dirty="0"/>
          </a:p>
          <a:p>
            <a:pPr marL="0" indent="0">
              <a:buNone/>
            </a:pPr>
            <a:endParaRPr lang="en-US" sz="2800" dirty="0"/>
          </a:p>
        </p:txBody>
      </p:sp>
      <p:sp>
        <p:nvSpPr>
          <p:cNvPr id="6" name="TextBox 5">
            <a:extLst>
              <a:ext uri="{FF2B5EF4-FFF2-40B4-BE49-F238E27FC236}">
                <a16:creationId xmlns:a16="http://schemas.microsoft.com/office/drawing/2014/main" id="{B383A8ED-3C13-0C44-A0EE-3849C9FF2E5B}"/>
              </a:ext>
            </a:extLst>
          </p:cNvPr>
          <p:cNvSpPr txBox="1"/>
          <p:nvPr/>
        </p:nvSpPr>
        <p:spPr>
          <a:xfrm>
            <a:off x="903514" y="730125"/>
            <a:ext cx="6150429" cy="830997"/>
          </a:xfrm>
          <a:prstGeom prst="rect">
            <a:avLst/>
          </a:prstGeom>
          <a:noFill/>
        </p:spPr>
        <p:txBody>
          <a:bodyPr wrap="square" rtlCol="0">
            <a:spAutoFit/>
          </a:bodyPr>
          <a:lstStyle/>
          <a:p>
            <a:r>
              <a:rPr lang="en-US" sz="4800" dirty="0">
                <a:solidFill>
                  <a:schemeClr val="bg1"/>
                </a:solidFill>
              </a:rPr>
              <a:t>AGENDA</a:t>
            </a:r>
          </a:p>
        </p:txBody>
      </p:sp>
    </p:spTree>
    <p:extLst>
      <p:ext uri="{BB962C8B-B14F-4D97-AF65-F5344CB8AC3E}">
        <p14:creationId xmlns:p14="http://schemas.microsoft.com/office/powerpoint/2010/main" val="1944960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01BF-5A17-12F3-52DB-D512C9EFF7F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E5DFAD3-FE52-9EB5-C6B0-C0D263C8A20A}"/>
              </a:ext>
            </a:extLst>
          </p:cNvPr>
          <p:cNvSpPr>
            <a:spLocks noGrp="1"/>
          </p:cNvSpPr>
          <p:nvPr>
            <p:ph idx="1"/>
          </p:nvPr>
        </p:nvSpPr>
        <p:spPr>
          <a:xfrm>
            <a:off x="581192" y="2180497"/>
            <a:ext cx="6551127" cy="709007"/>
          </a:xfrm>
        </p:spPr>
        <p:txBody>
          <a:bodyPr>
            <a:normAutofit lnSpcReduction="10000"/>
          </a:bodyPr>
          <a:lstStyle/>
          <a:p>
            <a:r>
              <a:rPr lang="en-US" b="0" dirty="0"/>
              <a:t>Can we conclude that closing schools during the pandemic materially contributed to lower covid cases or deaths? </a:t>
            </a:r>
          </a:p>
          <a:p>
            <a:endParaRPr lang="en-US" dirty="0"/>
          </a:p>
        </p:txBody>
      </p:sp>
    </p:spTree>
    <p:extLst>
      <p:ext uri="{BB962C8B-B14F-4D97-AF65-F5344CB8AC3E}">
        <p14:creationId xmlns:p14="http://schemas.microsoft.com/office/powerpoint/2010/main" val="1010012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83A8ED-3C13-0C44-A0EE-3849C9FF2E5B}"/>
              </a:ext>
            </a:extLst>
          </p:cNvPr>
          <p:cNvSpPr txBox="1"/>
          <p:nvPr/>
        </p:nvSpPr>
        <p:spPr>
          <a:xfrm>
            <a:off x="1463040" y="2828835"/>
            <a:ext cx="9006839" cy="1200329"/>
          </a:xfrm>
          <a:prstGeom prst="rect">
            <a:avLst/>
          </a:prstGeom>
          <a:noFill/>
        </p:spPr>
        <p:txBody>
          <a:bodyPr wrap="square" rtlCol="0">
            <a:spAutoFit/>
          </a:bodyPr>
          <a:lstStyle/>
          <a:p>
            <a:r>
              <a:rPr lang="en-US" sz="7200" dirty="0">
                <a:solidFill>
                  <a:schemeClr val="bg1"/>
                </a:solidFill>
              </a:rPr>
              <a:t>Questions and Answers</a:t>
            </a:r>
          </a:p>
        </p:txBody>
      </p:sp>
    </p:spTree>
    <p:extLst>
      <p:ext uri="{BB962C8B-B14F-4D97-AF65-F5344CB8AC3E}">
        <p14:creationId xmlns:p14="http://schemas.microsoft.com/office/powerpoint/2010/main" val="380341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F555-03C0-D77D-BCC1-9BE498630AB6}"/>
              </a:ext>
            </a:extLst>
          </p:cNvPr>
          <p:cNvSpPr>
            <a:spLocks noGrp="1"/>
          </p:cNvSpPr>
          <p:nvPr>
            <p:ph type="title"/>
          </p:nvPr>
        </p:nvSpPr>
        <p:spPr>
          <a:xfrm>
            <a:off x="581192" y="702156"/>
            <a:ext cx="11029616" cy="1013800"/>
          </a:xfrm>
        </p:spPr>
        <p:txBody>
          <a:bodyPr/>
          <a:lstStyle/>
          <a:p>
            <a:r>
              <a:rPr lang="en-US" dirty="0"/>
              <a:t>Data Source</a:t>
            </a:r>
          </a:p>
        </p:txBody>
      </p:sp>
      <p:sp>
        <p:nvSpPr>
          <p:cNvPr id="3" name="Content Placeholder 2">
            <a:extLst>
              <a:ext uri="{FF2B5EF4-FFF2-40B4-BE49-F238E27FC236}">
                <a16:creationId xmlns:a16="http://schemas.microsoft.com/office/drawing/2014/main" id="{891871D6-C7D6-7EB0-50F5-F607D6793BB0}"/>
              </a:ext>
            </a:extLst>
          </p:cNvPr>
          <p:cNvSpPr>
            <a:spLocks noGrp="1"/>
          </p:cNvSpPr>
          <p:nvPr>
            <p:ph idx="1"/>
          </p:nvPr>
        </p:nvSpPr>
        <p:spPr>
          <a:xfrm>
            <a:off x="581025" y="2066544"/>
            <a:ext cx="11029950" cy="4005072"/>
          </a:xfrm>
        </p:spPr>
        <p:txBody>
          <a:bodyPr anchor="t">
            <a:normAutofit/>
          </a:bodyPr>
          <a:lstStyle/>
          <a:p>
            <a:pPr marL="324000" lvl="1" indent="0">
              <a:buNone/>
            </a:pPr>
            <a:r>
              <a:rPr lang="en-US" dirty="0"/>
              <a:t>For the data sources of the final project, we used the following two datasets: </a:t>
            </a:r>
          </a:p>
          <a:p>
            <a:pPr marL="324000" lvl="1" indent="0">
              <a:buNone/>
            </a:pPr>
            <a:r>
              <a:rPr lang="en-US" dirty="0"/>
              <a:t>1- Bing Covid-19 Dataset</a:t>
            </a:r>
          </a:p>
          <a:p>
            <a:pPr marL="324000" lvl="1" indent="0">
              <a:buNone/>
            </a:pPr>
            <a:r>
              <a:rPr lang="en-US" dirty="0"/>
              <a:t>	It includes confirmed, death, and recovered cases from all regions, updated daily as of May 2020.</a:t>
            </a:r>
          </a:p>
          <a:p>
            <a:pPr marL="324000" lvl="1" indent="0">
              <a:buNone/>
            </a:pPr>
            <a:r>
              <a:rPr lang="en-US" dirty="0"/>
              <a:t>2- Government Response Tracker</a:t>
            </a:r>
          </a:p>
          <a:p>
            <a:pPr marL="324000" lvl="1" indent="0">
              <a:buNone/>
            </a:pPr>
            <a:r>
              <a:rPr lang="en-US" dirty="0"/>
              <a:t>	It includes several different common policy responses governments have taken, records these policies on a scale to reflect the 	extent of government action, and aggregates these scores into a suite of policy indices.</a:t>
            </a:r>
          </a:p>
          <a:p>
            <a:pPr lvl="2"/>
            <a:r>
              <a:rPr lang="en-US" dirty="0"/>
              <a:t>0 - no measures</a:t>
            </a:r>
          </a:p>
          <a:p>
            <a:pPr lvl="2"/>
            <a:r>
              <a:rPr lang="en-US" dirty="0"/>
              <a:t>1 - Recommend closing</a:t>
            </a:r>
          </a:p>
          <a:p>
            <a:pPr lvl="2"/>
            <a:r>
              <a:rPr lang="en-US" dirty="0"/>
              <a:t>2 - Require closing (only some levels or categories, for example, just high school, or just public schools)</a:t>
            </a:r>
          </a:p>
          <a:p>
            <a:pPr lvl="2"/>
            <a:r>
              <a:rPr lang="en-US" dirty="0"/>
              <a:t>3 - Require closing all level</a:t>
            </a:r>
          </a:p>
        </p:txBody>
      </p:sp>
    </p:spTree>
    <p:extLst>
      <p:ext uri="{BB962C8B-B14F-4D97-AF65-F5344CB8AC3E}">
        <p14:creationId xmlns:p14="http://schemas.microsoft.com/office/powerpoint/2010/main" val="427857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4D3B-8405-351D-3A2F-91813E8F7FA7}"/>
              </a:ext>
            </a:extLst>
          </p:cNvPr>
          <p:cNvSpPr>
            <a:spLocks noGrp="1"/>
          </p:cNvSpPr>
          <p:nvPr>
            <p:ph type="title"/>
          </p:nvPr>
        </p:nvSpPr>
        <p:spPr/>
        <p:txBody>
          <a:bodyPr/>
          <a:lstStyle/>
          <a:p>
            <a:r>
              <a:rPr lang="en-US" dirty="0"/>
              <a:t>Data source </a:t>
            </a:r>
          </a:p>
        </p:txBody>
      </p:sp>
      <p:sp>
        <p:nvSpPr>
          <p:cNvPr id="3" name="Content Placeholder 2">
            <a:extLst>
              <a:ext uri="{FF2B5EF4-FFF2-40B4-BE49-F238E27FC236}">
                <a16:creationId xmlns:a16="http://schemas.microsoft.com/office/drawing/2014/main" id="{6FDB733C-79D6-4B3E-CB00-0639F58A1170}"/>
              </a:ext>
            </a:extLst>
          </p:cNvPr>
          <p:cNvSpPr>
            <a:spLocks noGrp="1"/>
          </p:cNvSpPr>
          <p:nvPr>
            <p:ph sz="half" idx="1"/>
          </p:nvPr>
        </p:nvSpPr>
        <p:spPr/>
        <p:txBody>
          <a:bodyPr anchor="t">
            <a:normAutofit/>
          </a:bodyPr>
          <a:lstStyle/>
          <a:p>
            <a:pPr marL="0" indent="0">
              <a:buNone/>
            </a:pPr>
            <a:r>
              <a:rPr lang="en-US" sz="1600" b="1" dirty="0"/>
              <a:t>Challenges we had while selecting the data source: </a:t>
            </a:r>
          </a:p>
          <a:p>
            <a:pPr>
              <a:spcBef>
                <a:spcPts val="600"/>
              </a:spcBef>
              <a:buClr>
                <a:srgbClr val="800000"/>
              </a:buClr>
            </a:pPr>
            <a:r>
              <a:rPr lang="en-US" sz="1600" dirty="0"/>
              <a:t>Finding the right dataset that we can correlate to Bing Covid-19</a:t>
            </a:r>
          </a:p>
          <a:p>
            <a:pPr marL="0" indent="0">
              <a:spcBef>
                <a:spcPts val="600"/>
              </a:spcBef>
              <a:buClr>
                <a:srgbClr val="800000"/>
              </a:buClr>
              <a:buNone/>
            </a:pPr>
            <a:endParaRPr lang="en-US" sz="1600" dirty="0"/>
          </a:p>
          <a:p>
            <a:pPr marL="0" indent="0">
              <a:spcBef>
                <a:spcPts val="600"/>
              </a:spcBef>
              <a:buClr>
                <a:srgbClr val="800000"/>
              </a:buClr>
              <a:buNone/>
            </a:pPr>
            <a:endParaRPr lang="en-US" sz="1600" dirty="0"/>
          </a:p>
          <a:p>
            <a:pPr>
              <a:spcBef>
                <a:spcPts val="600"/>
              </a:spcBef>
              <a:buClr>
                <a:srgbClr val="800000"/>
              </a:buClr>
            </a:pPr>
            <a:endParaRPr lang="en-US" sz="1600" dirty="0"/>
          </a:p>
          <a:p>
            <a:pPr>
              <a:spcBef>
                <a:spcPts val="600"/>
              </a:spcBef>
              <a:buClr>
                <a:srgbClr val="800000"/>
              </a:buClr>
            </a:pPr>
            <a:endParaRPr lang="en-US" sz="1600" dirty="0"/>
          </a:p>
        </p:txBody>
      </p:sp>
      <p:sp>
        <p:nvSpPr>
          <p:cNvPr id="13" name="Content Placeholder 12">
            <a:extLst>
              <a:ext uri="{FF2B5EF4-FFF2-40B4-BE49-F238E27FC236}">
                <a16:creationId xmlns:a16="http://schemas.microsoft.com/office/drawing/2014/main" id="{C8EB21F6-A2DA-6EA2-9618-ECB53C47BDAC}"/>
              </a:ext>
            </a:extLst>
          </p:cNvPr>
          <p:cNvSpPr>
            <a:spLocks noGrp="1"/>
          </p:cNvSpPr>
          <p:nvPr>
            <p:ph sz="half" idx="2"/>
          </p:nvPr>
        </p:nvSpPr>
        <p:spPr/>
        <p:txBody>
          <a:bodyPr anchor="t"/>
          <a:lstStyle/>
          <a:p>
            <a:endParaRPr lang="en-US" sz="1800" dirty="0"/>
          </a:p>
          <a:p>
            <a:pPr>
              <a:buClr>
                <a:srgbClr val="800000"/>
              </a:buClr>
            </a:pPr>
            <a:r>
              <a:rPr lang="en-US" sz="1600" dirty="0"/>
              <a:t>Designing the data model (Choosing STAR or </a:t>
            </a:r>
            <a:r>
              <a:rPr lang="en-US" sz="1600" dirty="0" err="1"/>
              <a:t>SnowFlake</a:t>
            </a:r>
            <a:r>
              <a:rPr lang="en-US" sz="1600" dirty="0"/>
              <a:t> Schema)</a:t>
            </a:r>
          </a:p>
          <a:p>
            <a:endParaRPr lang="en-US" dirty="0"/>
          </a:p>
        </p:txBody>
      </p:sp>
      <p:grpSp>
        <p:nvGrpSpPr>
          <p:cNvPr id="8" name="Group 7">
            <a:extLst>
              <a:ext uri="{FF2B5EF4-FFF2-40B4-BE49-F238E27FC236}">
                <a16:creationId xmlns:a16="http://schemas.microsoft.com/office/drawing/2014/main" id="{020211F7-01C9-8DDC-19EC-C4B2A236D11B}"/>
              </a:ext>
            </a:extLst>
          </p:cNvPr>
          <p:cNvGrpSpPr/>
          <p:nvPr/>
        </p:nvGrpSpPr>
        <p:grpSpPr>
          <a:xfrm>
            <a:off x="581191" y="3429000"/>
            <a:ext cx="5166360" cy="2204950"/>
            <a:chOff x="7022592" y="2355001"/>
            <a:chExt cx="4932346" cy="1627037"/>
          </a:xfrm>
          <a:effectLst>
            <a:outerShdw blurRad="50800" dist="38100" dir="2700000" algn="tl" rotWithShape="0">
              <a:prstClr val="black">
                <a:alpha val="40000"/>
              </a:prstClr>
            </a:outerShdw>
          </a:effectLst>
        </p:grpSpPr>
        <p:pic>
          <p:nvPicPr>
            <p:cNvPr id="5" name="Picture 4">
              <a:extLst>
                <a:ext uri="{FF2B5EF4-FFF2-40B4-BE49-F238E27FC236}">
                  <a16:creationId xmlns:a16="http://schemas.microsoft.com/office/drawing/2014/main" id="{5453BBCB-B228-C1BB-37F4-C463CABA625B}"/>
                </a:ext>
              </a:extLst>
            </p:cNvPr>
            <p:cNvPicPr>
              <a:picLocks noChangeAspect="1"/>
            </p:cNvPicPr>
            <p:nvPr/>
          </p:nvPicPr>
          <p:blipFill>
            <a:blip r:embed="rId3"/>
            <a:stretch>
              <a:fillRect/>
            </a:stretch>
          </p:blipFill>
          <p:spPr>
            <a:xfrm>
              <a:off x="7022592" y="2355001"/>
              <a:ext cx="4731178" cy="1467151"/>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4C2CB993-34D7-8480-93CD-36842C9FBCF3}"/>
                </a:ext>
              </a:extLst>
            </p:cNvPr>
            <p:cNvPicPr>
              <a:picLocks noChangeAspect="1"/>
            </p:cNvPicPr>
            <p:nvPr/>
          </p:nvPicPr>
          <p:blipFill>
            <a:blip r:embed="rId4"/>
            <a:stretch>
              <a:fillRect/>
            </a:stretch>
          </p:blipFill>
          <p:spPr>
            <a:xfrm>
              <a:off x="7351776" y="2549050"/>
              <a:ext cx="4603162" cy="1432988"/>
            </a:xfrm>
            <a:prstGeom prst="rect">
              <a:avLst/>
            </a:prstGeom>
            <a:effectLst>
              <a:outerShdw blurRad="50800" dist="38100" dir="5400000" algn="t" rotWithShape="0">
                <a:prstClr val="black">
                  <a:alpha val="40000"/>
                </a:prstClr>
              </a:outerShdw>
            </a:effectLst>
          </p:spPr>
        </p:pic>
      </p:grpSp>
      <p:pic>
        <p:nvPicPr>
          <p:cNvPr id="14" name="Picture 13">
            <a:extLst>
              <a:ext uri="{FF2B5EF4-FFF2-40B4-BE49-F238E27FC236}">
                <a16:creationId xmlns:a16="http://schemas.microsoft.com/office/drawing/2014/main" id="{A7D1E734-1FE0-2F49-6307-12CC1067CCEB}"/>
              </a:ext>
            </a:extLst>
          </p:cNvPr>
          <p:cNvPicPr>
            <a:picLocks noChangeAspect="1"/>
          </p:cNvPicPr>
          <p:nvPr/>
        </p:nvPicPr>
        <p:blipFill>
          <a:blip r:embed="rId5"/>
          <a:stretch>
            <a:fillRect/>
          </a:stretch>
        </p:blipFill>
        <p:spPr>
          <a:xfrm>
            <a:off x="6414791" y="3429000"/>
            <a:ext cx="4667737" cy="185617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2791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 calcmode="lin" valueType="num">
                                      <p:cBhvr additive="base">
                                        <p:cTn id="20"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4D3B-8405-351D-3A2F-91813E8F7FA7}"/>
              </a:ext>
            </a:extLst>
          </p:cNvPr>
          <p:cNvSpPr>
            <a:spLocks noGrp="1"/>
          </p:cNvSpPr>
          <p:nvPr>
            <p:ph type="title"/>
          </p:nvPr>
        </p:nvSpPr>
        <p:spPr/>
        <p:txBody>
          <a:bodyPr/>
          <a:lstStyle/>
          <a:p>
            <a:r>
              <a:rPr lang="en-US" dirty="0"/>
              <a:t>Data source </a:t>
            </a:r>
          </a:p>
        </p:txBody>
      </p:sp>
      <p:sp>
        <p:nvSpPr>
          <p:cNvPr id="3" name="Content Placeholder 2">
            <a:extLst>
              <a:ext uri="{FF2B5EF4-FFF2-40B4-BE49-F238E27FC236}">
                <a16:creationId xmlns:a16="http://schemas.microsoft.com/office/drawing/2014/main" id="{6FDB733C-79D6-4B3E-CB00-0639F58A1170}"/>
              </a:ext>
            </a:extLst>
          </p:cNvPr>
          <p:cNvSpPr>
            <a:spLocks noGrp="1"/>
          </p:cNvSpPr>
          <p:nvPr>
            <p:ph sz="half" idx="1"/>
          </p:nvPr>
        </p:nvSpPr>
        <p:spPr>
          <a:xfrm>
            <a:off x="508041" y="2200572"/>
            <a:ext cx="5956768" cy="1042670"/>
          </a:xfrm>
        </p:spPr>
        <p:txBody>
          <a:bodyPr anchor="t">
            <a:normAutofit/>
          </a:bodyPr>
          <a:lstStyle/>
          <a:p>
            <a:pPr marL="0" indent="0">
              <a:buNone/>
            </a:pPr>
            <a:r>
              <a:rPr lang="en-US" sz="1600" b="1" dirty="0"/>
              <a:t>Challenges we had while selecting the data source: </a:t>
            </a:r>
          </a:p>
          <a:p>
            <a:pPr>
              <a:spcBef>
                <a:spcPts val="600"/>
              </a:spcBef>
              <a:buClr>
                <a:srgbClr val="800000"/>
              </a:buClr>
            </a:pPr>
            <a:r>
              <a:rPr lang="en-US" sz="1600" dirty="0"/>
              <a:t>Changing the types of the data in the two datasets so that we can connect them together and create measures.</a:t>
            </a:r>
          </a:p>
        </p:txBody>
      </p:sp>
      <p:pic>
        <p:nvPicPr>
          <p:cNvPr id="12" name="Picture 11">
            <a:extLst>
              <a:ext uri="{FF2B5EF4-FFF2-40B4-BE49-F238E27FC236}">
                <a16:creationId xmlns:a16="http://schemas.microsoft.com/office/drawing/2014/main" id="{9B7BB2C7-EDFE-FABB-728E-2A75D6A237D4}"/>
              </a:ext>
            </a:extLst>
          </p:cNvPr>
          <p:cNvPicPr>
            <a:picLocks noChangeAspect="1"/>
          </p:cNvPicPr>
          <p:nvPr/>
        </p:nvPicPr>
        <p:blipFill>
          <a:blip r:embed="rId3"/>
          <a:stretch>
            <a:fillRect/>
          </a:stretch>
        </p:blipFill>
        <p:spPr>
          <a:xfrm>
            <a:off x="690921" y="3261529"/>
            <a:ext cx="5773887" cy="3431879"/>
          </a:xfrm>
          <a:prstGeom prst="rect">
            <a:avLst/>
          </a:prstGeom>
        </p:spPr>
      </p:pic>
    </p:spTree>
    <p:extLst>
      <p:ext uri="{BB962C8B-B14F-4D97-AF65-F5344CB8AC3E}">
        <p14:creationId xmlns:p14="http://schemas.microsoft.com/office/powerpoint/2010/main" val="421277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80DF568-1EF2-C9A1-2DAA-3EE0F9E2DE06}"/>
              </a:ext>
            </a:extLst>
          </p:cNvPr>
          <p:cNvSpPr>
            <a:spLocks noGrp="1"/>
          </p:cNvSpPr>
          <p:nvPr>
            <p:ph idx="1"/>
          </p:nvPr>
        </p:nvSpPr>
        <p:spPr>
          <a:xfrm>
            <a:off x="903514" y="1515292"/>
            <a:ext cx="7630886" cy="4822479"/>
          </a:xfrm>
        </p:spPr>
        <p:txBody>
          <a:bodyPr>
            <a:normAutofit/>
          </a:bodyPr>
          <a:lstStyle/>
          <a:p>
            <a:pPr>
              <a:buClr>
                <a:schemeClr val="bg1"/>
              </a:buClr>
            </a:pPr>
            <a:r>
              <a:rPr lang="en-US" sz="2800" dirty="0">
                <a:solidFill>
                  <a:schemeClr val="tx2">
                    <a:lumMod val="40000"/>
                    <a:lumOff val="60000"/>
                  </a:schemeClr>
                </a:solidFill>
              </a:rPr>
              <a:t>Data Source </a:t>
            </a:r>
          </a:p>
          <a:p>
            <a:pPr>
              <a:buClr>
                <a:schemeClr val="bg1"/>
              </a:buClr>
            </a:pPr>
            <a:r>
              <a:rPr lang="en-US" sz="2800" dirty="0"/>
              <a:t>Data Processing</a:t>
            </a:r>
          </a:p>
          <a:p>
            <a:pPr>
              <a:buClr>
                <a:schemeClr val="bg1"/>
              </a:buClr>
            </a:pPr>
            <a:r>
              <a:rPr lang="en-US" sz="2800" dirty="0">
                <a:solidFill>
                  <a:schemeClr val="tx2">
                    <a:lumMod val="40000"/>
                    <a:lumOff val="60000"/>
                  </a:schemeClr>
                </a:solidFill>
              </a:rPr>
              <a:t>Power BI Dashboards</a:t>
            </a:r>
          </a:p>
          <a:p>
            <a:pPr>
              <a:buClr>
                <a:schemeClr val="bg1"/>
              </a:buClr>
            </a:pPr>
            <a:r>
              <a:rPr lang="en-US" sz="2800" dirty="0">
                <a:solidFill>
                  <a:schemeClr val="tx2">
                    <a:lumMod val="40000"/>
                    <a:lumOff val="60000"/>
                  </a:schemeClr>
                </a:solidFill>
              </a:rPr>
              <a:t>Drawing Insight</a:t>
            </a:r>
          </a:p>
          <a:p>
            <a:pPr>
              <a:buClr>
                <a:schemeClr val="bg1"/>
              </a:buClr>
            </a:pPr>
            <a:endParaRPr lang="en-US" sz="2800" dirty="0"/>
          </a:p>
          <a:p>
            <a:pPr marL="0" indent="0">
              <a:buNone/>
            </a:pPr>
            <a:endParaRPr lang="en-US" sz="2800" dirty="0"/>
          </a:p>
        </p:txBody>
      </p:sp>
      <p:sp>
        <p:nvSpPr>
          <p:cNvPr id="6" name="TextBox 5">
            <a:extLst>
              <a:ext uri="{FF2B5EF4-FFF2-40B4-BE49-F238E27FC236}">
                <a16:creationId xmlns:a16="http://schemas.microsoft.com/office/drawing/2014/main" id="{B383A8ED-3C13-0C44-A0EE-3849C9FF2E5B}"/>
              </a:ext>
            </a:extLst>
          </p:cNvPr>
          <p:cNvSpPr txBox="1"/>
          <p:nvPr/>
        </p:nvSpPr>
        <p:spPr>
          <a:xfrm>
            <a:off x="903514" y="730125"/>
            <a:ext cx="6150429" cy="830997"/>
          </a:xfrm>
          <a:prstGeom prst="rect">
            <a:avLst/>
          </a:prstGeom>
          <a:noFill/>
        </p:spPr>
        <p:txBody>
          <a:bodyPr wrap="square" rtlCol="0">
            <a:spAutoFit/>
          </a:bodyPr>
          <a:lstStyle/>
          <a:p>
            <a:r>
              <a:rPr lang="en-US" sz="4800" dirty="0">
                <a:solidFill>
                  <a:schemeClr val="bg1"/>
                </a:solidFill>
              </a:rPr>
              <a:t>AGENDA</a:t>
            </a:r>
          </a:p>
        </p:txBody>
      </p:sp>
    </p:spTree>
    <p:extLst>
      <p:ext uri="{BB962C8B-B14F-4D97-AF65-F5344CB8AC3E}">
        <p14:creationId xmlns:p14="http://schemas.microsoft.com/office/powerpoint/2010/main" val="86906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5675-75D7-D12A-CB98-3C6C1A3CA905}"/>
              </a:ext>
            </a:extLst>
          </p:cNvPr>
          <p:cNvSpPr>
            <a:spLocks noGrp="1"/>
          </p:cNvSpPr>
          <p:nvPr>
            <p:ph type="title"/>
          </p:nvPr>
        </p:nvSpPr>
        <p:spPr>
          <a:xfrm>
            <a:off x="581192" y="702156"/>
            <a:ext cx="11029616" cy="1013800"/>
          </a:xfrm>
        </p:spPr>
        <p:txBody>
          <a:bodyPr/>
          <a:lstStyle/>
          <a:p>
            <a:r>
              <a:rPr lang="en-US" dirty="0"/>
              <a:t>DATA Processing </a:t>
            </a:r>
          </a:p>
        </p:txBody>
      </p:sp>
      <p:sp>
        <p:nvSpPr>
          <p:cNvPr id="3" name="Content Placeholder 2">
            <a:extLst>
              <a:ext uri="{FF2B5EF4-FFF2-40B4-BE49-F238E27FC236}">
                <a16:creationId xmlns:a16="http://schemas.microsoft.com/office/drawing/2014/main" id="{112FDF20-919F-C5E9-690B-512FE86E9B8E}"/>
              </a:ext>
            </a:extLst>
          </p:cNvPr>
          <p:cNvSpPr>
            <a:spLocks noGrp="1"/>
          </p:cNvSpPr>
          <p:nvPr>
            <p:ph idx="1"/>
          </p:nvPr>
        </p:nvSpPr>
        <p:spPr>
          <a:xfrm>
            <a:off x="581192" y="2180496"/>
            <a:ext cx="11029615" cy="3678303"/>
          </a:xfrm>
        </p:spPr>
        <p:txBody>
          <a:bodyPr anchor="t"/>
          <a:lstStyle/>
          <a:p>
            <a:pPr marL="0" indent="0">
              <a:buNone/>
            </a:pPr>
            <a:r>
              <a:rPr lang="en-US" dirty="0"/>
              <a:t>This section covers: </a:t>
            </a:r>
          </a:p>
          <a:p>
            <a:pPr lvl="1"/>
            <a:r>
              <a:rPr lang="en-US" dirty="0"/>
              <a:t>Data flow diagram.</a:t>
            </a:r>
          </a:p>
          <a:p>
            <a:pPr lvl="1"/>
            <a:r>
              <a:rPr lang="en-US" dirty="0"/>
              <a:t>Data import into SQL Management Studio.</a:t>
            </a:r>
          </a:p>
          <a:p>
            <a:pPr lvl="1"/>
            <a:r>
              <a:rPr lang="en-US" dirty="0"/>
              <a:t>Creating stored procedures.</a:t>
            </a:r>
          </a:p>
          <a:p>
            <a:pPr lvl="1"/>
            <a:r>
              <a:rPr lang="en-US" dirty="0"/>
              <a:t>Creating extraction layers/reporting views.</a:t>
            </a:r>
          </a:p>
          <a:p>
            <a:pPr lvl="1"/>
            <a:r>
              <a:rPr lang="en-US" dirty="0"/>
              <a:t>Extracting a backup file.</a:t>
            </a:r>
          </a:p>
          <a:p>
            <a:endParaRPr lang="en-US" dirty="0"/>
          </a:p>
        </p:txBody>
      </p:sp>
      <p:pic>
        <p:nvPicPr>
          <p:cNvPr id="7" name="Picture 6">
            <a:extLst>
              <a:ext uri="{FF2B5EF4-FFF2-40B4-BE49-F238E27FC236}">
                <a16:creationId xmlns:a16="http://schemas.microsoft.com/office/drawing/2014/main" id="{4E5DABBA-36A2-7D33-A6B0-CE696D67C2A5}"/>
              </a:ext>
            </a:extLst>
          </p:cNvPr>
          <p:cNvPicPr>
            <a:picLocks noChangeAspect="1"/>
          </p:cNvPicPr>
          <p:nvPr/>
        </p:nvPicPr>
        <p:blipFill>
          <a:blip r:embed="rId3">
            <a:alphaModFix amt="70000"/>
          </a:blip>
          <a:stretch>
            <a:fillRect/>
          </a:stretch>
        </p:blipFill>
        <p:spPr>
          <a:xfrm>
            <a:off x="6617208" y="2061972"/>
            <a:ext cx="2734056" cy="273405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6927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F555-03C0-D77D-BCC1-9BE498630AB6}"/>
              </a:ext>
            </a:extLst>
          </p:cNvPr>
          <p:cNvSpPr>
            <a:spLocks noGrp="1"/>
          </p:cNvSpPr>
          <p:nvPr>
            <p:ph type="title"/>
          </p:nvPr>
        </p:nvSpPr>
        <p:spPr/>
        <p:txBody>
          <a:bodyPr/>
          <a:lstStyle/>
          <a:p>
            <a:r>
              <a:rPr lang="en-US" dirty="0"/>
              <a:t>DATA Processing </a:t>
            </a:r>
          </a:p>
        </p:txBody>
      </p:sp>
      <p:sp>
        <p:nvSpPr>
          <p:cNvPr id="3" name="Content Placeholder 2">
            <a:extLst>
              <a:ext uri="{FF2B5EF4-FFF2-40B4-BE49-F238E27FC236}">
                <a16:creationId xmlns:a16="http://schemas.microsoft.com/office/drawing/2014/main" id="{891871D6-C7D6-7EB0-50F5-F607D6793BB0}"/>
              </a:ext>
            </a:extLst>
          </p:cNvPr>
          <p:cNvSpPr>
            <a:spLocks noGrp="1"/>
          </p:cNvSpPr>
          <p:nvPr>
            <p:ph idx="1"/>
          </p:nvPr>
        </p:nvSpPr>
        <p:spPr>
          <a:xfrm>
            <a:off x="581193" y="2180496"/>
            <a:ext cx="4731036" cy="3678303"/>
          </a:xfrm>
        </p:spPr>
        <p:txBody>
          <a:bodyPr anchor="t"/>
          <a:lstStyle/>
          <a:p>
            <a:pPr marL="0" indent="0">
              <a:buClr>
                <a:schemeClr val="accent2">
                  <a:lumMod val="75000"/>
                </a:schemeClr>
              </a:buClr>
              <a:buNone/>
            </a:pPr>
            <a:r>
              <a:rPr lang="en-US" b="1" dirty="0">
                <a:solidFill>
                  <a:srgbClr val="800000"/>
                </a:solidFill>
              </a:rPr>
              <a:t>Data Flow Diagram for </a:t>
            </a:r>
            <a:r>
              <a:rPr lang="en-US" b="1" dirty="0" err="1">
                <a:solidFill>
                  <a:srgbClr val="800000"/>
                </a:solidFill>
              </a:rPr>
              <a:t>Maroon_Response</a:t>
            </a:r>
            <a:r>
              <a:rPr lang="en-US" b="1" dirty="0">
                <a:solidFill>
                  <a:srgbClr val="800000"/>
                </a:solidFill>
              </a:rPr>
              <a:t>:</a:t>
            </a:r>
          </a:p>
          <a:p>
            <a:pPr>
              <a:buClr>
                <a:schemeClr val="accent2">
                  <a:lumMod val="75000"/>
                </a:schemeClr>
              </a:buClr>
            </a:pPr>
            <a:r>
              <a:rPr lang="en-US" sz="1600" dirty="0">
                <a:solidFill>
                  <a:schemeClr val="tx1"/>
                </a:solidFill>
              </a:rPr>
              <a:t>Import the dataset as flat files into SQL. These will become the raw data.</a:t>
            </a:r>
          </a:p>
          <a:p>
            <a:pPr>
              <a:buClr>
                <a:schemeClr val="accent2">
                  <a:lumMod val="75000"/>
                </a:schemeClr>
              </a:buClr>
            </a:pPr>
            <a:r>
              <a:rPr lang="en-US" sz="1600" dirty="0">
                <a:solidFill>
                  <a:schemeClr val="tx1"/>
                </a:solidFill>
              </a:rPr>
              <a:t>Create Stored Procedures to perform ETL.</a:t>
            </a:r>
          </a:p>
          <a:p>
            <a:pPr>
              <a:buClr>
                <a:schemeClr val="accent2">
                  <a:lumMod val="75000"/>
                </a:schemeClr>
              </a:buClr>
            </a:pPr>
            <a:r>
              <a:rPr lang="en-US" sz="1600" dirty="0">
                <a:solidFill>
                  <a:schemeClr val="tx1"/>
                </a:solidFill>
              </a:rPr>
              <a:t>Create Extraction Layers as reporting views.</a:t>
            </a:r>
          </a:p>
          <a:p>
            <a:pPr>
              <a:buClr>
                <a:schemeClr val="accent2">
                  <a:lumMod val="75000"/>
                </a:schemeClr>
              </a:buClr>
            </a:pPr>
            <a:r>
              <a:rPr lang="en-US" sz="1600" dirty="0">
                <a:solidFill>
                  <a:schemeClr val="tx1"/>
                </a:solidFill>
              </a:rPr>
              <a:t>Extract the data out of the views and into Power BI for visualization (covered in the next section).</a:t>
            </a:r>
          </a:p>
        </p:txBody>
      </p:sp>
      <p:pic>
        <p:nvPicPr>
          <p:cNvPr id="4" name="Picture 3">
            <a:extLst>
              <a:ext uri="{FF2B5EF4-FFF2-40B4-BE49-F238E27FC236}">
                <a16:creationId xmlns:a16="http://schemas.microsoft.com/office/drawing/2014/main" id="{11F961C7-ADDF-D8A5-9F86-8BFBCD94D129}"/>
              </a:ext>
            </a:extLst>
          </p:cNvPr>
          <p:cNvPicPr>
            <a:picLocks noChangeAspect="1"/>
          </p:cNvPicPr>
          <p:nvPr/>
        </p:nvPicPr>
        <p:blipFill>
          <a:blip r:embed="rId3"/>
          <a:stretch>
            <a:fillRect/>
          </a:stretch>
        </p:blipFill>
        <p:spPr>
          <a:xfrm>
            <a:off x="5503725" y="1995439"/>
            <a:ext cx="6220189" cy="4239280"/>
          </a:xfrm>
          <a:prstGeom prst="rect">
            <a:avLst/>
          </a:prstGeom>
          <a:ln w="12700">
            <a:solidFill>
              <a:schemeClr val="accent2">
                <a:lumMod val="60000"/>
                <a:lumOff val="4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539221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2581</TotalTime>
  <Words>3675</Words>
  <Application>Microsoft Office PowerPoint</Application>
  <PresentationFormat>Widescreen</PresentationFormat>
  <Paragraphs>362</Paragraphs>
  <Slides>31</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Gill Sans MT</vt:lpstr>
      <vt:lpstr>Wingdings</vt:lpstr>
      <vt:lpstr>Wingdings 2</vt:lpstr>
      <vt:lpstr>Dividend</vt:lpstr>
      <vt:lpstr>Covid 19 – School Closure Government Response</vt:lpstr>
      <vt:lpstr>introduction</vt:lpstr>
      <vt:lpstr>PowerPoint Presentation</vt:lpstr>
      <vt:lpstr>Data Source</vt:lpstr>
      <vt:lpstr>Data source </vt:lpstr>
      <vt:lpstr>Data source </vt:lpstr>
      <vt:lpstr>PowerPoint Presentation</vt:lpstr>
      <vt:lpstr>DATA Processing </vt:lpstr>
      <vt:lpstr>DATA Processing </vt:lpstr>
      <vt:lpstr>Data processing</vt:lpstr>
      <vt:lpstr>Data processing</vt:lpstr>
      <vt:lpstr>Data processing</vt:lpstr>
      <vt:lpstr>DATA PROCESSING</vt:lpstr>
      <vt:lpstr>DATA PROCESSING</vt:lpstr>
      <vt:lpstr>PowerPoint Presentation</vt:lpstr>
      <vt:lpstr>Power bi dashboard</vt:lpstr>
      <vt:lpstr>Power bi dashboard</vt:lpstr>
      <vt:lpstr>Power bi dashboard</vt:lpstr>
      <vt:lpstr>POWER BI Dashboard</vt:lpstr>
      <vt:lpstr>POWER BI Dashboard</vt:lpstr>
      <vt:lpstr>PowerPoint Presentation</vt:lpstr>
      <vt:lpstr>PowerPoint Presentation</vt:lpstr>
      <vt:lpstr>Drawing insights </vt:lpstr>
      <vt:lpstr>Drawing insights </vt:lpstr>
      <vt:lpstr>Drawing insights </vt:lpstr>
      <vt:lpstr>Drawing insights </vt:lpstr>
      <vt:lpstr>Drawing insights </vt:lpstr>
      <vt:lpstr>Drawing insights </vt:lpstr>
      <vt:lpstr>Drawing insights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Noor Sheikhyassin</dc:creator>
  <cp:lastModifiedBy>Noor Sheikhyassin</cp:lastModifiedBy>
  <cp:revision>6</cp:revision>
  <dcterms:created xsi:type="dcterms:W3CDTF">2024-05-28T20:04:23Z</dcterms:created>
  <dcterms:modified xsi:type="dcterms:W3CDTF">2024-06-04T06:49:11Z</dcterms:modified>
</cp:coreProperties>
</file>