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1" r:id="rId1"/>
  </p:sldMasterIdLst>
  <p:notesMasterIdLst>
    <p:notesMasterId r:id="rId11"/>
  </p:notesMasterIdLst>
  <p:sldIdLst>
    <p:sldId id="256" r:id="rId2"/>
    <p:sldId id="257" r:id="rId3"/>
    <p:sldId id="258" r:id="rId4"/>
    <p:sldId id="259" r:id="rId5"/>
    <p:sldId id="260" r:id="rId6"/>
    <p:sldId id="261" r:id="rId7"/>
    <p:sldId id="265" r:id="rId8"/>
    <p:sldId id="263" r:id="rId9"/>
    <p:sldId id="264"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9249" autoAdjust="0"/>
  </p:normalViewPr>
  <p:slideViewPr>
    <p:cSldViewPr snapToGrid="0" snapToObjects="1">
      <p:cViewPr varScale="1">
        <p:scale>
          <a:sx n="73" d="100"/>
          <a:sy n="73" d="100"/>
        </p:scale>
        <p:origin x="2616" y="6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oor Sheikhyassin" userId="f3234a3f6e1051cf" providerId="LiveId" clId="{D268845C-820F-4819-B4D0-5B2FDAE74D1B}"/>
    <pc:docChg chg="undo custSel addSld modSld">
      <pc:chgData name="Noor Sheikhyassin" userId="f3234a3f6e1051cf" providerId="LiveId" clId="{D268845C-820F-4819-B4D0-5B2FDAE74D1B}" dt="2025-08-11T03:14:09.689" v="1609" actId="20577"/>
      <pc:docMkLst>
        <pc:docMk/>
      </pc:docMkLst>
      <pc:sldChg chg="modSp mod modNotesTx">
        <pc:chgData name="Noor Sheikhyassin" userId="f3234a3f6e1051cf" providerId="LiveId" clId="{D268845C-820F-4819-B4D0-5B2FDAE74D1B}" dt="2025-08-11T03:11:07.909" v="1607" actId="20577"/>
        <pc:sldMkLst>
          <pc:docMk/>
          <pc:sldMk cId="0" sldId="256"/>
        </pc:sldMkLst>
        <pc:spChg chg="mod">
          <ac:chgData name="Noor Sheikhyassin" userId="f3234a3f6e1051cf" providerId="LiveId" clId="{D268845C-820F-4819-B4D0-5B2FDAE74D1B}" dt="2025-08-11T02:42:30.899" v="1208" actId="404"/>
          <ac:spMkLst>
            <pc:docMk/>
            <pc:sldMk cId="0" sldId="256"/>
            <ac:spMk id="2" creationId="{00000000-0000-0000-0000-000000000000}"/>
          </ac:spMkLst>
        </pc:spChg>
      </pc:sldChg>
      <pc:sldChg chg="modSp mod">
        <pc:chgData name="Noor Sheikhyassin" userId="f3234a3f6e1051cf" providerId="LiveId" clId="{D268845C-820F-4819-B4D0-5B2FDAE74D1B}" dt="2025-08-11T02:43:53.049" v="1233" actId="20577"/>
        <pc:sldMkLst>
          <pc:docMk/>
          <pc:sldMk cId="0" sldId="257"/>
        </pc:sldMkLst>
        <pc:spChg chg="mod">
          <ac:chgData name="Noor Sheikhyassin" userId="f3234a3f6e1051cf" providerId="LiveId" clId="{D268845C-820F-4819-B4D0-5B2FDAE74D1B}" dt="2025-08-11T02:43:53.049" v="1233" actId="20577"/>
          <ac:spMkLst>
            <pc:docMk/>
            <pc:sldMk cId="0" sldId="257"/>
            <ac:spMk id="3" creationId="{00000000-0000-0000-0000-000000000000}"/>
          </ac:spMkLst>
        </pc:spChg>
      </pc:sldChg>
      <pc:sldChg chg="addSp delSp modSp mod">
        <pc:chgData name="Noor Sheikhyassin" userId="f3234a3f6e1051cf" providerId="LiveId" clId="{D268845C-820F-4819-B4D0-5B2FDAE74D1B}" dt="2025-08-11T02:44:44.362" v="1246" actId="20577"/>
        <pc:sldMkLst>
          <pc:docMk/>
          <pc:sldMk cId="0" sldId="258"/>
        </pc:sldMkLst>
        <pc:spChg chg="mod">
          <ac:chgData name="Noor Sheikhyassin" userId="f3234a3f6e1051cf" providerId="LiveId" clId="{D268845C-820F-4819-B4D0-5B2FDAE74D1B}" dt="2025-08-11T02:44:44.362" v="1246" actId="20577"/>
          <ac:spMkLst>
            <pc:docMk/>
            <pc:sldMk cId="0" sldId="258"/>
            <ac:spMk id="3" creationId="{00000000-0000-0000-0000-000000000000}"/>
          </ac:spMkLst>
        </pc:spChg>
        <pc:spChg chg="add del mod">
          <ac:chgData name="Noor Sheikhyassin" userId="f3234a3f6e1051cf" providerId="LiveId" clId="{D268845C-820F-4819-B4D0-5B2FDAE74D1B}" dt="2025-08-11T02:28:59.914" v="1062" actId="478"/>
          <ac:spMkLst>
            <pc:docMk/>
            <pc:sldMk cId="0" sldId="258"/>
            <ac:spMk id="4" creationId="{15CCE60B-186C-023D-C700-2F3F8C89F4E7}"/>
          </ac:spMkLst>
        </pc:spChg>
        <pc:spChg chg="add del mod">
          <ac:chgData name="Noor Sheikhyassin" userId="f3234a3f6e1051cf" providerId="LiveId" clId="{D268845C-820F-4819-B4D0-5B2FDAE74D1B}" dt="2025-08-11T02:28:51.487" v="1060" actId="478"/>
          <ac:spMkLst>
            <pc:docMk/>
            <pc:sldMk cId="0" sldId="258"/>
            <ac:spMk id="5" creationId="{05BEE9D9-8986-CFA3-B994-BA89816017AC}"/>
          </ac:spMkLst>
        </pc:spChg>
        <pc:spChg chg="add del mod">
          <ac:chgData name="Noor Sheikhyassin" userId="f3234a3f6e1051cf" providerId="LiveId" clId="{D268845C-820F-4819-B4D0-5B2FDAE74D1B}" dt="2025-08-11T02:28:29.879" v="1056" actId="478"/>
          <ac:spMkLst>
            <pc:docMk/>
            <pc:sldMk cId="0" sldId="258"/>
            <ac:spMk id="6" creationId="{E9F74D60-A6F5-48F2-05E4-6855465FAAF3}"/>
          </ac:spMkLst>
        </pc:spChg>
        <pc:spChg chg="add del mod">
          <ac:chgData name="Noor Sheikhyassin" userId="f3234a3f6e1051cf" providerId="LiveId" clId="{D268845C-820F-4819-B4D0-5B2FDAE74D1B}" dt="2025-08-11T02:31:33.753" v="1121"/>
          <ac:spMkLst>
            <pc:docMk/>
            <pc:sldMk cId="0" sldId="258"/>
            <ac:spMk id="7" creationId="{F69A053C-CB0C-5DD7-4591-F375D79289D2}"/>
          </ac:spMkLst>
        </pc:spChg>
        <pc:spChg chg="add del mod">
          <ac:chgData name="Noor Sheikhyassin" userId="f3234a3f6e1051cf" providerId="LiveId" clId="{D268845C-820F-4819-B4D0-5B2FDAE74D1B}" dt="2025-08-11T02:31:33.756" v="1123"/>
          <ac:spMkLst>
            <pc:docMk/>
            <pc:sldMk cId="0" sldId="258"/>
            <ac:spMk id="8" creationId="{F0A293CE-35CB-0C92-8CD5-AA1B0A73BC6F}"/>
          </ac:spMkLst>
        </pc:spChg>
        <pc:spChg chg="add del mod">
          <ac:chgData name="Noor Sheikhyassin" userId="f3234a3f6e1051cf" providerId="LiveId" clId="{D268845C-820F-4819-B4D0-5B2FDAE74D1B}" dt="2025-08-11T02:31:33.758" v="1125"/>
          <ac:spMkLst>
            <pc:docMk/>
            <pc:sldMk cId="0" sldId="258"/>
            <ac:spMk id="9" creationId="{9AFD20DA-A0D7-D3E1-2988-C72733473843}"/>
          </ac:spMkLst>
        </pc:spChg>
      </pc:sldChg>
      <pc:sldChg chg="modSp mod">
        <pc:chgData name="Noor Sheikhyassin" userId="f3234a3f6e1051cf" providerId="LiveId" clId="{D268845C-820F-4819-B4D0-5B2FDAE74D1B}" dt="2025-08-11T02:46:11.659" v="1247" actId="108"/>
        <pc:sldMkLst>
          <pc:docMk/>
          <pc:sldMk cId="0" sldId="259"/>
        </pc:sldMkLst>
        <pc:spChg chg="mod">
          <ac:chgData name="Noor Sheikhyassin" userId="f3234a3f6e1051cf" providerId="LiveId" clId="{D268845C-820F-4819-B4D0-5B2FDAE74D1B}" dt="2025-08-11T02:46:11.659" v="1247" actId="108"/>
          <ac:spMkLst>
            <pc:docMk/>
            <pc:sldMk cId="0" sldId="259"/>
            <ac:spMk id="3" creationId="{00000000-0000-0000-0000-000000000000}"/>
          </ac:spMkLst>
        </pc:spChg>
      </pc:sldChg>
      <pc:sldChg chg="addSp delSp modSp mod">
        <pc:chgData name="Noor Sheikhyassin" userId="f3234a3f6e1051cf" providerId="LiveId" clId="{D268845C-820F-4819-B4D0-5B2FDAE74D1B}" dt="2025-08-11T02:48:25.065" v="1308" actId="20577"/>
        <pc:sldMkLst>
          <pc:docMk/>
          <pc:sldMk cId="0" sldId="260"/>
        </pc:sldMkLst>
        <pc:spChg chg="mod">
          <ac:chgData name="Noor Sheikhyassin" userId="f3234a3f6e1051cf" providerId="LiveId" clId="{D268845C-820F-4819-B4D0-5B2FDAE74D1B}" dt="2025-08-11T02:48:25.065" v="1308" actId="20577"/>
          <ac:spMkLst>
            <pc:docMk/>
            <pc:sldMk cId="0" sldId="260"/>
            <ac:spMk id="3" creationId="{00000000-0000-0000-0000-000000000000}"/>
          </ac:spMkLst>
        </pc:spChg>
        <pc:spChg chg="add del mod">
          <ac:chgData name="Noor Sheikhyassin" userId="f3234a3f6e1051cf" providerId="LiveId" clId="{D268845C-820F-4819-B4D0-5B2FDAE74D1B}" dt="2025-08-11T02:35:21.453" v="1161"/>
          <ac:spMkLst>
            <pc:docMk/>
            <pc:sldMk cId="0" sldId="260"/>
            <ac:spMk id="4" creationId="{4D621F54-F21E-2D94-B835-26835622AFD8}"/>
          </ac:spMkLst>
        </pc:spChg>
      </pc:sldChg>
      <pc:sldChg chg="modSp mod">
        <pc:chgData name="Noor Sheikhyassin" userId="f3234a3f6e1051cf" providerId="LiveId" clId="{D268845C-820F-4819-B4D0-5B2FDAE74D1B}" dt="2025-08-11T02:59:21.880" v="1486" actId="20577"/>
        <pc:sldMkLst>
          <pc:docMk/>
          <pc:sldMk cId="0" sldId="261"/>
        </pc:sldMkLst>
        <pc:spChg chg="mod">
          <ac:chgData name="Noor Sheikhyassin" userId="f3234a3f6e1051cf" providerId="LiveId" clId="{D268845C-820F-4819-B4D0-5B2FDAE74D1B}" dt="2025-08-11T02:21:08.393" v="1029" actId="122"/>
          <ac:spMkLst>
            <pc:docMk/>
            <pc:sldMk cId="0" sldId="261"/>
            <ac:spMk id="2" creationId="{00000000-0000-0000-0000-000000000000}"/>
          </ac:spMkLst>
        </pc:spChg>
        <pc:spChg chg="mod">
          <ac:chgData name="Noor Sheikhyassin" userId="f3234a3f6e1051cf" providerId="LiveId" clId="{D268845C-820F-4819-B4D0-5B2FDAE74D1B}" dt="2025-08-11T02:59:21.880" v="1486" actId="20577"/>
          <ac:spMkLst>
            <pc:docMk/>
            <pc:sldMk cId="0" sldId="261"/>
            <ac:spMk id="3" creationId="{00000000-0000-0000-0000-000000000000}"/>
          </ac:spMkLst>
        </pc:spChg>
      </pc:sldChg>
      <pc:sldChg chg="modSp mod">
        <pc:chgData name="Noor Sheikhyassin" userId="f3234a3f6e1051cf" providerId="LiveId" clId="{D268845C-820F-4819-B4D0-5B2FDAE74D1B}" dt="2025-08-11T02:55:09.708" v="1434" actId="20577"/>
        <pc:sldMkLst>
          <pc:docMk/>
          <pc:sldMk cId="0" sldId="263"/>
        </pc:sldMkLst>
        <pc:spChg chg="mod">
          <ac:chgData name="Noor Sheikhyassin" userId="f3234a3f6e1051cf" providerId="LiveId" clId="{D268845C-820F-4819-B4D0-5B2FDAE74D1B}" dt="2025-08-11T02:55:09.708" v="1434" actId="20577"/>
          <ac:spMkLst>
            <pc:docMk/>
            <pc:sldMk cId="0" sldId="263"/>
            <ac:spMk id="3" creationId="{00000000-0000-0000-0000-000000000000}"/>
          </ac:spMkLst>
        </pc:spChg>
      </pc:sldChg>
      <pc:sldChg chg="modSp mod modNotesTx">
        <pc:chgData name="Noor Sheikhyassin" userId="f3234a3f6e1051cf" providerId="LiveId" clId="{D268845C-820F-4819-B4D0-5B2FDAE74D1B}" dt="2025-08-11T03:14:09.689" v="1609" actId="20577"/>
        <pc:sldMkLst>
          <pc:docMk/>
          <pc:sldMk cId="0" sldId="264"/>
        </pc:sldMkLst>
        <pc:spChg chg="mod">
          <ac:chgData name="Noor Sheikhyassin" userId="f3234a3f6e1051cf" providerId="LiveId" clId="{D268845C-820F-4819-B4D0-5B2FDAE74D1B}" dt="2025-08-11T03:02:31.004" v="1562" actId="404"/>
          <ac:spMkLst>
            <pc:docMk/>
            <pc:sldMk cId="0" sldId="264"/>
            <ac:spMk id="3" creationId="{00000000-0000-0000-0000-000000000000}"/>
          </ac:spMkLst>
        </pc:spChg>
      </pc:sldChg>
      <pc:sldChg chg="modSp new mod">
        <pc:chgData name="Noor Sheikhyassin" userId="f3234a3f6e1051cf" providerId="LiveId" clId="{D268845C-820F-4819-B4D0-5B2FDAE74D1B}" dt="2025-08-11T02:49:39.977" v="1318" actId="20577"/>
        <pc:sldMkLst>
          <pc:docMk/>
          <pc:sldMk cId="3920773910" sldId="265"/>
        </pc:sldMkLst>
        <pc:spChg chg="mod">
          <ac:chgData name="Noor Sheikhyassin" userId="f3234a3f6e1051cf" providerId="LiveId" clId="{D268845C-820F-4819-B4D0-5B2FDAE74D1B}" dt="2025-08-11T02:38:57.473" v="1198" actId="122"/>
          <ac:spMkLst>
            <pc:docMk/>
            <pc:sldMk cId="3920773910" sldId="265"/>
            <ac:spMk id="2" creationId="{2B9B728C-9AD7-D9E4-3C1F-E5D1A672325A}"/>
          </ac:spMkLst>
        </pc:spChg>
        <pc:spChg chg="mod">
          <ac:chgData name="Noor Sheikhyassin" userId="f3234a3f6e1051cf" providerId="LiveId" clId="{D268845C-820F-4819-B4D0-5B2FDAE74D1B}" dt="2025-08-11T02:49:39.977" v="1318" actId="20577"/>
          <ac:spMkLst>
            <pc:docMk/>
            <pc:sldMk cId="3920773910" sldId="265"/>
            <ac:spMk id="3" creationId="{085720AB-639C-DCEC-B8AB-38AB1854A732}"/>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816D08-9ACD-4C86-8746-461EB9636F93}" type="datetimeFigureOut">
              <a:rPr lang="en-US" smtClean="0"/>
              <a:t>8/10/2025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D72F96F-A34E-4BE8-9E1B-06567C503D8B}" type="slidenum">
              <a:rPr lang="en-US" smtClean="0"/>
              <a:t>‹#›</a:t>
            </a:fld>
            <a:endParaRPr lang="en-US"/>
          </a:p>
        </p:txBody>
      </p:sp>
    </p:spTree>
    <p:extLst>
      <p:ext uri="{BB962C8B-B14F-4D97-AF65-F5344CB8AC3E}">
        <p14:creationId xmlns:p14="http://schemas.microsoft.com/office/powerpoint/2010/main" val="3248091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morning everyone, and thank you for joining. Today, I’ll walk you through our latest sales analysis and strategic insights for RUSH, based on the VP’s specific questions and sales team. Our goal is to understand what’s driving growth, where we can improve, and how we can sustain momentum moving forward."</a:t>
            </a:r>
          </a:p>
        </p:txBody>
      </p:sp>
      <p:sp>
        <p:nvSpPr>
          <p:cNvPr id="4" name="Slide Number Placeholder 3"/>
          <p:cNvSpPr>
            <a:spLocks noGrp="1"/>
          </p:cNvSpPr>
          <p:nvPr>
            <p:ph type="sldNum" sz="quarter" idx="5"/>
          </p:nvPr>
        </p:nvSpPr>
        <p:spPr/>
        <p:txBody>
          <a:bodyPr/>
          <a:lstStyle/>
          <a:p>
            <a:fld id="{9D72F96F-A34E-4BE8-9E1B-06567C503D8B}" type="slidenum">
              <a:rPr lang="en-US" smtClean="0"/>
              <a:t>1</a:t>
            </a:fld>
            <a:endParaRPr lang="en-US"/>
          </a:p>
        </p:txBody>
      </p:sp>
    </p:spTree>
    <p:extLst>
      <p:ext uri="{BB962C8B-B14F-4D97-AF65-F5344CB8AC3E}">
        <p14:creationId xmlns:p14="http://schemas.microsoft.com/office/powerpoint/2010/main" val="31338789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We’ll begin with answers to the VP’s key business questions, review our sales performance highlights, analyze trends across time, regions, retailers, and channels, identify opportunities for growth, and close with strategic recommendations and next steps."</a:t>
            </a:r>
            <a:endParaRPr lang="en-US" dirty="0"/>
          </a:p>
          <a:p>
            <a:endParaRPr lang="en-US" dirty="0"/>
          </a:p>
        </p:txBody>
      </p:sp>
      <p:sp>
        <p:nvSpPr>
          <p:cNvPr id="4" name="Slide Number Placeholder 3"/>
          <p:cNvSpPr>
            <a:spLocks noGrp="1"/>
          </p:cNvSpPr>
          <p:nvPr>
            <p:ph type="sldNum" sz="quarter" idx="5"/>
          </p:nvPr>
        </p:nvSpPr>
        <p:spPr/>
        <p:txBody>
          <a:bodyPr/>
          <a:lstStyle/>
          <a:p>
            <a:fld id="{9D72F96F-A34E-4BE8-9E1B-06567C503D8B}" type="slidenum">
              <a:rPr lang="en-US" smtClean="0"/>
              <a:t>2</a:t>
            </a:fld>
            <a:endParaRPr lang="en-US"/>
          </a:p>
        </p:txBody>
      </p:sp>
    </p:spTree>
    <p:extLst>
      <p:ext uri="{BB962C8B-B14F-4D97-AF65-F5344CB8AC3E}">
        <p14:creationId xmlns:p14="http://schemas.microsoft.com/office/powerpoint/2010/main" val="36292391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"Starting with the VP’s questions:</a:t>
            </a:r>
          </a:p>
          <a:p>
            <a:r>
              <a:rPr lang="en-US" dirty="0"/>
              <a:t>Our top product category in 2021 was </a:t>
            </a:r>
            <a:r>
              <a:rPr lang="en-US" b="1" dirty="0"/>
              <a:t>Men’s Street Footwear</a:t>
            </a:r>
            <a:r>
              <a:rPr lang="en-US" dirty="0"/>
              <a:t>, generating $26.33 million in revenue.</a:t>
            </a:r>
          </a:p>
          <a:p>
            <a:r>
              <a:rPr lang="en-US" dirty="0"/>
              <a:t>The top state for women’s products was </a:t>
            </a:r>
            <a:r>
              <a:rPr lang="en-US" b="1" dirty="0"/>
              <a:t>Maine</a:t>
            </a:r>
            <a:r>
              <a:rPr lang="en-US" dirty="0"/>
              <a:t> with $2.61 million, while for men’s products it was </a:t>
            </a:r>
            <a:r>
              <a:rPr lang="en-US" b="1" dirty="0"/>
              <a:t>Vermont</a:t>
            </a:r>
            <a:r>
              <a:rPr lang="en-US" dirty="0"/>
              <a:t> at $2.74 million.</a:t>
            </a:r>
          </a:p>
          <a:p>
            <a:r>
              <a:rPr lang="en-US" dirty="0"/>
              <a:t>In 2021, </a:t>
            </a:r>
            <a:r>
              <a:rPr lang="en-US" b="1" dirty="0"/>
              <a:t>Foot Locker</a:t>
            </a:r>
            <a:r>
              <a:rPr lang="en-US" dirty="0"/>
              <a:t> led in units sold with over 1.07 million units, while in 2020 </a:t>
            </a:r>
            <a:r>
              <a:rPr lang="en-US" b="1" dirty="0"/>
              <a:t>Amazon</a:t>
            </a:r>
            <a:r>
              <a:rPr lang="en-US" dirty="0"/>
              <a:t> held the top spot with nearly 280,000 units."*</a:t>
            </a:r>
          </a:p>
          <a:p>
            <a:endParaRPr lang="en-US" dirty="0"/>
          </a:p>
        </p:txBody>
      </p:sp>
      <p:sp>
        <p:nvSpPr>
          <p:cNvPr id="4" name="Slide Number Placeholder 3"/>
          <p:cNvSpPr>
            <a:spLocks noGrp="1"/>
          </p:cNvSpPr>
          <p:nvPr>
            <p:ph type="sldNum" sz="quarter" idx="5"/>
          </p:nvPr>
        </p:nvSpPr>
        <p:spPr/>
        <p:txBody>
          <a:bodyPr/>
          <a:lstStyle/>
          <a:p>
            <a:fld id="{9D72F96F-A34E-4BE8-9E1B-06567C503D8B}" type="slidenum">
              <a:rPr lang="en-US" smtClean="0"/>
              <a:t>3</a:t>
            </a:fld>
            <a:endParaRPr lang="en-US"/>
          </a:p>
        </p:txBody>
      </p:sp>
    </p:spTree>
    <p:extLst>
      <p:ext uri="{BB962C8B-B14F-4D97-AF65-F5344CB8AC3E}">
        <p14:creationId xmlns:p14="http://schemas.microsoft.com/office/powerpoint/2010/main" val="44502327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Looking at the big picture: In 2021, total revenue reached $95.19 million, compared to $21.85 million in 2020. That’s a </a:t>
            </a:r>
            <a:r>
              <a:rPr lang="en-US" b="1" i="1" dirty="0"/>
              <a:t>335% growth in just two years</a:t>
            </a:r>
            <a:r>
              <a:rPr lang="en-US" i="1" dirty="0"/>
              <a:t>—a clear sign of strong expansion momentum and effective product-market alignment."</a:t>
            </a:r>
            <a:endParaRPr lang="en-US" dirty="0"/>
          </a:p>
          <a:p>
            <a:endParaRPr lang="en-US" dirty="0"/>
          </a:p>
        </p:txBody>
      </p:sp>
      <p:sp>
        <p:nvSpPr>
          <p:cNvPr id="4" name="Slide Number Placeholder 3"/>
          <p:cNvSpPr>
            <a:spLocks noGrp="1"/>
          </p:cNvSpPr>
          <p:nvPr>
            <p:ph type="sldNum" sz="quarter" idx="5"/>
          </p:nvPr>
        </p:nvSpPr>
        <p:spPr/>
        <p:txBody>
          <a:bodyPr/>
          <a:lstStyle/>
          <a:p>
            <a:fld id="{9D72F96F-A34E-4BE8-9E1B-06567C503D8B}" type="slidenum">
              <a:rPr lang="en-US" smtClean="0"/>
              <a:t>4</a:t>
            </a:fld>
            <a:endParaRPr lang="en-US"/>
          </a:p>
        </p:txBody>
      </p:sp>
    </p:spTree>
    <p:extLst>
      <p:ext uri="{BB962C8B-B14F-4D97-AF65-F5344CB8AC3E}">
        <p14:creationId xmlns:p14="http://schemas.microsoft.com/office/powerpoint/2010/main" val="41053912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"Seasonal patterns are clear: Sales peak from </a:t>
            </a:r>
            <a:r>
              <a:rPr lang="en-US" b="1" dirty="0"/>
              <a:t>May to August</a:t>
            </a:r>
            <a:r>
              <a:rPr lang="en-US" dirty="0"/>
              <a:t> and again </a:t>
            </a:r>
            <a:r>
              <a:rPr lang="en-US" b="1" dirty="0"/>
              <a:t>November to December</a:t>
            </a:r>
            <a:r>
              <a:rPr lang="en-US" dirty="0"/>
              <a:t>, aligning with holidays and major fashion releases. Off-season runs from </a:t>
            </a:r>
            <a:r>
              <a:rPr lang="en-US" b="1" dirty="0"/>
              <a:t>January to April</a:t>
            </a:r>
            <a:r>
              <a:rPr lang="en-US" dirty="0"/>
              <a:t>, which presents an opportunity for targeted promotions. Our recommendation is to synchronize marketing and inventory planning to maximize peak season revenue and capitalize on off-season potential."</a:t>
            </a:r>
          </a:p>
        </p:txBody>
      </p:sp>
      <p:sp>
        <p:nvSpPr>
          <p:cNvPr id="4" name="Slide Number Placeholder 3"/>
          <p:cNvSpPr>
            <a:spLocks noGrp="1"/>
          </p:cNvSpPr>
          <p:nvPr>
            <p:ph type="sldNum" sz="quarter" idx="5"/>
          </p:nvPr>
        </p:nvSpPr>
        <p:spPr/>
        <p:txBody>
          <a:bodyPr/>
          <a:lstStyle/>
          <a:p>
            <a:fld id="{9D72F96F-A34E-4BE8-9E1B-06567C503D8B}" type="slidenum">
              <a:rPr lang="en-US" smtClean="0"/>
              <a:t>5</a:t>
            </a:fld>
            <a:endParaRPr lang="en-US"/>
          </a:p>
        </p:txBody>
      </p:sp>
    </p:spTree>
    <p:extLst>
      <p:ext uri="{BB962C8B-B14F-4D97-AF65-F5344CB8AC3E}">
        <p14:creationId xmlns:p14="http://schemas.microsoft.com/office/powerpoint/2010/main" val="10105593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Top-performing retailers—Foot Locker, Amazon, and West Gear—drive over </a:t>
            </a:r>
            <a:r>
              <a:rPr lang="en-US" b="1" i="1" dirty="0"/>
              <a:t>80% of total revenue</a:t>
            </a:r>
            <a:r>
              <a:rPr lang="en-US" i="1" dirty="0"/>
              <a:t>.</a:t>
            </a:r>
            <a:br>
              <a:rPr lang="en-US" i="1" dirty="0"/>
            </a:br>
            <a:r>
              <a:rPr lang="en-US" i="1" dirty="0"/>
              <a:t>Geographically, Vermont, Maine, and Ohio lead, with emerging growth in New York and New Hampshire.</a:t>
            </a:r>
            <a:br>
              <a:rPr lang="en-US" i="1" dirty="0"/>
            </a:br>
            <a:r>
              <a:rPr lang="en-US" i="1" dirty="0"/>
              <a:t>By category, Men’s Street Footwear, Women’s Apparel, and Men’s Athletic Footwear are our strongest segments.</a:t>
            </a:r>
            <a:br>
              <a:rPr lang="en-US" i="1" dirty="0"/>
            </a:br>
            <a:r>
              <a:rPr lang="en-US" i="1" dirty="0"/>
              <a:t>Online and outlet channels generate the most revenue, with online sales at $41.3 million. This highlights a need to strengthen partnerships with top retailers and focus marketing efforts on high-growth regions."</a:t>
            </a:r>
            <a:endParaRPr lang="en-US" dirty="0"/>
          </a:p>
          <a:p>
            <a:endParaRPr lang="en-US" dirty="0"/>
          </a:p>
        </p:txBody>
      </p:sp>
      <p:sp>
        <p:nvSpPr>
          <p:cNvPr id="4" name="Slide Number Placeholder 3"/>
          <p:cNvSpPr>
            <a:spLocks noGrp="1"/>
          </p:cNvSpPr>
          <p:nvPr>
            <p:ph type="sldNum" sz="quarter" idx="5"/>
          </p:nvPr>
        </p:nvSpPr>
        <p:spPr/>
        <p:txBody>
          <a:bodyPr/>
          <a:lstStyle/>
          <a:p>
            <a:fld id="{9D72F96F-A34E-4BE8-9E1B-06567C503D8B}" type="slidenum">
              <a:rPr lang="en-US" smtClean="0"/>
              <a:t>6</a:t>
            </a:fld>
            <a:endParaRPr lang="en-US"/>
          </a:p>
        </p:txBody>
      </p:sp>
    </p:spTree>
    <p:extLst>
      <p:ext uri="{BB962C8B-B14F-4D97-AF65-F5344CB8AC3E}">
        <p14:creationId xmlns:p14="http://schemas.microsoft.com/office/powerpoint/2010/main" val="35656704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The lowest performer is </a:t>
            </a:r>
            <a:r>
              <a:rPr lang="en-US" b="1" i="1" dirty="0"/>
              <a:t>Women’s Athletic Footwear</a:t>
            </a:r>
            <a:r>
              <a:rPr lang="en-US" i="1" dirty="0"/>
              <a:t>, with only $1.44 million in revenue. To address this, we recommend boosting marketing through female athlete endorsements and targeted campaigns to increase awareness and demand."</a:t>
            </a:r>
            <a:endParaRPr lang="en-US" dirty="0"/>
          </a:p>
          <a:p>
            <a:endParaRPr lang="en-US" dirty="0"/>
          </a:p>
        </p:txBody>
      </p:sp>
      <p:sp>
        <p:nvSpPr>
          <p:cNvPr id="4" name="Slide Number Placeholder 3"/>
          <p:cNvSpPr>
            <a:spLocks noGrp="1"/>
          </p:cNvSpPr>
          <p:nvPr>
            <p:ph type="sldNum" sz="quarter" idx="5"/>
          </p:nvPr>
        </p:nvSpPr>
        <p:spPr/>
        <p:txBody>
          <a:bodyPr/>
          <a:lstStyle/>
          <a:p>
            <a:fld id="{9D72F96F-A34E-4BE8-9E1B-06567C503D8B}" type="slidenum">
              <a:rPr lang="en-US" smtClean="0"/>
              <a:t>7</a:t>
            </a:fld>
            <a:endParaRPr lang="en-US"/>
          </a:p>
        </p:txBody>
      </p:sp>
    </p:spTree>
    <p:extLst>
      <p:ext uri="{BB962C8B-B14F-4D97-AF65-F5344CB8AC3E}">
        <p14:creationId xmlns:p14="http://schemas.microsoft.com/office/powerpoint/2010/main" val="14849710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 8 – Strategic Insights &amp; Recommendations</a:t>
            </a:r>
            <a:br>
              <a:rPr lang="en-US" dirty="0"/>
            </a:br>
            <a:r>
              <a:rPr lang="en-US" dirty="0"/>
              <a:t>*"To sustain and accelerate growth, we recommend:</a:t>
            </a:r>
          </a:p>
          <a:p>
            <a:r>
              <a:rPr lang="en-US" dirty="0"/>
              <a:t>Expanding online channels to capture e-commerce momentum.</a:t>
            </a:r>
          </a:p>
          <a:p>
            <a:r>
              <a:rPr lang="en-US" dirty="0"/>
              <a:t>Leveraging seasonal off-peaks with targeted promotions.</a:t>
            </a:r>
          </a:p>
          <a:p>
            <a:r>
              <a:rPr lang="en-US" dirty="0"/>
              <a:t>Growing strong product lines in underperforming but high-potential states.</a:t>
            </a:r>
          </a:p>
          <a:p>
            <a:r>
              <a:rPr lang="en-US" dirty="0"/>
              <a:t>Limiting Women’s Athletic Footwear inventory to reduce overstock, while using discounts or bundles to improve sales."*</a:t>
            </a:r>
          </a:p>
          <a:p>
            <a:endParaRPr lang="en-US" dirty="0"/>
          </a:p>
        </p:txBody>
      </p:sp>
      <p:sp>
        <p:nvSpPr>
          <p:cNvPr id="4" name="Slide Number Placeholder 3"/>
          <p:cNvSpPr>
            <a:spLocks noGrp="1"/>
          </p:cNvSpPr>
          <p:nvPr>
            <p:ph type="sldNum" sz="quarter" idx="5"/>
          </p:nvPr>
        </p:nvSpPr>
        <p:spPr/>
        <p:txBody>
          <a:bodyPr/>
          <a:lstStyle/>
          <a:p>
            <a:fld id="{9D72F96F-A34E-4BE8-9E1B-06567C503D8B}" type="slidenum">
              <a:rPr lang="en-US" smtClean="0"/>
              <a:t>8</a:t>
            </a:fld>
            <a:endParaRPr lang="en-US"/>
          </a:p>
        </p:txBody>
      </p:sp>
    </p:spTree>
    <p:extLst>
      <p:ext uri="{BB962C8B-B14F-4D97-AF65-F5344CB8AC3E}">
        <p14:creationId xmlns:p14="http://schemas.microsoft.com/office/powerpoint/2010/main" val="22058918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Slide 9 – Conclusion &amp; Next Steps</a:t>
            </a:r>
            <a:br>
              <a:rPr lang="en-US" dirty="0"/>
            </a:br>
            <a:r>
              <a:rPr lang="en-US" dirty="0"/>
              <a:t>*"In conclusion, RUSH is well-positioned for sustained growth with a focused strategy.</a:t>
            </a:r>
            <a:br>
              <a:rPr lang="en-US" dirty="0"/>
            </a:br>
            <a:r>
              <a:rPr lang="en-US" dirty="0"/>
              <a:t>Our immediate priorities are:</a:t>
            </a:r>
          </a:p>
          <a:p>
            <a:r>
              <a:rPr lang="en-US" dirty="0"/>
              <a:t>Expanding online sales.</a:t>
            </a:r>
          </a:p>
          <a:p>
            <a:r>
              <a:rPr lang="en-US" dirty="0"/>
              <a:t>Driving targeted regional growth.</a:t>
            </a:r>
          </a:p>
          <a:p>
            <a:r>
              <a:rPr lang="en-US" dirty="0"/>
              <a:t>Optimizing seasonal sales.</a:t>
            </a:r>
          </a:p>
          <a:p>
            <a:r>
              <a:rPr lang="en-US" dirty="0"/>
              <a:t>Action items include launching campaigns in high-growth markets like Maine and New York, expanding best-sellers into new regions, and aligning promotional calendars with off-peak demand for low-performing products.</a:t>
            </a:r>
          </a:p>
          <a:p>
            <a:r>
              <a:rPr lang="en-US" dirty="0"/>
              <a:t>Thank you, and I look forward to your thoughts on these recommendations."*</a:t>
            </a:r>
          </a:p>
          <a:p>
            <a:endParaRPr lang="en-US" dirty="0"/>
          </a:p>
          <a:p>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9D72F96F-A34E-4BE8-9E1B-06567C503D8B}" type="slidenum">
              <a:rPr lang="en-US" smtClean="0"/>
              <a:t>9</a:t>
            </a:fld>
            <a:endParaRPr lang="en-US"/>
          </a:p>
        </p:txBody>
      </p:sp>
    </p:spTree>
    <p:extLst>
      <p:ext uri="{BB962C8B-B14F-4D97-AF65-F5344CB8AC3E}">
        <p14:creationId xmlns:p14="http://schemas.microsoft.com/office/powerpoint/2010/main" val="20968553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22379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8244156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4779"/>
            <a:ext cx="1971675"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4779"/>
            <a:ext cx="5800725" cy="5757420"/>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19823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8/10/2025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035768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8/10/2025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39605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6"/>
            <a:ext cx="370332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8/10/2025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39185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8/10/2025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535544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8/10/2025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346491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CAD085-E8A6-8845-BD4E-CB4CCA059FC4}" type="datetimeFigureOut">
              <a:rPr lang="en-US" smtClean="0"/>
              <a:t>8/10/2025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20169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460237" y="731520"/>
            <a:ext cx="5009393"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BCAD085-E8A6-8845-BD4E-CB4CCA059FC4}" type="datetimeFigureOut">
              <a:rPr lang="en-US" smtClean="0"/>
              <a:t>8/10/2025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4024299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9520"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59"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346915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Medical corridor blurred">
            <a:extLst>
              <a:ext uri="{FF2B5EF4-FFF2-40B4-BE49-F238E27FC236}">
                <a16:creationId xmlns:a16="http://schemas.microsoft.com/office/drawing/2014/main" id="{61E3F661-8A87-6C03-A1DB-82274D0F4FB9}"/>
              </a:ext>
            </a:extLst>
          </p:cNvPr>
          <p:cNvPicPr>
            <a:picLocks noChangeAspect="1"/>
          </p:cNvPicPr>
          <p:nvPr userDrawn="1"/>
        </p:nvPicPr>
        <p:blipFill>
          <a:blip r:embed="rId13">
            <a:alphaModFix amt="29000"/>
            <a:extLst>
              <a:ext uri="{BEBA8EAE-BF5A-486C-A8C5-ECC9F3942E4B}">
                <a14:imgProps xmlns:a14="http://schemas.microsoft.com/office/drawing/2010/main">
                  <a14:imgLayer r:embed="rId14">
                    <a14:imgEffect>
                      <a14:saturation sat="0"/>
                    </a14:imgEffect>
                  </a14:imgLayer>
                </a14:imgProps>
              </a:ext>
            </a:extLst>
          </a:blip>
          <a:stretch>
            <a:fillRect/>
          </a:stretch>
        </p:blipFill>
        <p:spPr>
          <a:xfrm>
            <a:off x="0" y="1"/>
            <a:ext cx="9144000" cy="6355079"/>
          </a:xfrm>
          <a:prstGeom prst="rect">
            <a:avLst/>
          </a:prstGeom>
        </p:spPr>
      </p:pic>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BCAD085-E8A6-8845-BD4E-CB4CCA059FC4}" type="datetimeFigureOut">
              <a:rPr lang="en-US" smtClean="0"/>
              <a:t>8/10/2025</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1FF6DA9-008F-8B48-92A6-B652298478BF}"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3728232"/>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microsoft.com/office/2007/relationships/hdphoto" Target="../media/hdphoto1.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Medical corridor blurred">
            <a:extLst>
              <a:ext uri="{FF2B5EF4-FFF2-40B4-BE49-F238E27FC236}">
                <a16:creationId xmlns:a16="http://schemas.microsoft.com/office/drawing/2014/main" id="{6417367F-817E-73BE-D471-2EF91C226A96}"/>
              </a:ext>
            </a:extLst>
          </p:cNvPr>
          <p:cNvPicPr>
            <a:picLocks noChangeAspect="1"/>
          </p:cNvPicPr>
          <p:nvPr/>
        </p:nvPicPr>
        <p:blipFill>
          <a:blip r:embed="rId3">
            <a:alphaModFix amt="29000"/>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0" y="1"/>
            <a:ext cx="9144000" cy="6355079"/>
          </a:xfrm>
          <a:prstGeom prst="rect">
            <a:avLst/>
          </a:prstGeom>
        </p:spPr>
      </p:pic>
      <p:sp>
        <p:nvSpPr>
          <p:cNvPr id="2" name="Title 1"/>
          <p:cNvSpPr>
            <a:spLocks noGrp="1"/>
          </p:cNvSpPr>
          <p:nvPr>
            <p:ph type="ctrTitle"/>
          </p:nvPr>
        </p:nvSpPr>
        <p:spPr/>
        <p:txBody>
          <a:bodyPr anchor="ctr">
            <a:normAutofit/>
          </a:bodyPr>
          <a:lstStyle/>
          <a:p>
            <a:r>
              <a:rPr lang="en-US" sz="6600" dirty="0"/>
              <a:t>SALES ANALYSIS &amp; STRATEGIC INSIGHTS</a:t>
            </a:r>
          </a:p>
        </p:txBody>
      </p:sp>
      <p:sp>
        <p:nvSpPr>
          <p:cNvPr id="3" name="Subtitle 2"/>
          <p:cNvSpPr>
            <a:spLocks noGrp="1"/>
          </p:cNvSpPr>
          <p:nvPr>
            <p:ph type="subTitle" idx="1"/>
          </p:nvPr>
        </p:nvSpPr>
        <p:spPr/>
        <p:txBody>
          <a:bodyPr>
            <a:normAutofit fontScale="92500" lnSpcReduction="20000"/>
          </a:bodyPr>
          <a:lstStyle/>
          <a:p>
            <a:r>
              <a:rPr dirty="0"/>
              <a:t>Prepared for: </a:t>
            </a:r>
            <a:r>
              <a:rPr lang="en-US" dirty="0"/>
              <a:t>senior management OF RUSH</a:t>
            </a:r>
          </a:p>
          <a:p>
            <a:r>
              <a:rPr lang="en-US" sz="1900" dirty="0">
                <a:solidFill>
                  <a:schemeClr val="bg1">
                    <a:lumMod val="50000"/>
                  </a:schemeClr>
                </a:solidFill>
              </a:rPr>
              <a:t>Noor Yassin</a:t>
            </a:r>
          </a:p>
          <a:p>
            <a:r>
              <a:rPr lang="en-US" sz="1900" dirty="0">
                <a:solidFill>
                  <a:schemeClr val="bg1">
                    <a:lumMod val="50000"/>
                  </a:schemeClr>
                </a:solidFill>
              </a:rPr>
              <a:t>08/10/2025</a:t>
            </a:r>
          </a:p>
          <a:p>
            <a:endParaRPr lang="en-US" dirty="0"/>
          </a:p>
          <a:p>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b="1" dirty="0"/>
              <a:t>Agenda</a:t>
            </a:r>
          </a:p>
        </p:txBody>
      </p:sp>
      <p:sp>
        <p:nvSpPr>
          <p:cNvPr id="3" name="Content Placeholder 2"/>
          <p:cNvSpPr>
            <a:spLocks noGrp="1"/>
          </p:cNvSpPr>
          <p:nvPr>
            <p:ph idx="1"/>
          </p:nvPr>
        </p:nvSpPr>
        <p:spPr/>
        <p:txBody>
          <a:bodyPr>
            <a:normAutofit/>
          </a:bodyPr>
          <a:lstStyle/>
          <a:p>
            <a:pPr marL="400050" indent="-342900">
              <a:buFont typeface="Wingdings" panose="05000000000000000000" pitchFamily="2" charset="2"/>
              <a:buChar char="Ø"/>
              <a:tabLst>
                <a:tab pos="57150" algn="l"/>
              </a:tabLst>
              <a:defRPr sz="1400">
                <a:latin typeface="Calibri"/>
              </a:defRPr>
            </a:pPr>
            <a:r>
              <a:rPr sz="2800" dirty="0"/>
              <a:t>Review of VP’s specific business questions</a:t>
            </a:r>
          </a:p>
          <a:p>
            <a:pPr marL="400050" indent="-342900">
              <a:buFont typeface="Wingdings" panose="05000000000000000000" pitchFamily="2" charset="2"/>
              <a:buChar char="Ø"/>
              <a:tabLst>
                <a:tab pos="57150" algn="l"/>
              </a:tabLst>
              <a:defRPr sz="1400">
                <a:latin typeface="Calibri"/>
              </a:defRPr>
            </a:pPr>
            <a:r>
              <a:rPr sz="2800" dirty="0"/>
              <a:t>Key sales performance highlights</a:t>
            </a:r>
          </a:p>
          <a:p>
            <a:pPr marL="400050" indent="-342900">
              <a:buFont typeface="Wingdings" panose="05000000000000000000" pitchFamily="2" charset="2"/>
              <a:buChar char="Ø"/>
              <a:tabLst>
                <a:tab pos="57150" algn="l"/>
              </a:tabLst>
              <a:defRPr sz="1400">
                <a:latin typeface="Calibri"/>
              </a:defRPr>
            </a:pPr>
            <a:r>
              <a:rPr sz="2800" dirty="0"/>
              <a:t>Trends and insights across time, regions, retailers, and channels</a:t>
            </a:r>
          </a:p>
          <a:p>
            <a:pPr marL="400050" indent="-342900">
              <a:buFont typeface="Wingdings" panose="05000000000000000000" pitchFamily="2" charset="2"/>
              <a:buChar char="Ø"/>
              <a:tabLst>
                <a:tab pos="57150" algn="l"/>
              </a:tabLst>
              <a:defRPr sz="1400">
                <a:latin typeface="Calibri"/>
              </a:defRPr>
            </a:pPr>
            <a:r>
              <a:rPr sz="2800" dirty="0"/>
              <a:t>Opportunities for growth and strategic recommendations</a:t>
            </a:r>
          </a:p>
          <a:p>
            <a:pPr marL="400050" indent="-342900">
              <a:buFont typeface="Wingdings" panose="05000000000000000000" pitchFamily="2" charset="2"/>
              <a:buChar char="Ø"/>
              <a:tabLst>
                <a:tab pos="57150" algn="l"/>
              </a:tabLst>
            </a:pPr>
            <a:r>
              <a:rPr lang="en-US" sz="2800" dirty="0"/>
              <a:t>Next steps for execution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b="1" dirty="0"/>
              <a:t>VP's Key Questions &amp; Answers</a:t>
            </a:r>
          </a:p>
        </p:txBody>
      </p:sp>
      <p:sp>
        <p:nvSpPr>
          <p:cNvPr id="3" name="Content Placeholder 2"/>
          <p:cNvSpPr>
            <a:spLocks noGrp="1"/>
          </p:cNvSpPr>
          <p:nvPr>
            <p:ph idx="1"/>
          </p:nvPr>
        </p:nvSpPr>
        <p:spPr>
          <a:xfrm>
            <a:off x="822960" y="1865376"/>
            <a:ext cx="7543801" cy="4535423"/>
          </a:xfrm>
        </p:spPr>
        <p:txBody>
          <a:bodyPr>
            <a:normAutofit/>
          </a:bodyPr>
          <a:lstStyle/>
          <a:p>
            <a:pPr lvl="0" eaLnBrk="0" fontAlgn="base" hangingPunct="0">
              <a:lnSpc>
                <a:spcPct val="100000"/>
              </a:lnSpc>
              <a:spcBef>
                <a:spcPct val="0"/>
              </a:spcBef>
              <a:spcAft>
                <a:spcPct val="0"/>
              </a:spcAft>
              <a:buSzTx/>
              <a:buFont typeface="Wingdings" panose="05000000000000000000" pitchFamily="2" charset="2"/>
              <a:buChar char="§"/>
            </a:pPr>
            <a:r>
              <a:rPr lang="en-US" sz="2400" dirty="0"/>
              <a:t> </a:t>
            </a:r>
            <a:r>
              <a:rPr lang="en-US" altLang="en-US" sz="2400" dirty="0">
                <a:latin typeface="Calibri"/>
              </a:rPr>
              <a:t>Top Product Category (2021): Men’s Street Footwear – $26.33M revenue</a:t>
            </a:r>
          </a:p>
          <a:p>
            <a:pPr>
              <a:buFont typeface="Wingdings" panose="05000000000000000000" pitchFamily="2" charset="2"/>
              <a:buChar char="§"/>
              <a:defRPr sz="1400">
                <a:latin typeface="Calibri"/>
              </a:defRPr>
            </a:pPr>
            <a:r>
              <a:rPr lang="en-US" sz="2400" dirty="0">
                <a:latin typeface="Calibri"/>
              </a:rPr>
              <a:t> </a:t>
            </a:r>
            <a:r>
              <a:rPr lang="en-US" altLang="en-US" sz="2400" dirty="0">
                <a:latin typeface="Calibri"/>
              </a:rPr>
              <a:t>Top State for Women’s Products (2021): Maine – $2.61M revenue</a:t>
            </a:r>
            <a:endParaRPr sz="2400" dirty="0">
              <a:latin typeface="Calibri"/>
            </a:endParaRPr>
          </a:p>
          <a:p>
            <a:pPr lvl="0" eaLnBrk="0" fontAlgn="base" hangingPunct="0">
              <a:lnSpc>
                <a:spcPct val="100000"/>
              </a:lnSpc>
              <a:spcBef>
                <a:spcPct val="0"/>
              </a:spcBef>
              <a:spcAft>
                <a:spcPct val="0"/>
              </a:spcAft>
              <a:buSzTx/>
              <a:buFont typeface="Wingdings" panose="05000000000000000000" pitchFamily="2" charset="2"/>
              <a:buChar char="§"/>
            </a:pPr>
            <a:r>
              <a:rPr lang="en-US" altLang="en-US" sz="2400" dirty="0">
                <a:latin typeface="Calibri"/>
              </a:rPr>
              <a:t> Top State for Men’s Products (2021): Vermont – $2.74M revenue</a:t>
            </a:r>
          </a:p>
          <a:p>
            <a:pPr>
              <a:buFont typeface="Wingdings" panose="05000000000000000000" pitchFamily="2" charset="2"/>
              <a:buChar char="§"/>
              <a:defRPr sz="1400">
                <a:latin typeface="Calibri"/>
              </a:defRPr>
            </a:pPr>
            <a:r>
              <a:rPr lang="en-US" sz="2400" dirty="0">
                <a:latin typeface="Calibri"/>
              </a:rPr>
              <a:t> </a:t>
            </a:r>
            <a:r>
              <a:rPr lang="en-US" altLang="en-US" sz="2400" dirty="0">
                <a:latin typeface="Calibri"/>
              </a:rPr>
              <a:t>Top Retailer by Units Sold (2021): Foot Locker – 1.07M units</a:t>
            </a:r>
          </a:p>
          <a:p>
            <a:pPr>
              <a:buFont typeface="Wingdings" panose="05000000000000000000" pitchFamily="2" charset="2"/>
              <a:buChar char="§"/>
              <a:defRPr sz="1400">
                <a:latin typeface="Calibri"/>
              </a:defRPr>
            </a:pPr>
            <a:r>
              <a:rPr lang="en-US" sz="2400" dirty="0">
                <a:latin typeface="Calibri"/>
              </a:rPr>
              <a:t> Top Retailer by Units Sold (2020): Amazon – 279,675 units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b="1" dirty="0"/>
              <a:t>Overall Sales Performance</a:t>
            </a:r>
          </a:p>
        </p:txBody>
      </p:sp>
      <p:sp>
        <p:nvSpPr>
          <p:cNvPr id="3" name="Content Placeholder 2"/>
          <p:cNvSpPr>
            <a:spLocks noGrp="1"/>
          </p:cNvSpPr>
          <p:nvPr>
            <p:ph idx="1"/>
          </p:nvPr>
        </p:nvSpPr>
        <p:spPr/>
        <p:txBody>
          <a:bodyPr>
            <a:normAutofit/>
          </a:bodyPr>
          <a:lstStyle/>
          <a:p>
            <a:r>
              <a:rPr lang="en-US" sz="2400" dirty="0">
                <a:latin typeface="Calibri"/>
              </a:rPr>
              <a:t> </a:t>
            </a:r>
            <a:r>
              <a:rPr lang="en-US" sz="3200" b="1" dirty="0"/>
              <a:t>2021 Total Revenue:</a:t>
            </a:r>
            <a:r>
              <a:rPr lang="en-US" sz="3200" dirty="0"/>
              <a:t> $95.19M vs. </a:t>
            </a:r>
            <a:r>
              <a:rPr lang="en-US" sz="3200" b="1" dirty="0"/>
              <a:t>2020 Total Revenue:</a:t>
            </a:r>
            <a:r>
              <a:rPr lang="en-US" sz="3200" dirty="0"/>
              <a:t> $21.85M</a:t>
            </a:r>
          </a:p>
          <a:p>
            <a:endParaRPr lang="en-US" sz="3200" dirty="0"/>
          </a:p>
          <a:p>
            <a:r>
              <a:rPr lang="en-US" sz="3200" b="1" dirty="0"/>
              <a:t>Growth:</a:t>
            </a:r>
            <a:r>
              <a:rPr lang="en-US" sz="3200" dirty="0"/>
              <a:t> +335% over two years, reflecting strong expansion momentum</a:t>
            </a:r>
          </a:p>
          <a:p>
            <a:pPr marL="0" indent="0">
              <a:buNone/>
              <a:defRPr sz="1400">
                <a:latin typeface="Calibri"/>
              </a:defRPr>
            </a:pPr>
            <a:endParaRPr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b="1" dirty="0"/>
              <a:t>Seasonality Trends</a:t>
            </a:r>
          </a:p>
        </p:txBody>
      </p:sp>
      <p:sp>
        <p:nvSpPr>
          <p:cNvPr id="3" name="Content Placeholder 2"/>
          <p:cNvSpPr>
            <a:spLocks noGrp="1"/>
          </p:cNvSpPr>
          <p:nvPr>
            <p:ph idx="1"/>
          </p:nvPr>
        </p:nvSpPr>
        <p:spPr/>
        <p:txBody>
          <a:bodyPr>
            <a:normAutofit/>
          </a:bodyPr>
          <a:lstStyle/>
          <a:p>
            <a:pPr lvl="0" eaLnBrk="0" fontAlgn="base" hangingPunct="0">
              <a:lnSpc>
                <a:spcPct val="100000"/>
              </a:lnSpc>
              <a:spcBef>
                <a:spcPct val="0"/>
              </a:spcBef>
              <a:spcAft>
                <a:spcPct val="0"/>
              </a:spcAft>
              <a:buSzTx/>
              <a:buFont typeface="Wingdings" panose="05000000000000000000" pitchFamily="2" charset="2"/>
              <a:buChar char="§"/>
            </a:pPr>
            <a:r>
              <a:rPr lang="en-US" altLang="en-US" sz="2400" dirty="0">
                <a:latin typeface="Calibri"/>
              </a:rPr>
              <a:t> Revenue peaks: May–August and November–December</a:t>
            </a:r>
          </a:p>
          <a:p>
            <a:pPr lvl="0" eaLnBrk="0" fontAlgn="base" hangingPunct="0">
              <a:lnSpc>
                <a:spcPct val="100000"/>
              </a:lnSpc>
              <a:spcBef>
                <a:spcPct val="0"/>
              </a:spcBef>
              <a:spcAft>
                <a:spcPct val="0"/>
              </a:spcAft>
              <a:buSzTx/>
              <a:buFont typeface="Wingdings" panose="05000000000000000000" pitchFamily="2" charset="2"/>
              <a:buChar char="§"/>
            </a:pPr>
            <a:r>
              <a:rPr lang="en-US" altLang="en-US" sz="2400" dirty="0">
                <a:latin typeface="Calibri"/>
              </a:rPr>
              <a:t> Off-season: January–April – potential for targeted promotions</a:t>
            </a:r>
          </a:p>
          <a:p>
            <a:pPr lvl="0" eaLnBrk="0" fontAlgn="base" hangingPunct="0">
              <a:lnSpc>
                <a:spcPct val="100000"/>
              </a:lnSpc>
              <a:spcBef>
                <a:spcPct val="0"/>
              </a:spcBef>
              <a:spcAft>
                <a:spcPct val="0"/>
              </a:spcAft>
              <a:buSzTx/>
              <a:buFont typeface="Wingdings" panose="05000000000000000000" pitchFamily="2" charset="2"/>
              <a:buChar char="§"/>
            </a:pPr>
            <a:r>
              <a:rPr lang="en-US" altLang="en-US" sz="2400" dirty="0">
                <a:latin typeface="Calibri"/>
              </a:rPr>
              <a:t> Peaks align with holidays and fashion releases</a:t>
            </a:r>
          </a:p>
          <a:p>
            <a:pPr marL="0" lvl="0" indent="0" eaLnBrk="0" fontAlgn="base" hangingPunct="0">
              <a:lnSpc>
                <a:spcPct val="100000"/>
              </a:lnSpc>
              <a:spcBef>
                <a:spcPct val="0"/>
              </a:spcBef>
              <a:spcAft>
                <a:spcPct val="0"/>
              </a:spcAft>
              <a:buSzTx/>
              <a:buNone/>
            </a:pPr>
            <a:br>
              <a:rPr lang="en-US" altLang="en-US" sz="2400" dirty="0">
                <a:latin typeface="Calibri"/>
              </a:rPr>
            </a:br>
            <a:r>
              <a:rPr lang="en-US" altLang="en-US" sz="2400" b="1" dirty="0">
                <a:latin typeface="Calibri"/>
              </a:rPr>
              <a:t>Recommendation</a:t>
            </a:r>
            <a:r>
              <a:rPr lang="en-US" altLang="en-US" sz="2400" dirty="0">
                <a:latin typeface="Calibri"/>
              </a:rPr>
              <a:t>: </a:t>
            </a:r>
          </a:p>
          <a:p>
            <a:pPr marL="0" indent="0" eaLnBrk="0" fontAlgn="base" hangingPunct="0">
              <a:lnSpc>
                <a:spcPct val="100000"/>
              </a:lnSpc>
              <a:spcBef>
                <a:spcPct val="0"/>
              </a:spcBef>
              <a:spcAft>
                <a:spcPct val="0"/>
              </a:spcAft>
              <a:buSzTx/>
              <a:buNone/>
            </a:pPr>
            <a:r>
              <a:rPr lang="en-US" altLang="en-US" sz="2400" dirty="0">
                <a:latin typeface="Calibri"/>
              </a:rPr>
              <a:t>Synchronize marketing and inventory planning to maximize peak season revenue</a:t>
            </a:r>
          </a:p>
          <a:p>
            <a:pPr marL="0" indent="0">
              <a:buNone/>
              <a:defRPr sz="1400">
                <a:latin typeface="Calibri"/>
              </a:defRPr>
            </a:pPr>
            <a:endParaRPr sz="2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184665"/>
            <a:ext cx="7315200" cy="1214367"/>
          </a:xfrm>
        </p:spPr>
        <p:txBody>
          <a:bodyPr anchor="ctr"/>
          <a:lstStyle/>
          <a:p>
            <a:pPr algn="ctr"/>
            <a:r>
              <a:rPr b="1" dirty="0"/>
              <a:t>Top Performing Segments</a:t>
            </a:r>
          </a:p>
        </p:txBody>
      </p:sp>
      <p:sp>
        <p:nvSpPr>
          <p:cNvPr id="3" name="Content Placeholder 2"/>
          <p:cNvSpPr>
            <a:spLocks noGrp="1"/>
          </p:cNvSpPr>
          <p:nvPr>
            <p:ph idx="1"/>
          </p:nvPr>
        </p:nvSpPr>
        <p:spPr>
          <a:xfrm>
            <a:off x="800099" y="1798660"/>
            <a:ext cx="7543801" cy="4564210"/>
          </a:xfrm>
        </p:spPr>
        <p:txBody>
          <a:bodyPr>
            <a:noAutofit/>
          </a:bodyPr>
          <a:lstStyle/>
          <a:p>
            <a:pPr>
              <a:buFont typeface="Wingdings" panose="05000000000000000000" pitchFamily="2" charset="2"/>
              <a:buChar char="§"/>
            </a:pPr>
            <a:r>
              <a:rPr lang="en-US" sz="2400" dirty="0"/>
              <a:t> </a:t>
            </a:r>
            <a:r>
              <a:rPr lang="en-US" sz="2400" b="1" dirty="0"/>
              <a:t>Retailers:</a:t>
            </a:r>
            <a:r>
              <a:rPr lang="en-US" sz="2400" dirty="0"/>
              <a:t> Foot Locker ($51.1M), Amazon, West Gear – drive </a:t>
            </a:r>
            <a:r>
              <a:rPr lang="en-US" sz="2400" b="1" dirty="0"/>
              <a:t>80%+</a:t>
            </a:r>
            <a:r>
              <a:rPr lang="en-US" sz="2400" dirty="0"/>
              <a:t> of total revenue</a:t>
            </a:r>
          </a:p>
          <a:p>
            <a:pPr>
              <a:buFont typeface="Wingdings" panose="05000000000000000000" pitchFamily="2" charset="2"/>
              <a:buChar char="§"/>
            </a:pPr>
            <a:r>
              <a:rPr lang="en-US" sz="2400" b="1" dirty="0"/>
              <a:t> States:</a:t>
            </a:r>
            <a:r>
              <a:rPr lang="en-US" sz="2400" dirty="0"/>
              <a:t> Vermont ($5.2M), Maine, Ohio in the lead; emerging growth in New York &amp; New Hampshire</a:t>
            </a:r>
          </a:p>
          <a:p>
            <a:pPr>
              <a:buFont typeface="Wingdings" panose="05000000000000000000" pitchFamily="2" charset="2"/>
              <a:buChar char="§"/>
            </a:pPr>
            <a:r>
              <a:rPr lang="en-US" sz="2400" b="1" dirty="0"/>
              <a:t> Categories:</a:t>
            </a:r>
            <a:r>
              <a:rPr lang="en-US" sz="2400" dirty="0"/>
              <a:t> Men’s Street Footwear($26.3M), Women’s Apparel, Men’s Athletic Footwear</a:t>
            </a:r>
          </a:p>
          <a:p>
            <a:pPr>
              <a:buFont typeface="Wingdings" panose="05000000000000000000" pitchFamily="2" charset="2"/>
              <a:buChar char="§"/>
            </a:pPr>
            <a:r>
              <a:rPr lang="en-US" sz="2400" b="1" dirty="0"/>
              <a:t> Sales Channels:</a:t>
            </a:r>
            <a:r>
              <a:rPr lang="en-US" sz="2400" dirty="0"/>
              <a:t> Online ($41.3M) and outlet stores generate the highest revenue</a:t>
            </a:r>
          </a:p>
          <a:p>
            <a:pPr marL="0" indent="0">
              <a:buNone/>
            </a:pPr>
            <a:br>
              <a:rPr lang="en-US" sz="2400" dirty="0"/>
            </a:br>
            <a:r>
              <a:rPr lang="en-US" sz="2400" b="1" dirty="0"/>
              <a:t>Recommendation:</a:t>
            </a:r>
            <a:r>
              <a:rPr lang="en-US" sz="2400" dirty="0"/>
              <a:t> Strengthen partnerships with top retailers and focus marketing in high-growth regions</a:t>
            </a:r>
          </a:p>
          <a:p>
            <a:pPr>
              <a:buFont typeface="Wingdings" panose="05000000000000000000" pitchFamily="2" charset="2"/>
              <a:buChar char="§"/>
              <a:defRPr sz="1400">
                <a:latin typeface="Calibri"/>
              </a:defRPr>
            </a:pPr>
            <a:endParaRPr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9B728C-9AD7-D9E4-3C1F-E5D1A672325A}"/>
              </a:ext>
            </a:extLst>
          </p:cNvPr>
          <p:cNvSpPr>
            <a:spLocks noGrp="1"/>
          </p:cNvSpPr>
          <p:nvPr>
            <p:ph type="title"/>
          </p:nvPr>
        </p:nvSpPr>
        <p:spPr>
          <a:xfrm>
            <a:off x="722376" y="286604"/>
            <a:ext cx="8019288" cy="1450757"/>
          </a:xfrm>
        </p:spPr>
        <p:txBody>
          <a:bodyPr anchor="ctr">
            <a:normAutofit/>
          </a:bodyPr>
          <a:lstStyle/>
          <a:p>
            <a:pPr algn="ctr"/>
            <a:r>
              <a:rPr lang="en-US" sz="4400" b="1" dirty="0"/>
              <a:t>Lowest Performing Product Category</a:t>
            </a:r>
          </a:p>
        </p:txBody>
      </p:sp>
      <p:sp>
        <p:nvSpPr>
          <p:cNvPr id="3" name="Content Placeholder 2">
            <a:extLst>
              <a:ext uri="{FF2B5EF4-FFF2-40B4-BE49-F238E27FC236}">
                <a16:creationId xmlns:a16="http://schemas.microsoft.com/office/drawing/2014/main" id="{085720AB-639C-DCEC-B8AB-38AB1854A732}"/>
              </a:ext>
            </a:extLst>
          </p:cNvPr>
          <p:cNvSpPr>
            <a:spLocks noGrp="1"/>
          </p:cNvSpPr>
          <p:nvPr>
            <p:ph idx="1"/>
          </p:nvPr>
        </p:nvSpPr>
        <p:spPr/>
        <p:txBody>
          <a:bodyPr>
            <a:normAutofit/>
          </a:bodyPr>
          <a:lstStyle/>
          <a:p>
            <a:pPr marL="0" indent="0">
              <a:buNone/>
            </a:pPr>
            <a:r>
              <a:rPr lang="en-US" sz="2400" b="1" dirty="0"/>
              <a:t>Women’s Athletic Footwear:</a:t>
            </a:r>
            <a:r>
              <a:rPr lang="en-US" sz="2400" dirty="0"/>
              <a:t> $1.44M revenue (lowest performing category)</a:t>
            </a:r>
          </a:p>
          <a:p>
            <a:pPr marL="0" indent="0">
              <a:buNone/>
            </a:pPr>
            <a:endParaRPr lang="en-US" sz="2400" dirty="0"/>
          </a:p>
          <a:p>
            <a:pPr marL="0" indent="0">
              <a:buNone/>
            </a:pPr>
            <a:br>
              <a:rPr lang="en-US" sz="2400" dirty="0"/>
            </a:br>
            <a:r>
              <a:rPr lang="en-US" sz="2400" b="1" dirty="0"/>
              <a:t>Recommendation:</a:t>
            </a:r>
            <a:r>
              <a:rPr lang="en-US" sz="2400" dirty="0"/>
              <a:t> </a:t>
            </a:r>
          </a:p>
          <a:p>
            <a:pPr marL="0" indent="0">
              <a:buNone/>
            </a:pPr>
            <a:r>
              <a:rPr lang="en-US" sz="2400" dirty="0"/>
              <a:t>Boost marketing through female athlete endorsements and targeted promotional campaigns to drive awareness and demand</a:t>
            </a:r>
          </a:p>
          <a:p>
            <a:pPr marL="0" indent="0">
              <a:buNone/>
            </a:pPr>
            <a:endParaRPr lang="en-US" sz="2800" dirty="0"/>
          </a:p>
          <a:p>
            <a:pPr marL="0" indent="0">
              <a:buNone/>
            </a:pPr>
            <a:endParaRPr lang="en-US" sz="2800" dirty="0"/>
          </a:p>
        </p:txBody>
      </p:sp>
    </p:spTree>
    <p:extLst>
      <p:ext uri="{BB962C8B-B14F-4D97-AF65-F5344CB8AC3E}">
        <p14:creationId xmlns:p14="http://schemas.microsoft.com/office/powerpoint/2010/main" val="39207739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6344" y="286604"/>
            <a:ext cx="8193024" cy="1450757"/>
          </a:xfrm>
        </p:spPr>
        <p:txBody>
          <a:bodyPr anchor="ctr">
            <a:normAutofit/>
          </a:bodyPr>
          <a:lstStyle/>
          <a:p>
            <a:pPr algn="ctr"/>
            <a:r>
              <a:rPr sz="4400" b="1" dirty="0"/>
              <a:t>Strategic Insights &amp; Recommendations</a:t>
            </a:r>
          </a:p>
        </p:txBody>
      </p:sp>
      <p:sp>
        <p:nvSpPr>
          <p:cNvPr id="3" name="Content Placeholder 2"/>
          <p:cNvSpPr>
            <a:spLocks noGrp="1"/>
          </p:cNvSpPr>
          <p:nvPr>
            <p:ph idx="1"/>
          </p:nvPr>
        </p:nvSpPr>
        <p:spPr>
          <a:xfrm>
            <a:off x="822959" y="1845734"/>
            <a:ext cx="7543801" cy="4445338"/>
          </a:xfrm>
        </p:spPr>
        <p:txBody>
          <a:bodyPr>
            <a:noAutofit/>
          </a:bodyPr>
          <a:lstStyle/>
          <a:p>
            <a:pPr>
              <a:buFont typeface="Wingdings" panose="05000000000000000000" pitchFamily="2" charset="2"/>
              <a:buChar char="§"/>
            </a:pPr>
            <a:r>
              <a:rPr lang="en-US" sz="2400" dirty="0"/>
              <a:t> Expand online channels to capture e-commerce growth</a:t>
            </a:r>
          </a:p>
          <a:p>
            <a:pPr>
              <a:buFont typeface="Wingdings" panose="05000000000000000000" pitchFamily="2" charset="2"/>
              <a:buChar char="§"/>
            </a:pPr>
            <a:r>
              <a:rPr lang="en-US" sz="2400" dirty="0"/>
              <a:t> Leverage seasonal off-peaks with targeted promotions and launches</a:t>
            </a:r>
          </a:p>
          <a:p>
            <a:pPr>
              <a:buFont typeface="Wingdings" panose="05000000000000000000" pitchFamily="2" charset="2"/>
              <a:buChar char="§"/>
            </a:pPr>
            <a:r>
              <a:rPr lang="en-US" sz="2400" dirty="0"/>
              <a:t> Grow successful product lines in underperforming but high-potential states</a:t>
            </a:r>
          </a:p>
          <a:p>
            <a:pPr>
              <a:buFont typeface="Wingdings" panose="05000000000000000000" pitchFamily="2" charset="2"/>
              <a:buChar char="§"/>
            </a:pPr>
            <a:r>
              <a:rPr lang="en-US" sz="2400" dirty="0"/>
              <a:t> Limit Women Athletic footwear’s inventory allocation to minimize overstock.</a:t>
            </a:r>
          </a:p>
          <a:p>
            <a:pPr>
              <a:buFont typeface="Wingdings" panose="05000000000000000000" pitchFamily="2" charset="2"/>
              <a:buChar char="§"/>
            </a:pPr>
            <a:r>
              <a:rPr lang="en-US" sz="2400" dirty="0"/>
              <a:t> Discount or bundle Women Athletic footwear to improve sales </a:t>
            </a:r>
          </a:p>
          <a:p>
            <a:pPr marL="0" indent="0">
              <a:buNone/>
              <a:defRPr sz="1400">
                <a:latin typeface="Calibri"/>
              </a:defRPr>
            </a:pPr>
            <a:endParaRPr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pPr algn="ctr"/>
            <a:r>
              <a:rPr b="1" dirty="0"/>
              <a:t>Conclusion &amp; Next Steps</a:t>
            </a:r>
          </a:p>
        </p:txBody>
      </p:sp>
      <p:sp>
        <p:nvSpPr>
          <p:cNvPr id="3" name="Content Placeholder 2"/>
          <p:cNvSpPr>
            <a:spLocks noGrp="1"/>
          </p:cNvSpPr>
          <p:nvPr>
            <p:ph idx="1"/>
          </p:nvPr>
        </p:nvSpPr>
        <p:spPr>
          <a:xfrm>
            <a:off x="822959" y="1845734"/>
            <a:ext cx="7543801" cy="4307416"/>
          </a:xfrm>
        </p:spPr>
        <p:txBody>
          <a:bodyPr>
            <a:normAutofit fontScale="77500" lnSpcReduction="20000"/>
          </a:bodyPr>
          <a:lstStyle/>
          <a:p>
            <a:r>
              <a:rPr lang="en-US" sz="2400" dirty="0"/>
              <a:t>RUSH is positioned for sustained growth through focused strategy</a:t>
            </a:r>
            <a:br>
              <a:rPr lang="en-US" sz="2400" dirty="0"/>
            </a:br>
            <a:endParaRPr lang="en-US" sz="1500" dirty="0"/>
          </a:p>
          <a:p>
            <a:r>
              <a:rPr lang="en-US" sz="2400" b="1" dirty="0"/>
              <a:t>Key Priorities:</a:t>
            </a:r>
            <a:endParaRPr lang="en-US" sz="2400" dirty="0"/>
          </a:p>
          <a:p>
            <a:pPr>
              <a:buFont typeface="Wingdings" panose="05000000000000000000" pitchFamily="2" charset="2"/>
              <a:buChar char="§"/>
            </a:pPr>
            <a:r>
              <a:rPr lang="en-US" sz="2400" dirty="0"/>
              <a:t> Online sales expansion</a:t>
            </a:r>
          </a:p>
          <a:p>
            <a:pPr>
              <a:buFont typeface="Wingdings" panose="05000000000000000000" pitchFamily="2" charset="2"/>
              <a:buChar char="§"/>
            </a:pPr>
            <a:r>
              <a:rPr lang="en-US" sz="2400" dirty="0"/>
              <a:t> Targeted regional growth</a:t>
            </a:r>
          </a:p>
          <a:p>
            <a:pPr>
              <a:buFont typeface="Wingdings" panose="05000000000000000000" pitchFamily="2" charset="2"/>
              <a:buChar char="§"/>
            </a:pPr>
            <a:r>
              <a:rPr lang="en-US" sz="2400" dirty="0"/>
              <a:t> Seasonal sales optimization</a:t>
            </a:r>
          </a:p>
          <a:p>
            <a:endParaRPr lang="en-US" sz="1300" b="1" dirty="0"/>
          </a:p>
          <a:p>
            <a:r>
              <a:rPr lang="en-US" sz="2400" b="1" dirty="0"/>
              <a:t>Action Items:</a:t>
            </a:r>
            <a:endParaRPr lang="en-US" sz="2400" dirty="0"/>
          </a:p>
          <a:p>
            <a:pPr>
              <a:buFont typeface="Wingdings" panose="05000000000000000000" pitchFamily="2" charset="2"/>
              <a:buChar char="§"/>
            </a:pPr>
            <a:r>
              <a:rPr lang="en-US" sz="2400" dirty="0"/>
              <a:t> Launch marketing campaigns in Maine, New York, and other high-growth markets</a:t>
            </a:r>
          </a:p>
          <a:p>
            <a:pPr>
              <a:buFont typeface="Wingdings" panose="05000000000000000000" pitchFamily="2" charset="2"/>
              <a:buChar char="§"/>
            </a:pPr>
            <a:r>
              <a:rPr lang="en-US" sz="2400" dirty="0"/>
              <a:t> Expand best-selling product lines into additional regions</a:t>
            </a:r>
          </a:p>
          <a:p>
            <a:pPr>
              <a:buFont typeface="Wingdings" panose="05000000000000000000" pitchFamily="2" charset="2"/>
              <a:buChar char="§"/>
            </a:pPr>
            <a:r>
              <a:rPr lang="en-US" sz="2400" dirty="0"/>
              <a:t> Align promotional calendars with off-peak demand periods for low performing products to maximize ROI.</a:t>
            </a:r>
          </a:p>
        </p:txBody>
      </p:sp>
    </p:spTree>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157</TotalTime>
  <Words>1021</Words>
  <Application>Microsoft Office PowerPoint</Application>
  <PresentationFormat>On-screen Show (4:3)</PresentationFormat>
  <Paragraphs>86</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Calibri</vt:lpstr>
      <vt:lpstr>Calibri Light</vt:lpstr>
      <vt:lpstr>Wingdings</vt:lpstr>
      <vt:lpstr>Retrospect</vt:lpstr>
      <vt:lpstr>SALES ANALYSIS &amp; STRATEGIC INSIGHTS</vt:lpstr>
      <vt:lpstr>Agenda</vt:lpstr>
      <vt:lpstr>VP's Key Questions &amp; Answers</vt:lpstr>
      <vt:lpstr>Overall Sales Performance</vt:lpstr>
      <vt:lpstr>Seasonality Trends</vt:lpstr>
      <vt:lpstr>Top Performing Segments</vt:lpstr>
      <vt:lpstr>Lowest Performing Product Category</vt:lpstr>
      <vt:lpstr>Strategic Insights &amp; Recommendations</vt:lpstr>
      <vt:lpstr>Conclusion &amp; Next Steps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Noor Sheikhyassin</dc:creator>
  <cp:keywords/>
  <dc:description>generated using python-pptx</dc:description>
  <cp:lastModifiedBy>Noor Sheikhyassin</cp:lastModifiedBy>
  <cp:revision>2</cp:revision>
  <dcterms:created xsi:type="dcterms:W3CDTF">2013-01-27T09:14:16Z</dcterms:created>
  <dcterms:modified xsi:type="dcterms:W3CDTF">2025-08-11T03:14:12Z</dcterms:modified>
  <cp:category/>
</cp:coreProperties>
</file>