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61" r:id="rId7"/>
    <p:sldId id="270" r:id="rId8"/>
    <p:sldId id="258" r:id="rId9"/>
    <p:sldId id="260" r:id="rId10"/>
    <p:sldId id="259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51994-E910-4BCD-ACFF-69F28EB2C87B}" v="1" dt="2020-06-11T01:00:18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1E90E-A82C-4769-B060-5B86D0B9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E20D9-9B45-4608-A0FD-1163996C9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C266D-EA9F-44C9-B6DF-3AB7BA00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F4650-ED91-4751-BA6F-A7B1E4D4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51C19-446A-4D44-9A5F-E65316C4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1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9EB3-F503-49CD-B518-863B4930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9E7AF-E4BC-4D6B-B712-B17CC062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FE939-76B2-4E6C-BBD7-220F6B28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4B09A-36A4-4AAA-B636-749CE979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95CD8-FB6B-499D-B535-D96DDA31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074E9B-3364-4092-AD7B-6C415257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AACCB7-FD32-45D0-BA3C-60424506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D1EF3-0FC7-459B-9B0A-5E2A671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FD097-7A39-498E-B96B-46B8D107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DF661-4AE8-4E37-95D8-CF5D411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E8174-B6B5-460F-9400-65B12B81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1B56-6148-4863-A789-080AE7C4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F8816-5C10-4AB9-A0FF-291C4B8C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74DF-C0C9-4528-8DAC-4F38F6A7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41A3C-B453-49C9-9E48-2A556D0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0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5127A-4C42-4587-83C6-93511121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35611-3B67-4BC4-8B7F-003FE2AE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FD663-C742-41E5-BE72-6CF6F568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D821F-083E-4B40-A9DD-7AADE07B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9A17-04DF-4177-992F-7FE1D68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8F44D-69D9-4F2E-84D2-3A2CD55B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FA4FD-4D7E-42EB-A7BB-FC0BE0D80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C1063-75B9-421F-A293-24E701AC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E97D1-62D8-43C3-9BD2-2BB28100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0F64F-4594-467A-9A8A-714C6019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1064A-2471-40BB-9056-0296A254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C62FC-8115-4274-B47D-69E1FA1C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D3DE8-B90C-40F6-8DC8-5537CD44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DE001-12B1-402E-B0DD-67785759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0AF1B-B8C7-4C44-9BE2-5DBA56F85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CDF2F-3F17-4A0F-B9D6-BD1BFC461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A9CE9-E347-476C-9B3E-379F21DE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E5BBC-067A-452D-8A0B-F21E6000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D6103-C0C3-4855-BFA4-ED926BA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15B8-1BAF-4307-AC34-6F2622FE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205EFB-BA95-4A52-BBA3-7F1C1BA0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4F8E1-BE03-40BA-966F-5E73779B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631FA9-0BC0-4FCE-8078-93746F5E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B9184-AF8D-4A86-9540-8265B42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ECEC5-0A2A-4017-BE6B-3B3449E4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709B7-92B2-49A2-B10A-AF9C7EEC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F8E5-8E3E-494D-8A09-F21D89A6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D9D92-9CBF-461B-AFA4-5ABDE668B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23D5A-9858-4F0B-B8B9-F6CB50E5B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D0EE2-F403-4FA6-A45C-59D26FF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C37EB-FCF4-467E-8786-A5D4CE5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C85A6-AA64-498F-8E06-01E5067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477F8-13AB-4E77-9D0E-DF26D96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88417-D28E-4645-AAAF-628DE0F09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10B89-2DD3-4957-BBA6-CFAB3138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A6FF1-60E4-4D40-AC38-00F04826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86092-91F5-40FD-9EBF-0826CA66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68B37-D653-4D29-B89C-6A0703A3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4FDCA-56BF-485F-B0E0-084520D0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CC3A0-3BB7-4464-9321-F023D7DD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171A3-69BF-4A32-B900-AB9FB5513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8C66-DB0E-4E34-9C4F-5A19AA8AA0CD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37F1-7B0F-4131-861E-F7F8F9551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5F409-4BFF-46AD-B2DD-61A23227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2005-E83E-48FA-B759-9CD030CC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5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1F34A7-0DB7-482C-A83C-663B9DE5670A}"/>
              </a:ext>
            </a:extLst>
          </p:cNvPr>
          <p:cNvGrpSpPr/>
          <p:nvPr/>
        </p:nvGrpSpPr>
        <p:grpSpPr>
          <a:xfrm>
            <a:off x="4578220" y="1486410"/>
            <a:ext cx="3035560" cy="3885180"/>
            <a:chOff x="4578220" y="1584454"/>
            <a:chExt cx="3035560" cy="3885180"/>
          </a:xfrm>
        </p:grpSpPr>
        <p:pic>
          <p:nvPicPr>
            <p:cNvPr id="1030" name="Picture 6" descr="Help port Python packages to Python 3 – Fedora Community Blog">
              <a:extLst>
                <a:ext uri="{FF2B5EF4-FFF2-40B4-BE49-F238E27FC236}">
                  <a16:creationId xmlns:a16="http://schemas.microsoft.com/office/drawing/2014/main" id="{8E78B2BB-2D61-4DA0-9DC3-C030A80730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88" t="16578" r="6617" b="26795"/>
            <a:stretch/>
          </p:blipFill>
          <p:spPr bwMode="auto">
            <a:xfrm>
              <a:off x="4578220" y="4310860"/>
              <a:ext cx="3035560" cy="115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F2A25EA-80F0-4796-8CCA-15F8598D3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311" y="1584454"/>
              <a:ext cx="1851378" cy="1844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18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출력하기 </a:t>
            </a:r>
            <a:r>
              <a:rPr lang="en-US" altLang="ko-KR" sz="3600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'Hello \'Python\''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Hello 'Python'</a:t>
            </a: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'\', \", \\, \t, \n'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', ", \, 	,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2"/>
            <a:ext cx="4715970" cy="3612078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\ 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키보드 ￦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'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혹은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조합하여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print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내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'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출력 할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\n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는 줄바꿈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, \t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는 탭을 뜻한다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변수</a:t>
            </a:r>
            <a:endParaRPr lang="en-US" altLang="ko-KR" sz="3600" b="1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96000" y="1640512"/>
            <a:ext cx="10800000" cy="3612078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을 담을 수 있는 그릇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메모리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변수명 규칙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영문과 숫자로 사용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대소문자 구분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문자와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 '_'(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밑줄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로 시작할 수 없다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특수문자는 사용할 수 없다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키워드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예약어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Consolas" panose="020B0609020204030204" pitchFamily="49" charset="0"/>
              </a:rPr>
              <a:t>를 사용할 수 없다</a:t>
            </a:r>
            <a:endParaRPr lang="en-US" altLang="ko-KR" sz="2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4A984-8B8A-4A8E-BB4D-963D726BE4FF}"/>
              </a:ext>
            </a:extLst>
          </p:cNvPr>
          <p:cNvSpPr txBox="1"/>
          <p:nvPr/>
        </p:nvSpPr>
        <p:spPr>
          <a:xfrm>
            <a:off x="10225628" y="6403708"/>
            <a:ext cx="1966372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  <a:latin typeface="+mj-lt"/>
              </a:rPr>
              <a:t>* If, print, for </a:t>
            </a:r>
            <a:r>
              <a:rPr lang="ko-KR" altLang="en-US" b="1">
                <a:solidFill>
                  <a:srgbClr val="FFC000"/>
                </a:solidFill>
                <a:latin typeface="+mj-lt"/>
              </a:rPr>
              <a:t>등</a:t>
            </a:r>
            <a:endParaRPr lang="en-US" altLang="ko-KR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변수 출력 </a:t>
            </a:r>
            <a:r>
              <a:rPr lang="en-US" altLang="ko-KR" sz="3600" b="1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&gt;&gt;&gt;i=10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&gt;&gt;&gt;f=3.14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&gt;&gt;&gt;s="Hello"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'i:%d, f: %f, s: %s'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%(i, f, s))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i:123, f: 3.140000, s: Hello</a:t>
            </a:r>
          </a:p>
          <a:p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'i:%9d, f: %5.2f, s: %7s'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%(i, f, s))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i:      123, f:  3.14, s:   Hello</a:t>
            </a: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1"/>
            <a:ext cx="4715970" cy="4374285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변수이름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변수 로 변수를 지정할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%d(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), %f(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실수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), %s(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%&lt;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&gt;d,f,s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로 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자릿수를 변경할 수 있고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%&lt;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A.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B&gt;f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로 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자릿수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A)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와 소수점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B)</a:t>
            </a: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을 변경 할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8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변수 출력 </a:t>
            </a:r>
            <a:r>
              <a:rPr lang="en-US" altLang="ko-KR" sz="3600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&gt;&gt;&gt;i=10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&gt;&gt;&gt;f=3.14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&gt;&gt;&gt;s="Hello"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'i:{}, f:{}, s:{}'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.format(i,f,s))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i:123, f:3.14, s:Hello</a:t>
            </a:r>
          </a:p>
          <a:p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'i:{1}, f:{0}, s:{2}'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.format(i,f,s))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i:3.14, f:123, s:Hello</a:t>
            </a: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1"/>
            <a:ext cx="4715970" cy="4374285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format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문을 이용해 출력을 할 수 있다 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{}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순서대로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안에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변수명을 넣으면 된다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안에 숫자를 넣으면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안에 순서대로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출력을 정할 수 있다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0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입력 받기 </a:t>
            </a:r>
            <a:r>
              <a:rPr lang="en-US" altLang="ko-KR" sz="3600" b="1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&gt;&gt;&gt;s1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&gt;&gt;&gt;s2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92D050"/>
                </a:solidFill>
                <a:latin typeface="Consolas" panose="020B0609020204030204" pitchFamily="49" charset="0"/>
              </a:rPr>
              <a:t>숫자 입력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: 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>
                <a:solidFill>
                  <a:srgbClr val="00B0F0"/>
                </a:solidFill>
                <a:latin typeface="Consolas" panose="020B0609020204030204" pitchFamily="49" charset="0"/>
              </a:rPr>
              <a:t>숫자 입력</a:t>
            </a:r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(s2)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&lt;class 'str'&gt;</a:t>
            </a: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1"/>
            <a:ext cx="4715970" cy="4374285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input()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을 사용해 입력 받을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input(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92D05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을 사용해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내용을 출력 한 후 입력 받을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input()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으로 받은 내용은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b="1">
                <a:solidFill>
                  <a:schemeClr val="bg1"/>
                </a:solidFill>
                <a:latin typeface="Consolas" panose="020B0609020204030204" pitchFamily="49" charset="0"/>
              </a:rPr>
              <a:t>숫자로 입력받아도 문자열로 저장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된다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7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입력 받기 </a:t>
            </a:r>
            <a:r>
              <a:rPr lang="en-US" altLang="ko-KR" sz="3600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&gt;&gt;&gt;s1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&gt;&gt;&gt;s2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(s1+s2)</a:t>
            </a:r>
            <a:b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13</a:t>
            </a: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(s1)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(s2)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(s1+s2)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58</a:t>
            </a:r>
          </a:p>
          <a:p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1"/>
            <a:ext cx="4715970" cy="4374285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int()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사용하여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정수를 입력 받을 수 있고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str()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사용하여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문자열로 변환이 가능하다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계산</a:t>
            </a:r>
            <a:endParaRPr lang="en-US" altLang="ko-KR" sz="3600" b="1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&gt;&gt;&gt;s1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&gt;&gt;&gt;s2 = 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&gt;&gt;&gt;add = s1 +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&gt;&gt;&gt;sub = s1 -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&gt;&gt;&gt;mul = s1 *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&gt;&gt;&gt;div1 = s1 %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&gt;&gt;&gt;div2 = s1 /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&gt;&gt;&gt;div3 = s1 // s2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&gt;&gt;&gt;squ = s1 ** s2</a:t>
            </a: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1"/>
            <a:ext cx="4715970" cy="4374285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더하기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빼기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곱하기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나누기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나머지를 반환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나누기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나머지와 몫을 반환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나누기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몫만 반환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승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85E7068B-A8F7-4E76-AC4E-FE68FC2BCE47}"/>
              </a:ext>
            </a:extLst>
          </p:cNvPr>
          <p:cNvSpPr/>
          <p:nvPr/>
        </p:nvSpPr>
        <p:spPr>
          <a:xfrm>
            <a:off x="2388066" y="2575946"/>
            <a:ext cx="7415868" cy="1510019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1DB31850-7935-44DD-8F95-65F8712AF852}"/>
              </a:ext>
            </a:extLst>
          </p:cNvPr>
          <p:cNvSpPr/>
          <p:nvPr/>
        </p:nvSpPr>
        <p:spPr>
          <a:xfrm>
            <a:off x="2645328" y="2575946"/>
            <a:ext cx="6901344" cy="1510019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>
                <a:solidFill>
                  <a:schemeClr val="tx1"/>
                </a:solidFill>
              </a:rPr>
              <a:t>DAY 1</a:t>
            </a:r>
            <a:endParaRPr lang="ko-KR" altLang="en-US" sz="4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461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파이썬 </a:t>
            </a:r>
            <a:r>
              <a:rPr lang="en-US" altLang="ko-KR" sz="3600" b="1">
                <a:solidFill>
                  <a:schemeClr val="bg1"/>
                </a:solidFill>
              </a:rPr>
              <a:t>(Python) </a:t>
            </a:r>
            <a:r>
              <a:rPr lang="ko-KR" altLang="en-US" sz="3600" b="1">
                <a:solidFill>
                  <a:schemeClr val="bg1"/>
                </a:solidFill>
              </a:rPr>
              <a:t>은</a:t>
            </a:r>
            <a:r>
              <a:rPr lang="en-US" altLang="ko-KR" sz="3600" b="1">
                <a:solidFill>
                  <a:schemeClr val="bg1"/>
                </a:solidFill>
              </a:rPr>
              <a:t>?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ED806-ABDD-4454-A042-7D5E36C1EC75}"/>
              </a:ext>
            </a:extLst>
          </p:cNvPr>
          <p:cNvSpPr txBox="1"/>
          <p:nvPr/>
        </p:nvSpPr>
        <p:spPr>
          <a:xfrm>
            <a:off x="1346505" y="1640513"/>
            <a:ext cx="9081332" cy="30857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배우기 쉽고 간결하다</a:t>
            </a:r>
            <a:r>
              <a:rPr lang="en-US" altLang="ko-KR" sz="2400" b="1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라는 특징이 있는 언어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프로그래밍 교육에 파이썬 활용을 많이 하고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bg1"/>
                </a:solidFill>
              </a:rPr>
              <a:t>IT </a:t>
            </a:r>
            <a:r>
              <a:rPr lang="ko-KR" altLang="en-US" b="1">
                <a:solidFill>
                  <a:schemeClr val="bg1"/>
                </a:solidFill>
              </a:rPr>
              <a:t>업계에서 </a:t>
            </a: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파이썬</a:t>
            </a:r>
            <a:r>
              <a:rPr lang="ko-KR" altLang="en-US">
                <a:solidFill>
                  <a:schemeClr val="bg1"/>
                </a:solidFill>
              </a:rPr>
              <a:t>은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</a:rPr>
              <a:t>문법이 간단</a:t>
            </a:r>
            <a:r>
              <a:rPr lang="ko-KR" altLang="en-US">
                <a:solidFill>
                  <a:schemeClr val="bg1"/>
                </a:solidFill>
              </a:rPr>
              <a:t>한데다 </a:t>
            </a:r>
            <a:r>
              <a:rPr lang="ko-KR" altLang="en-US" b="1">
                <a:solidFill>
                  <a:schemeClr val="bg1"/>
                </a:solidFill>
              </a:rPr>
              <a:t>다양한 패키지가 제공</a:t>
            </a:r>
            <a:r>
              <a:rPr lang="ko-KR" altLang="en-US">
                <a:solidFill>
                  <a:schemeClr val="bg1"/>
                </a:solidFill>
              </a:rPr>
              <a:t>되어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b="1">
                <a:solidFill>
                  <a:schemeClr val="bg1"/>
                </a:solidFill>
              </a:rPr>
              <a:t>생산성이 높고 유지보수 비용이 적게 듬</a:t>
            </a:r>
            <a:endParaRPr lang="en-US" altLang="ko-KR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</a:rPr>
              <a:t>연구 분야에서 </a:t>
            </a:r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파이썬</a:t>
            </a:r>
            <a:r>
              <a:rPr lang="ko-KR" altLang="en-US">
                <a:solidFill>
                  <a:schemeClr val="bg1"/>
                </a:solidFill>
              </a:rPr>
              <a:t>은 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</a:rPr>
              <a:t>과학계산에 특화된 패키지가 준비</a:t>
            </a:r>
            <a:r>
              <a:rPr lang="ko-KR" altLang="en-US">
                <a:solidFill>
                  <a:schemeClr val="bg1"/>
                </a:solidFill>
              </a:rPr>
              <a:t>되어 있어 과학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공학 연구분야에서도 활발히 사용</a:t>
            </a:r>
            <a:endParaRPr lang="en-US" altLang="ko-KR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B75D9A-3325-462F-A988-B716E2196817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470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파이썬 </a:t>
            </a:r>
            <a:r>
              <a:rPr lang="en-US" altLang="ko-KR" sz="3600" b="1">
                <a:solidFill>
                  <a:schemeClr val="bg1"/>
                </a:solidFill>
              </a:rPr>
              <a:t>(Python) </a:t>
            </a:r>
            <a:r>
              <a:rPr lang="ko-KR" altLang="en-US" sz="3600" b="1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ED806-ABDD-4454-A042-7D5E36C1EC75}"/>
              </a:ext>
            </a:extLst>
          </p:cNvPr>
          <p:cNvSpPr txBox="1"/>
          <p:nvPr/>
        </p:nvSpPr>
        <p:spPr>
          <a:xfrm>
            <a:off x="1346505" y="1640513"/>
            <a:ext cx="4232249" cy="17007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쉽고 간단한 문법 따라서 배우기 쉽다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객체 지향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적 언어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다양한 패키지 지원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오픈 소스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무료</a:t>
            </a:r>
            <a:endParaRPr lang="en-US" altLang="ko-KR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B75D9A-3325-462F-A988-B716E2196817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인터프리터 언어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ED806-ABDD-4454-A042-7D5E36C1EC75}"/>
              </a:ext>
            </a:extLst>
          </p:cNvPr>
          <p:cNvSpPr txBox="1"/>
          <p:nvPr/>
        </p:nvSpPr>
        <p:spPr>
          <a:xfrm>
            <a:off x="1346505" y="1571264"/>
            <a:ext cx="9368270" cy="14237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chemeClr val="bg1"/>
                </a:solidFill>
                <a:latin typeface="+mj-lt"/>
              </a:rPr>
              <a:t>인터프리터 언어 란 </a:t>
            </a:r>
            <a:r>
              <a:rPr lang="ko-KR" altLang="en-US">
                <a:solidFill>
                  <a:schemeClr val="bg1"/>
                </a:solidFill>
              </a:rPr>
              <a:t>소스코드를 바로 실행하는 컴퓨터 프로그램 또는 환경을 말함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소스코드를 한 줄 한 줄 읽어 들이면서 실행하는 프로그램</a:t>
            </a:r>
            <a:r>
              <a:rPr lang="en-US" altLang="ko-KR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번역과 실행이 동시에 이루어지므로 별도의 실행파일이 존재하지 않는다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B75D9A-3325-462F-A988-B716E2196817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A08E0A-9ED5-4752-A4F9-03682C005FA7}"/>
              </a:ext>
            </a:extLst>
          </p:cNvPr>
          <p:cNvSpPr txBox="1"/>
          <p:nvPr/>
        </p:nvSpPr>
        <p:spPr>
          <a:xfrm>
            <a:off x="1346505" y="35388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컴파일언어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3CF7C-1A9E-4CDE-8B79-ABA39D987A9C}"/>
              </a:ext>
            </a:extLst>
          </p:cNvPr>
          <p:cNvSpPr txBox="1"/>
          <p:nvPr/>
        </p:nvSpPr>
        <p:spPr>
          <a:xfrm>
            <a:off x="1346505" y="4266930"/>
            <a:ext cx="8209299" cy="14237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chemeClr val="bg1"/>
                </a:solidFill>
                <a:latin typeface="+mj-lt"/>
              </a:rPr>
              <a:t>컴파일 언어 란 </a:t>
            </a:r>
            <a:r>
              <a:rPr lang="ko-KR" altLang="en-US">
                <a:solidFill>
                  <a:schemeClr val="bg1"/>
                </a:solidFill>
              </a:rPr>
              <a:t>소스코드에서 목적코드로 옮긴 후 실행되는 언어를 말함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컴파일을 하게 되면 실행가능한 파일 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프로그램</a:t>
            </a:r>
            <a:r>
              <a:rPr lang="en-US" altLang="ko-KR">
                <a:solidFill>
                  <a:schemeClr val="bg1"/>
                </a:solidFill>
              </a:rPr>
              <a:t>) </a:t>
            </a:r>
            <a:r>
              <a:rPr lang="ko-KR" altLang="en-US">
                <a:solidFill>
                  <a:schemeClr val="bg1"/>
                </a:solidFill>
              </a:rPr>
              <a:t>이 생성됨</a:t>
            </a:r>
            <a:endParaRPr lang="en-US" altLang="ko-K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같은 뜻을 가지고 있는 단어로 목적프로그램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바이너리파일</a:t>
            </a:r>
            <a:r>
              <a:rPr lang="en-US" altLang="ko-KR">
                <a:solidFill>
                  <a:srgbClr val="FF0000"/>
                </a:solidFill>
              </a:rPr>
              <a:t>*</a:t>
            </a:r>
            <a:r>
              <a:rPr lang="ko-KR" altLang="en-US">
                <a:solidFill>
                  <a:schemeClr val="bg1"/>
                </a:solidFill>
              </a:rPr>
              <a:t> 이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F1EC93-0412-4B4F-8E67-27C52CD8ABE8}"/>
              </a:ext>
            </a:extLst>
          </p:cNvPr>
          <p:cNvCxnSpPr>
            <a:cxnSpLocks/>
          </p:cNvCxnSpPr>
          <p:nvPr/>
        </p:nvCxnSpPr>
        <p:spPr>
          <a:xfrm>
            <a:off x="696000" y="4260677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2FA80-EBAA-4AFE-925B-B3C72448D2E2}"/>
              </a:ext>
            </a:extLst>
          </p:cNvPr>
          <p:cNvSpPr txBox="1"/>
          <p:nvPr/>
        </p:nvSpPr>
        <p:spPr>
          <a:xfrm>
            <a:off x="6332704" y="6403708"/>
            <a:ext cx="5859296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  <a:latin typeface="+mj-lt"/>
              </a:rPr>
              <a:t>*</a:t>
            </a:r>
            <a:r>
              <a:rPr lang="ko-KR" altLang="en-US" b="1">
                <a:solidFill>
                  <a:srgbClr val="FFC000"/>
                </a:solidFill>
                <a:latin typeface="+mj-lt"/>
              </a:rPr>
              <a:t>컴퓨터가 알아들을 수 있는 기계어로 번역되었다는 뜻</a:t>
            </a:r>
            <a:endParaRPr lang="en-US" altLang="ko-KR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16F795FC-A665-48A8-AD00-404F00C5C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45686"/>
              </p:ext>
            </p:extLst>
          </p:nvPr>
        </p:nvGraphicFramePr>
        <p:xfrm>
          <a:off x="1367407" y="1707245"/>
          <a:ext cx="9457185" cy="4274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5">
                  <a:extLst>
                    <a:ext uri="{9D8B030D-6E8A-4147-A177-3AD203B41FA5}">
                      <a16:colId xmlns:a16="http://schemas.microsoft.com/office/drawing/2014/main" val="1090757669"/>
                    </a:ext>
                  </a:extLst>
                </a:gridCol>
                <a:gridCol w="3152395">
                  <a:extLst>
                    <a:ext uri="{9D8B030D-6E8A-4147-A177-3AD203B41FA5}">
                      <a16:colId xmlns:a16="http://schemas.microsoft.com/office/drawing/2014/main" val="4134846398"/>
                    </a:ext>
                  </a:extLst>
                </a:gridCol>
                <a:gridCol w="3152395">
                  <a:extLst>
                    <a:ext uri="{9D8B030D-6E8A-4147-A177-3AD203B41FA5}">
                      <a16:colId xmlns:a16="http://schemas.microsoft.com/office/drawing/2014/main" val="1744267554"/>
                    </a:ext>
                  </a:extLst>
                </a:gridCol>
              </a:tblGrid>
              <a:tr h="71236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컴파일러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인터프리터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669383"/>
                  </a:ext>
                </a:extLst>
              </a:tr>
              <a:tr h="71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개발 편의성</a:t>
                      </a:r>
                      <a:endParaRPr lang="en-US" altLang="ko-K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lt"/>
                        </a:rPr>
                        <a:t>코드를 수정하고 실행하려면</a:t>
                      </a:r>
                      <a:endParaRPr lang="en-US" altLang="ko-KR" sz="140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lt"/>
                        </a:rPr>
                        <a:t>컴파일을 다시 </a:t>
                      </a:r>
                      <a:r>
                        <a:rPr lang="ko-KR" altLang="en-US" sz="1400">
                          <a:latin typeface="+mn-lt"/>
                        </a:rPr>
                        <a:t>해야 한다</a:t>
                      </a:r>
                      <a:r>
                        <a:rPr lang="en-US" altLang="ko-KR" sz="1400">
                          <a:latin typeface="+mn-lt"/>
                        </a:rPr>
                        <a:t> 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+mn-lt"/>
                        </a:rPr>
                        <a:t>코드를 수정하고</a:t>
                      </a:r>
                      <a:endParaRPr lang="en-US" altLang="ko-KR" sz="140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rgbClr val="0070C0"/>
                          </a:solidFill>
                          <a:latin typeface="+mn-lt"/>
                        </a:rPr>
                        <a:t>즉시 실행 </a:t>
                      </a:r>
                      <a:r>
                        <a:rPr lang="ko-KR" altLang="en-US" sz="1400">
                          <a:latin typeface="+mn-lt"/>
                        </a:rPr>
                        <a:t>가능하다</a:t>
                      </a:r>
                      <a:endParaRPr lang="en-US" altLang="ko-KR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43187"/>
                  </a:ext>
                </a:extLst>
              </a:tr>
              <a:tr h="71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실행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0070C0"/>
                          </a:solidFill>
                          <a:latin typeface="+mn-lt"/>
                        </a:rPr>
                        <a:t>빠르다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lt"/>
                        </a:rPr>
                        <a:t>느리다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82229"/>
                  </a:ext>
                </a:extLst>
              </a:tr>
              <a:tr h="71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프로그램의 </a:t>
                      </a:r>
                      <a:r>
                        <a:rPr lang="ko-KR" altLang="en-US" sz="1400" b="1">
                          <a:solidFill>
                            <a:srgbClr val="0070C0"/>
                          </a:solidFill>
                        </a:rPr>
                        <a:t>코드가</a:t>
                      </a:r>
                      <a:endParaRPr lang="en-US" altLang="ko-KR" sz="1400" b="1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ko-KR" altLang="en-US" sz="1400" b="1">
                          <a:solidFill>
                            <a:srgbClr val="0070C0"/>
                          </a:solidFill>
                        </a:rPr>
                        <a:t>유출되지 않는다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프로그램의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</a:rPr>
                        <a:t>코드가</a:t>
                      </a:r>
                      <a:endParaRPr lang="en-US" altLang="ko-KR" sz="1400" b="1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ko-KR" altLang="en-US" sz="1400" b="1">
                          <a:solidFill>
                            <a:srgbClr val="C00000"/>
                          </a:solidFill>
                        </a:rPr>
                        <a:t>유출될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34451"/>
                  </a:ext>
                </a:extLst>
              </a:tr>
              <a:tr h="71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파일 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lt"/>
                        </a:rPr>
                        <a:t>프로그램의 실행 파일 전체를</a:t>
                      </a:r>
                      <a:endParaRPr lang="en-US" altLang="ko-KR" sz="1400" b="1">
                        <a:solidFill>
                          <a:srgbClr val="C00000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lt"/>
                        </a:rPr>
                        <a:t>전송</a:t>
                      </a:r>
                      <a:r>
                        <a:rPr lang="ko-KR" altLang="en-US" sz="1400">
                          <a:latin typeface="+mn-lt"/>
                        </a:rPr>
                        <a:t>해야 하므로</a:t>
                      </a:r>
                      <a:r>
                        <a:rPr lang="en-US" altLang="ko-KR" sz="1400">
                          <a:latin typeface="+mn-lt"/>
                        </a:rPr>
                        <a:t>,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lt"/>
                        </a:rPr>
                        <a:t>용량이 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>
                          <a:solidFill>
                            <a:srgbClr val="0070C0"/>
                          </a:solidFill>
                          <a:latin typeface="+mn-lt"/>
                        </a:rPr>
                        <a:t>프로그램의 코드만 전송하면</a:t>
                      </a:r>
                      <a:endParaRPr lang="en-US" altLang="ko-KR" sz="1400" b="1" i="0">
                        <a:solidFill>
                          <a:srgbClr val="0070C0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1" i="0">
                          <a:solidFill>
                            <a:srgbClr val="0070C0"/>
                          </a:solidFill>
                          <a:latin typeface="+mn-lt"/>
                        </a:rPr>
                        <a:t>실행</a:t>
                      </a:r>
                      <a:r>
                        <a:rPr lang="ko-KR" altLang="en-US" sz="1400" b="0" i="0">
                          <a:latin typeface="+mn-lt"/>
                        </a:rPr>
                        <a:t>이</a:t>
                      </a:r>
                      <a:r>
                        <a:rPr lang="ko-KR" altLang="en-US" sz="1400" b="1" i="0">
                          <a:latin typeface="+mn-lt"/>
                        </a:rPr>
                        <a:t> </a:t>
                      </a:r>
                      <a:r>
                        <a:rPr lang="ko-KR" altLang="en-US" sz="1400">
                          <a:latin typeface="+mn-lt"/>
                        </a:rPr>
                        <a:t>되므로</a:t>
                      </a:r>
                      <a:r>
                        <a:rPr lang="en-US" altLang="ko-KR" sz="1400">
                          <a:latin typeface="+mn-lt"/>
                        </a:rPr>
                        <a:t>, </a:t>
                      </a:r>
                      <a:r>
                        <a:rPr lang="ko-KR" altLang="en-US" sz="1400" b="1">
                          <a:solidFill>
                            <a:srgbClr val="0070C0"/>
                          </a:solidFill>
                          <a:latin typeface="+mn-lt"/>
                        </a:rPr>
                        <a:t>용량이 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436444"/>
                  </a:ext>
                </a:extLst>
              </a:tr>
              <a:tr h="71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언어 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+mn-lt"/>
                        </a:rPr>
                        <a:t>C, C++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+mn-lt"/>
                        </a:rPr>
                        <a:t>Python, Ruby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9846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B2877-1644-48C1-B3D3-B4F1373EABE6}"/>
              </a:ext>
            </a:extLst>
          </p:cNvPr>
          <p:cNvSpPr/>
          <p:nvPr/>
        </p:nvSpPr>
        <p:spPr>
          <a:xfrm>
            <a:off x="1367407" y="843179"/>
            <a:ext cx="9457185" cy="75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>
                <a:latin typeface="+mj-lt"/>
              </a:rPr>
              <a:t>컴파일 언어와 인터프리터 언어와의 장단점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EE2DE6-4446-42B1-B3AC-53C29DEBF5D8}"/>
              </a:ext>
            </a:extLst>
          </p:cNvPr>
          <p:cNvGrpSpPr/>
          <p:nvPr/>
        </p:nvGrpSpPr>
        <p:grpSpPr>
          <a:xfrm>
            <a:off x="2541864" y="1829660"/>
            <a:ext cx="318782" cy="448641"/>
            <a:chOff x="2541864" y="1829660"/>
            <a:chExt cx="318782" cy="44864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D3E28C8-20AC-4FA8-AAC1-F41587A4F33D}"/>
                </a:ext>
              </a:extLst>
            </p:cNvPr>
            <p:cNvSpPr/>
            <p:nvPr/>
          </p:nvSpPr>
          <p:spPr>
            <a:xfrm>
              <a:off x="2541864" y="1829660"/>
              <a:ext cx="318782" cy="10905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7C163C-52EC-4DBA-A9B7-ED52AA2EF772}"/>
                </a:ext>
              </a:extLst>
            </p:cNvPr>
            <p:cNvSpPr/>
            <p:nvPr/>
          </p:nvSpPr>
          <p:spPr>
            <a:xfrm>
              <a:off x="2541864" y="2169244"/>
              <a:ext cx="318782" cy="1090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E2E274-FB49-4316-9C16-4F4F724155AA}"/>
              </a:ext>
            </a:extLst>
          </p:cNvPr>
          <p:cNvSpPr txBox="1"/>
          <p:nvPr/>
        </p:nvSpPr>
        <p:spPr>
          <a:xfrm>
            <a:off x="2860646" y="209296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</a:rPr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E4D3D-60A5-4EF6-973F-544CFDCFE732}"/>
              </a:ext>
            </a:extLst>
          </p:cNvPr>
          <p:cNvSpPr txBox="1"/>
          <p:nvPr/>
        </p:nvSpPr>
        <p:spPr>
          <a:xfrm>
            <a:off x="2860646" y="174919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0070C0"/>
                </a:solidFill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76587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출력하기 </a:t>
            </a:r>
            <a:r>
              <a:rPr lang="en-US" altLang="ko-KR" sz="3600" b="1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2"/>
            <a:ext cx="5834883" cy="4374000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"Hello Python!"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Hello Python!</a:t>
            </a: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'"Hello Python!"'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"Hello Python!"</a:t>
            </a:r>
            <a:endParaRPr lang="ko-KR" altLang="en-US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'Hello Python!'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Hello Python!</a:t>
            </a: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"'Hello Python!'"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'Hello Python!'</a:t>
            </a:r>
            <a:endParaRPr lang="ko-KR" altLang="en-US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2"/>
            <a:ext cx="4715970" cy="3612078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""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안쪽에 출력하고 싶은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문장을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넣을 수 있다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마찬가지로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''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안쪽에 출력하고 싶은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문장을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넣을 수 있다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8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출력하기 </a:t>
            </a:r>
            <a:r>
              <a:rPr lang="en-US" altLang="ko-KR" sz="3600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altLang="ko-KR" err="1">
                <a:solidFill>
                  <a:srgbClr val="92D050"/>
                </a:solidFill>
                <a:latin typeface="Consolas" panose="020B0609020204030204" pitchFamily="49" charset="0"/>
              </a:rPr>
              <a:t>Hello','Python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!'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Hello Python!</a:t>
            </a: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altLang="ko-KR" err="1">
                <a:solidFill>
                  <a:srgbClr val="92D050"/>
                </a:solidFill>
                <a:latin typeface="Consolas" panose="020B0609020204030204" pitchFamily="49" charset="0"/>
              </a:rPr>
              <a:t>Hello'+'Python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!'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"Hello Python!"</a:t>
            </a:r>
            <a:endParaRPr lang="ko-KR" altLang="en-US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"""I like Python.\</a:t>
            </a:r>
          </a:p>
          <a:p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But I do not like Ruby."""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 like </a:t>
            </a:r>
            <a:r>
              <a:rPr lang="en-US" altLang="ko-KR" err="1">
                <a:solidFill>
                  <a:srgbClr val="00B0F0"/>
                </a:solidFill>
                <a:latin typeface="Consolas" panose="020B0609020204030204" pitchFamily="49" charset="0"/>
              </a:rPr>
              <a:t>Python.But</a:t>
            </a:r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 I do not like Ruby.</a:t>
            </a: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'''I like Python.\</a:t>
            </a:r>
          </a:p>
          <a:p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But I do not like Ruby.'''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I like </a:t>
            </a:r>
            <a:r>
              <a:rPr lang="en-US" altLang="ko-KR" err="1">
                <a:solidFill>
                  <a:srgbClr val="00B0F0"/>
                </a:solidFill>
                <a:latin typeface="Consolas" panose="020B0609020204030204" pitchFamily="49" charset="0"/>
              </a:rPr>
              <a:t>Python.But</a:t>
            </a:r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 I do not like Ruby.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2"/>
            <a:ext cx="4715970" cy="3612078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이용하여 문자열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끼리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접합 할 수 있다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이용하여 문자열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끼리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더 할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"""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'''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이용하면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우리가 보는것과 똑같이 출력 할 수 있다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또한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IDLE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\ 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키보드 ￦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이용하여 줄을 바꿀 수 있다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ADA67-4ADC-4E82-953B-3BD6C7ACED2D}"/>
              </a:ext>
            </a:extLst>
          </p:cNvPr>
          <p:cNvSpPr txBox="1"/>
          <p:nvPr/>
        </p:nvSpPr>
        <p:spPr>
          <a:xfrm>
            <a:off x="9144370" y="6403708"/>
            <a:ext cx="3047630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  <a:latin typeface="+mj-lt"/>
              </a:rPr>
              <a:t>* ""</a:t>
            </a:r>
            <a:r>
              <a:rPr lang="ko-KR" altLang="en-US" b="1">
                <a:solidFill>
                  <a:srgbClr val="FFC000"/>
                </a:solidFill>
                <a:latin typeface="+mj-lt"/>
              </a:rPr>
              <a:t>나 </a:t>
            </a:r>
            <a:r>
              <a:rPr lang="en-US" altLang="ko-KR" b="1">
                <a:solidFill>
                  <a:srgbClr val="FFC000"/>
                </a:solidFill>
                <a:latin typeface="+mj-lt"/>
              </a:rPr>
              <a:t>''</a:t>
            </a:r>
            <a:r>
              <a:rPr lang="ko-KR" altLang="en-US" b="1">
                <a:solidFill>
                  <a:srgbClr val="FFC000"/>
                </a:solidFill>
                <a:latin typeface="+mj-lt"/>
              </a:rPr>
              <a:t>안에 들어있는 문자</a:t>
            </a:r>
            <a:endParaRPr lang="en-US" altLang="ko-KR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8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ADAA7EF2-1D29-4538-A5CA-02E82B94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125836"/>
            <a:ext cx="720000" cy="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0E6C4-475B-4243-947D-5030F24CB120}"/>
              </a:ext>
            </a:extLst>
          </p:cNvPr>
          <p:cNvSpPr txBox="1"/>
          <p:nvPr/>
        </p:nvSpPr>
        <p:spPr>
          <a:xfrm>
            <a:off x="1346505" y="843179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출력하기 </a:t>
            </a:r>
            <a:r>
              <a:rPr lang="en-US" altLang="ko-KR" sz="3600" b="1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08F79B-9EF7-4260-BE88-080E3EC83C90}"/>
              </a:ext>
            </a:extLst>
          </p:cNvPr>
          <p:cNvCxnSpPr>
            <a:cxnSpLocks/>
          </p:cNvCxnSpPr>
          <p:nvPr/>
        </p:nvCxnSpPr>
        <p:spPr>
          <a:xfrm>
            <a:off x="696000" y="1565011"/>
            <a:ext cx="108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62EF71-B522-4D02-8361-95F3746AA898}"/>
              </a:ext>
            </a:extLst>
          </p:cNvPr>
          <p:cNvSpPr>
            <a:spLocks/>
          </p:cNvSpPr>
          <p:nvPr/>
        </p:nvSpPr>
        <p:spPr>
          <a:xfrm>
            <a:off x="845835" y="1640511"/>
            <a:ext cx="5834883" cy="4374299"/>
          </a:xfrm>
          <a:prstGeom prst="roundRect">
            <a:avLst>
              <a:gd name="adj" fmla="val 2107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altLang="ko-KR" err="1">
                <a:solidFill>
                  <a:srgbClr val="92D050"/>
                </a:solidFill>
                <a:latin typeface="Consolas" panose="020B0609020204030204" pitchFamily="49" charset="0"/>
              </a:rPr>
              <a:t>Hello'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</a:rPr>
              <a:t>,end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'&amp;&amp;&amp;'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Hello&amp;&amp;&amp;</a:t>
            </a: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'Hello','Python!',</a:t>
            </a:r>
            <a:r>
              <a:rPr lang="en-US" altLang="ko-KR" err="1">
                <a:solidFill>
                  <a:schemeClr val="bg1"/>
                </a:solidFill>
                <a:latin typeface="Consolas" panose="020B0609020204030204" pitchFamily="49" charset="0"/>
              </a:rPr>
              <a:t>sep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2D050"/>
                </a:solidFill>
                <a:latin typeface="Consolas" panose="020B0609020204030204" pitchFamily="49" charset="0"/>
              </a:rPr>
              <a:t>'#'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solidFill>
                  <a:srgbClr val="00B0F0"/>
                </a:solidFill>
                <a:latin typeface="Consolas" panose="020B0609020204030204" pitchFamily="49" charset="0"/>
              </a:rPr>
              <a:t>Hello#</a:t>
            </a:r>
            <a:r>
              <a:rPr lang="en-US" altLang="ko-KR">
                <a:solidFill>
                  <a:srgbClr val="00B0F0"/>
                </a:solidFill>
                <a:latin typeface="Consolas" panose="020B0609020204030204" pitchFamily="49" charset="0"/>
              </a:rPr>
              <a:t>Python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C88B79-EC82-464B-B683-F88447511C6C}"/>
              </a:ext>
            </a:extLst>
          </p:cNvPr>
          <p:cNvSpPr>
            <a:spLocks/>
          </p:cNvSpPr>
          <p:nvPr/>
        </p:nvSpPr>
        <p:spPr>
          <a:xfrm>
            <a:off x="6780030" y="1640512"/>
            <a:ext cx="4715970" cy="3612078"/>
          </a:xfrm>
          <a:prstGeom prst="roundRect">
            <a:avLst>
              <a:gd name="adj" fmla="val 2107"/>
            </a:avLst>
          </a:prstGeom>
          <a:noFill/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end=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사용하면 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함수 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마지막 효과를 변경할 수 있다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기본값은 개행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sep= 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를 사용하면 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콤마로 구분된 문자열을 </a:t>
            </a:r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다르게 결합할 수 있다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Consolas" panose="020B0609020204030204" pitchFamily="49" charset="0"/>
              </a:rPr>
              <a:t>기본값은 공백</a:t>
            </a:r>
            <a:r>
              <a:rPr lang="en-US" altLang="ko-KR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ko-KR" altLang="en-US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7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045374F3AB864081D591D1ACE23DC3" ma:contentTypeVersion="2" ma:contentTypeDescription="Create a new document." ma:contentTypeScope="" ma:versionID="0d192395eb56bcde60df6d7b17e4b852">
  <xsd:schema xmlns:xsd="http://www.w3.org/2001/XMLSchema" xmlns:xs="http://www.w3.org/2001/XMLSchema" xmlns:p="http://schemas.microsoft.com/office/2006/metadata/properties" xmlns:ns3="00812076-fd95-4992-bf5a-333631cc7e63" targetNamespace="http://schemas.microsoft.com/office/2006/metadata/properties" ma:root="true" ma:fieldsID="e6602990457ce7e2be1f67de89aa2119" ns3:_="">
    <xsd:import namespace="00812076-fd95-4992-bf5a-333631cc7e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12076-fd95-4992-bf5a-333631cc7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C9DE11-B71B-4A80-A6D6-9F254BA30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12076-fd95-4992-bf5a-333631cc7e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EF5DDE-371A-4656-A8F8-2DF1E02A70FF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00812076-fd95-4992-bf5a-333631cc7e6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84D0FE-81F4-4AD3-BFAC-D76E8604F7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1038</Words>
  <Application>Microsoft Office PowerPoint</Application>
  <PresentationFormat>와이드스크린</PresentationFormat>
  <Paragraphs>252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채 종우</cp:lastModifiedBy>
  <cp:revision>6</cp:revision>
  <dcterms:created xsi:type="dcterms:W3CDTF">2020-06-10T10:18:18Z</dcterms:created>
  <dcterms:modified xsi:type="dcterms:W3CDTF">2020-06-11T01:03:11Z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0x01010080045374F3AB864081D591D1ACE23DC3</vt:lpwstr>
  </property>
</Properties>
</file>