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99146-8254-4DC2-B33F-8E3D7A47118C}" type="datetimeFigureOut">
              <a:rPr lang="en-US" smtClean="0"/>
              <a:pPr/>
              <a:t>2/22/2021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B3621-6B6D-48B6-A88A-C1207F1D2FA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1B1A21-29B6-4616-9598-0B0F6855E89C}" type="datetime1">
              <a:rPr lang="en-US" smtClean="0"/>
              <a:pPr/>
              <a:t>2/22/2021</a:t>
            </a:fld>
            <a:endParaRPr lang="en-US" dirty="0"/>
          </a:p>
        </p:txBody>
      </p:sp>
      <p:sp>
        <p:nvSpPr>
          <p:cNvPr id="5" name="Footer Placeholder 4"/>
          <p:cNvSpPr>
            <a:spLocks noGrp="1"/>
          </p:cNvSpPr>
          <p:nvPr>
            <p:ph type="ftr" sz="quarter" idx="11"/>
          </p:nvPr>
        </p:nvSpPr>
        <p:spPr/>
        <p:txBody>
          <a:bodyPr/>
          <a:lstStyle/>
          <a:p>
            <a:r>
              <a:rPr lang="en-US" dirty="0" smtClean="0"/>
              <a:t>K. G. Dhal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930D3-0C95-433F-A775-FF66DE042E7D}" type="datetime1">
              <a:rPr lang="en-US" smtClean="0"/>
              <a:pPr/>
              <a:t>2/22/2021</a:t>
            </a:fld>
            <a:endParaRPr lang="en-US" dirty="0"/>
          </a:p>
        </p:txBody>
      </p:sp>
      <p:sp>
        <p:nvSpPr>
          <p:cNvPr id="5" name="Footer Placeholder 4"/>
          <p:cNvSpPr>
            <a:spLocks noGrp="1"/>
          </p:cNvSpPr>
          <p:nvPr>
            <p:ph type="ftr" sz="quarter" idx="11"/>
          </p:nvPr>
        </p:nvSpPr>
        <p:spPr/>
        <p:txBody>
          <a:bodyPr/>
          <a:lstStyle/>
          <a:p>
            <a:r>
              <a:rPr lang="en-US" dirty="0" smtClean="0"/>
              <a:t>K. G. Dhal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2066C-4793-4ED2-8982-50B9CC42AB29}" type="datetime1">
              <a:rPr lang="en-US" smtClean="0"/>
              <a:pPr/>
              <a:t>2/22/2021</a:t>
            </a:fld>
            <a:endParaRPr lang="en-US" dirty="0"/>
          </a:p>
        </p:txBody>
      </p:sp>
      <p:sp>
        <p:nvSpPr>
          <p:cNvPr id="5" name="Footer Placeholder 4"/>
          <p:cNvSpPr>
            <a:spLocks noGrp="1"/>
          </p:cNvSpPr>
          <p:nvPr>
            <p:ph type="ftr" sz="quarter" idx="11"/>
          </p:nvPr>
        </p:nvSpPr>
        <p:spPr/>
        <p:txBody>
          <a:bodyPr/>
          <a:lstStyle/>
          <a:p>
            <a:r>
              <a:rPr lang="en-US" dirty="0" smtClean="0"/>
              <a:t>K. G. Dhal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A9449F-9EF4-4D10-B264-22177B4D2360}" type="datetime1">
              <a:rPr lang="en-US" smtClean="0"/>
              <a:pPr/>
              <a:t>2/22/2021</a:t>
            </a:fld>
            <a:endParaRPr lang="en-US" dirty="0"/>
          </a:p>
        </p:txBody>
      </p:sp>
      <p:sp>
        <p:nvSpPr>
          <p:cNvPr id="5" name="Footer Placeholder 4"/>
          <p:cNvSpPr>
            <a:spLocks noGrp="1"/>
          </p:cNvSpPr>
          <p:nvPr>
            <p:ph type="ftr" sz="quarter" idx="11"/>
          </p:nvPr>
        </p:nvSpPr>
        <p:spPr/>
        <p:txBody>
          <a:bodyPr/>
          <a:lstStyle/>
          <a:p>
            <a:r>
              <a:rPr lang="en-US" dirty="0" smtClean="0"/>
              <a:t>K. G. Dhal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26114-F6E8-4654-8D39-A6C38E1B8C13}" type="datetime1">
              <a:rPr lang="en-US" smtClean="0"/>
              <a:pPr/>
              <a:t>2/22/2021</a:t>
            </a:fld>
            <a:endParaRPr lang="en-US" dirty="0"/>
          </a:p>
        </p:txBody>
      </p:sp>
      <p:sp>
        <p:nvSpPr>
          <p:cNvPr id="5" name="Footer Placeholder 4"/>
          <p:cNvSpPr>
            <a:spLocks noGrp="1"/>
          </p:cNvSpPr>
          <p:nvPr>
            <p:ph type="ftr" sz="quarter" idx="11"/>
          </p:nvPr>
        </p:nvSpPr>
        <p:spPr/>
        <p:txBody>
          <a:bodyPr/>
          <a:lstStyle/>
          <a:p>
            <a:r>
              <a:rPr lang="en-US" dirty="0" smtClean="0"/>
              <a:t>K. G. Dhal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3635D-5B1E-4725-B38E-DE4FAC69543A}" type="datetime1">
              <a:rPr lang="en-US" smtClean="0"/>
              <a:pPr/>
              <a:t>2/22/2021</a:t>
            </a:fld>
            <a:endParaRPr lang="en-US" dirty="0"/>
          </a:p>
        </p:txBody>
      </p:sp>
      <p:sp>
        <p:nvSpPr>
          <p:cNvPr id="6" name="Footer Placeholder 5"/>
          <p:cNvSpPr>
            <a:spLocks noGrp="1"/>
          </p:cNvSpPr>
          <p:nvPr>
            <p:ph type="ftr" sz="quarter" idx="11"/>
          </p:nvPr>
        </p:nvSpPr>
        <p:spPr/>
        <p:txBody>
          <a:bodyPr/>
          <a:lstStyle/>
          <a:p>
            <a:r>
              <a:rPr lang="en-US" dirty="0" smtClean="0"/>
              <a:t>K. G. Dhal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5920AE-BD9E-486A-9C2C-5EF4D3A31BA2}" type="datetime1">
              <a:rPr lang="en-US" smtClean="0"/>
              <a:pPr/>
              <a:t>2/22/2021</a:t>
            </a:fld>
            <a:endParaRPr lang="en-US" dirty="0"/>
          </a:p>
        </p:txBody>
      </p:sp>
      <p:sp>
        <p:nvSpPr>
          <p:cNvPr id="8" name="Footer Placeholder 7"/>
          <p:cNvSpPr>
            <a:spLocks noGrp="1"/>
          </p:cNvSpPr>
          <p:nvPr>
            <p:ph type="ftr" sz="quarter" idx="11"/>
          </p:nvPr>
        </p:nvSpPr>
        <p:spPr/>
        <p:txBody>
          <a:bodyPr/>
          <a:lstStyle/>
          <a:p>
            <a:r>
              <a:rPr lang="en-US" dirty="0" smtClean="0"/>
              <a:t>K. G. Dhal</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DA847-81E8-4589-A9DF-D89BAD10DC7E}" type="datetime1">
              <a:rPr lang="en-US" smtClean="0"/>
              <a:pPr/>
              <a:t>2/22/2021</a:t>
            </a:fld>
            <a:endParaRPr lang="en-US" dirty="0"/>
          </a:p>
        </p:txBody>
      </p:sp>
      <p:sp>
        <p:nvSpPr>
          <p:cNvPr id="4" name="Footer Placeholder 3"/>
          <p:cNvSpPr>
            <a:spLocks noGrp="1"/>
          </p:cNvSpPr>
          <p:nvPr>
            <p:ph type="ftr" sz="quarter" idx="11"/>
          </p:nvPr>
        </p:nvSpPr>
        <p:spPr/>
        <p:txBody>
          <a:bodyPr/>
          <a:lstStyle/>
          <a:p>
            <a:r>
              <a:rPr lang="en-US" dirty="0" smtClean="0"/>
              <a:t>K. G. Dhal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1AF13-252A-4587-A69F-F753DE7195A2}" type="datetime1">
              <a:rPr lang="en-US" smtClean="0"/>
              <a:pPr/>
              <a:t>2/22/2021</a:t>
            </a:fld>
            <a:endParaRPr lang="en-US" dirty="0"/>
          </a:p>
        </p:txBody>
      </p:sp>
      <p:sp>
        <p:nvSpPr>
          <p:cNvPr id="3" name="Footer Placeholder 2"/>
          <p:cNvSpPr>
            <a:spLocks noGrp="1"/>
          </p:cNvSpPr>
          <p:nvPr>
            <p:ph type="ftr" sz="quarter" idx="11"/>
          </p:nvPr>
        </p:nvSpPr>
        <p:spPr/>
        <p:txBody>
          <a:bodyPr/>
          <a:lstStyle/>
          <a:p>
            <a:r>
              <a:rPr lang="en-US" dirty="0" smtClean="0"/>
              <a:t>K. G. Dhal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1AE1B-FB86-49A3-B368-B07C8B6EAA84}" type="datetime1">
              <a:rPr lang="en-US" smtClean="0"/>
              <a:pPr/>
              <a:t>2/22/2021</a:t>
            </a:fld>
            <a:endParaRPr lang="en-US" dirty="0"/>
          </a:p>
        </p:txBody>
      </p:sp>
      <p:sp>
        <p:nvSpPr>
          <p:cNvPr id="6" name="Footer Placeholder 5"/>
          <p:cNvSpPr>
            <a:spLocks noGrp="1"/>
          </p:cNvSpPr>
          <p:nvPr>
            <p:ph type="ftr" sz="quarter" idx="11"/>
          </p:nvPr>
        </p:nvSpPr>
        <p:spPr/>
        <p:txBody>
          <a:bodyPr/>
          <a:lstStyle/>
          <a:p>
            <a:r>
              <a:rPr lang="en-US" dirty="0" smtClean="0"/>
              <a:t>K. G. Dhal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BBC08-B89C-49E0-AA0E-306D705FDE13}" type="datetime1">
              <a:rPr lang="en-US" smtClean="0"/>
              <a:pPr/>
              <a:t>2/22/2021</a:t>
            </a:fld>
            <a:endParaRPr lang="en-US" dirty="0"/>
          </a:p>
        </p:txBody>
      </p:sp>
      <p:sp>
        <p:nvSpPr>
          <p:cNvPr id="6" name="Footer Placeholder 5"/>
          <p:cNvSpPr>
            <a:spLocks noGrp="1"/>
          </p:cNvSpPr>
          <p:nvPr>
            <p:ph type="ftr" sz="quarter" idx="11"/>
          </p:nvPr>
        </p:nvSpPr>
        <p:spPr/>
        <p:txBody>
          <a:bodyPr/>
          <a:lstStyle/>
          <a:p>
            <a:r>
              <a:rPr lang="en-US" dirty="0" smtClean="0"/>
              <a:t>K. G. Dhal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A8821-5D44-4D22-82B9-A5779177845F}" type="datetime1">
              <a:rPr lang="en-US" smtClean="0"/>
              <a:pPr/>
              <a:t>2/22/2021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K. G. Dhal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12975"/>
          </a:xfrm>
        </p:spPr>
        <p:txBody>
          <a:bodyPr>
            <a:noAutofit/>
          </a:bodyPr>
          <a:lstStyle/>
          <a:p>
            <a:r>
              <a:rPr lang="en-US" sz="3200" dirty="0" smtClean="0">
                <a:solidFill>
                  <a:srgbClr val="FF0000"/>
                </a:solidFill>
                <a:latin typeface="Times New Roman" pitchFamily="18" charset="0"/>
                <a:cs typeface="Times New Roman" pitchFamily="18" charset="0"/>
              </a:rPr>
              <a:t>Brute Force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solidFill>
                  <a:srgbClr val="FFC000"/>
                </a:solidFill>
                <a:latin typeface="Times New Roman" pitchFamily="18" charset="0"/>
                <a:cs typeface="Times New Roman" pitchFamily="18" charset="0"/>
              </a:rPr>
              <a:t>Backtracking</a:t>
            </a:r>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dirty="0" smtClean="0">
                <a:solidFill>
                  <a:srgbClr val="00B050"/>
                </a:solidFill>
                <a:latin typeface="Times New Roman" pitchFamily="18" charset="0"/>
                <a:cs typeface="Times New Roman" pitchFamily="18" charset="0"/>
              </a:rPr>
              <a:t>Branch &amp; Bound </a:t>
            </a:r>
            <a:endParaRPr lang="en-US" sz="3200"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5029200"/>
            <a:ext cx="6400800" cy="990600"/>
          </a:xfrm>
        </p:spPr>
        <p:txBody>
          <a:bodyPr>
            <a:noAutofit/>
          </a:bodyPr>
          <a:lstStyle/>
          <a:p>
            <a:pPr algn="l"/>
            <a:r>
              <a:rPr lang="en-US" sz="1400" dirty="0" smtClean="0">
                <a:solidFill>
                  <a:schemeClr val="tx1"/>
                </a:solidFill>
                <a:latin typeface="Times New Roman" pitchFamily="18" charset="0"/>
                <a:cs typeface="Times New Roman" pitchFamily="18" charset="0"/>
              </a:rPr>
              <a:t>Dr. Krishna </a:t>
            </a:r>
            <a:r>
              <a:rPr lang="en-US" sz="1400" dirty="0" err="1" smtClean="0">
                <a:solidFill>
                  <a:schemeClr val="tx1"/>
                </a:solidFill>
                <a:latin typeface="Times New Roman" pitchFamily="18" charset="0"/>
                <a:cs typeface="Times New Roman" pitchFamily="18" charset="0"/>
              </a:rPr>
              <a:t>Gopal</a:t>
            </a:r>
            <a:r>
              <a:rPr lang="en-US" sz="1400" dirty="0" smtClean="0">
                <a:solidFill>
                  <a:schemeClr val="tx1"/>
                </a:solidFill>
                <a:latin typeface="Times New Roman" pitchFamily="18" charset="0"/>
                <a:cs typeface="Times New Roman" pitchFamily="18" charset="0"/>
              </a:rPr>
              <a:t> Dhal</a:t>
            </a:r>
          </a:p>
          <a:p>
            <a:pPr algn="l"/>
            <a:r>
              <a:rPr lang="en-US" sz="1400" dirty="0" smtClean="0">
                <a:solidFill>
                  <a:schemeClr val="tx1"/>
                </a:solidFill>
                <a:latin typeface="Times New Roman" pitchFamily="18" charset="0"/>
                <a:cs typeface="Times New Roman" pitchFamily="18" charset="0"/>
              </a:rPr>
              <a:t>Assistant Professor of Computer Science </a:t>
            </a:r>
          </a:p>
          <a:p>
            <a:pPr algn="l"/>
            <a:r>
              <a:rPr lang="en-US" sz="1400" dirty="0" err="1" smtClean="0">
                <a:solidFill>
                  <a:schemeClr val="tx1"/>
                </a:solidFill>
                <a:latin typeface="Times New Roman" pitchFamily="18" charset="0"/>
                <a:cs typeface="Times New Roman" pitchFamily="18" charset="0"/>
              </a:rPr>
              <a:t>Midnapore</a:t>
            </a:r>
            <a:r>
              <a:rPr lang="en-US" sz="1400" dirty="0" smtClean="0">
                <a:solidFill>
                  <a:schemeClr val="tx1"/>
                </a:solidFill>
                <a:latin typeface="Times New Roman" pitchFamily="18" charset="0"/>
                <a:cs typeface="Times New Roman" pitchFamily="18" charset="0"/>
              </a:rPr>
              <a:t> College (Autonomous)</a:t>
            </a:r>
            <a:endParaRPr lang="en-US" sz="1400" dirty="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Branch and Bound Algorithm</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2200" dirty="0" smtClean="0">
                <a:latin typeface="Times New Roman" pitchFamily="18" charset="0"/>
                <a:cs typeface="Times New Roman" pitchFamily="18" charset="0"/>
              </a:rPr>
              <a:t>The backtracking based solution works better than brute force by ignoring infeasible solutions. </a:t>
            </a:r>
          </a:p>
          <a:p>
            <a:pPr algn="just"/>
            <a:r>
              <a:rPr lang="en-US" sz="2200" dirty="0" smtClean="0">
                <a:latin typeface="Times New Roman" pitchFamily="18" charset="0"/>
                <a:cs typeface="Times New Roman" pitchFamily="18" charset="0"/>
              </a:rPr>
              <a:t>We can do better (than backtracking) if we know a bound on best possible solution </a:t>
            </a:r>
            <a:r>
              <a:rPr lang="en-US" sz="2200" dirty="0" err="1" smtClean="0">
                <a:latin typeface="Times New Roman" pitchFamily="18" charset="0"/>
                <a:cs typeface="Times New Roman" pitchFamily="18" charset="0"/>
              </a:rPr>
              <a:t>subtree</a:t>
            </a:r>
            <a:r>
              <a:rPr lang="en-US" sz="2200" dirty="0" smtClean="0">
                <a:latin typeface="Times New Roman" pitchFamily="18" charset="0"/>
                <a:cs typeface="Times New Roman" pitchFamily="18" charset="0"/>
              </a:rPr>
              <a:t> rooted with every node. </a:t>
            </a:r>
          </a:p>
          <a:p>
            <a:pPr algn="just"/>
            <a:r>
              <a:rPr lang="en-US" sz="2200" dirty="0" smtClean="0">
                <a:latin typeface="Times New Roman" pitchFamily="18" charset="0"/>
                <a:cs typeface="Times New Roman" pitchFamily="18" charset="0"/>
              </a:rPr>
              <a:t>If the best in </a:t>
            </a:r>
            <a:r>
              <a:rPr lang="en-US" sz="2200" dirty="0" err="1" smtClean="0">
                <a:latin typeface="Times New Roman" pitchFamily="18" charset="0"/>
                <a:cs typeface="Times New Roman" pitchFamily="18" charset="0"/>
              </a:rPr>
              <a:t>subtree</a:t>
            </a:r>
            <a:r>
              <a:rPr lang="en-US" sz="2200" dirty="0" smtClean="0">
                <a:latin typeface="Times New Roman" pitchFamily="18" charset="0"/>
                <a:cs typeface="Times New Roman" pitchFamily="18" charset="0"/>
              </a:rPr>
              <a:t> is worse than current best, we can simply ignore this node and its </a:t>
            </a:r>
            <a:r>
              <a:rPr lang="en-US" sz="2200" dirty="0" err="1" smtClean="0">
                <a:latin typeface="Times New Roman" pitchFamily="18" charset="0"/>
                <a:cs typeface="Times New Roman" pitchFamily="18" charset="0"/>
              </a:rPr>
              <a:t>subtrees</a:t>
            </a:r>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So we compute bound (best solution) for every node and compare the bound with current best solution before exploring the node.</a:t>
            </a:r>
          </a:p>
          <a:p>
            <a:pPr algn="just"/>
            <a:r>
              <a:rPr lang="en-US" sz="2200" b="1" dirty="0" smtClean="0">
                <a:latin typeface="Times New Roman" pitchFamily="18" charset="0"/>
                <a:cs typeface="Times New Roman" pitchFamily="18" charset="0"/>
              </a:rPr>
              <a:t>Limitation:</a:t>
            </a:r>
          </a:p>
          <a:p>
            <a:pPr algn="just">
              <a:buNone/>
            </a:pPr>
            <a:r>
              <a:rPr lang="en-US" sz="2200" dirty="0" smtClean="0">
                <a:latin typeface="Times New Roman" pitchFamily="18" charset="0"/>
                <a:cs typeface="Times New Roman" pitchFamily="18" charset="0"/>
              </a:rPr>
              <a:t>     Branch and bound is very useful technique for searching a solution but in worst case, we need to fully calculate the entire tree. At best, we only need to fully calculate one path through the tree and prune the rest of it.</a:t>
            </a:r>
          </a:p>
          <a:p>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DELL\Desktop\knapsack3.jpg"/>
          <p:cNvPicPr>
            <a:picLocks noChangeAspect="1" noChangeArrowheads="1"/>
          </p:cNvPicPr>
          <p:nvPr/>
        </p:nvPicPr>
        <p:blipFill>
          <a:blip r:embed="rId2"/>
          <a:srcRect/>
          <a:stretch>
            <a:fillRect/>
          </a:stretch>
        </p:blipFill>
        <p:spPr bwMode="auto">
          <a:xfrm>
            <a:off x="228600" y="152400"/>
            <a:ext cx="8763000" cy="6477000"/>
          </a:xfrm>
          <a:prstGeom prst="rect">
            <a:avLst/>
          </a:prstGeom>
          <a:noFill/>
        </p:spPr>
      </p:pic>
      <p:sp>
        <p:nvSpPr>
          <p:cNvPr id="5" name="Footer Placeholder 4"/>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K. G. Dhal</a:t>
            </a:r>
            <a:endParaRPr lang="en-US" dirty="0"/>
          </a:p>
        </p:txBody>
      </p:sp>
      <p:pic>
        <p:nvPicPr>
          <p:cNvPr id="1026" name="Picture 2"/>
          <p:cNvPicPr>
            <a:picLocks noChangeAspect="1" noChangeArrowheads="1"/>
          </p:cNvPicPr>
          <p:nvPr/>
        </p:nvPicPr>
        <p:blipFill>
          <a:blip r:embed="rId2"/>
          <a:srcRect/>
          <a:stretch>
            <a:fillRect/>
          </a:stretch>
        </p:blipFill>
        <p:spPr bwMode="auto">
          <a:xfrm>
            <a:off x="457200" y="152400"/>
            <a:ext cx="8458200" cy="4800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57200" y="4800600"/>
            <a:ext cx="8458200" cy="1676400"/>
          </a:xfrm>
          <a:prstGeom prst="rect">
            <a:avLst/>
          </a:prstGeom>
          <a:noFill/>
          <a:ln w="9525">
            <a:noFill/>
            <a:miter lim="800000"/>
            <a:headEnd/>
            <a:tailEnd/>
          </a:ln>
          <a:effectLst/>
        </p:spPr>
      </p:pic>
      <p:sp>
        <p:nvSpPr>
          <p:cNvPr id="8" name="TextBox 7"/>
          <p:cNvSpPr txBox="1"/>
          <p:nvPr/>
        </p:nvSpPr>
        <p:spPr>
          <a:xfrm>
            <a:off x="8382000" y="4495800"/>
            <a:ext cx="762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problem</a:t>
            </a:r>
            <a:endParaRPr lang="en-US" sz="1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Brute-force</a:t>
            </a:r>
            <a:endParaRPr lang="en-US" dirty="0"/>
          </a:p>
        </p:txBody>
      </p:sp>
      <p:sp>
        <p:nvSpPr>
          <p:cNvPr id="3" name="Content Placeholder 2"/>
          <p:cNvSpPr>
            <a:spLocks noGrp="1"/>
          </p:cNvSpPr>
          <p:nvPr>
            <p:ph idx="1"/>
          </p:nvPr>
        </p:nvSpPr>
        <p:spPr/>
        <p:txBody>
          <a:bodyPr>
            <a:normAutofit/>
          </a:bodyPr>
          <a:lstStyle/>
          <a:p>
            <a:pPr algn="just"/>
            <a:r>
              <a:rPr lang="en-US" sz="2800" b="1" dirty="0" smtClean="0">
                <a:latin typeface="Times New Roman" pitchFamily="18" charset="0"/>
                <a:cs typeface="Times New Roman" pitchFamily="18" charset="0"/>
              </a:rPr>
              <a:t>Brute-force search</a:t>
            </a:r>
            <a:r>
              <a:rPr lang="en-US" sz="2800" dirty="0" smtClean="0">
                <a:latin typeface="Times New Roman" pitchFamily="18" charset="0"/>
                <a:cs typeface="Times New Roman" pitchFamily="18" charset="0"/>
              </a:rPr>
              <a:t> or </a:t>
            </a:r>
            <a:r>
              <a:rPr lang="en-US" sz="2800" b="1" dirty="0" smtClean="0">
                <a:latin typeface="Times New Roman" pitchFamily="18" charset="0"/>
                <a:cs typeface="Times New Roman" pitchFamily="18" charset="0"/>
              </a:rPr>
              <a:t>exhaustive search</a:t>
            </a:r>
            <a:r>
              <a:rPr lang="en-US" sz="2800" dirty="0" smtClean="0">
                <a:latin typeface="Times New Roman" pitchFamily="18" charset="0"/>
                <a:cs typeface="Times New Roman" pitchFamily="18" charset="0"/>
              </a:rPr>
              <a:t>, also known as </a:t>
            </a:r>
            <a:r>
              <a:rPr lang="en-US" sz="2800" b="1" dirty="0" smtClean="0">
                <a:latin typeface="Times New Roman" pitchFamily="18" charset="0"/>
                <a:cs typeface="Times New Roman" pitchFamily="18" charset="0"/>
              </a:rPr>
              <a:t>generate and test</a:t>
            </a:r>
            <a:r>
              <a:rPr lang="en-US" sz="2800" dirty="0" smtClean="0">
                <a:latin typeface="Times New Roman" pitchFamily="18" charset="0"/>
                <a:cs typeface="Times New Roman" pitchFamily="18" charset="0"/>
              </a:rPr>
              <a:t>, is a very general problem-solving technique and algorithmic paradigm that consists of systematically enumerating all possible candidates for the solution and checking whether each candidate satisfies the problem's statement.</a:t>
            </a:r>
            <a:endParaRPr lang="en-US"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Brute-force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While a brute-force search is simple to implement.</a:t>
            </a:r>
          </a:p>
          <a:p>
            <a:pPr algn="just"/>
            <a:r>
              <a:rPr lang="en-US" dirty="0" smtClean="0">
                <a:latin typeface="Times New Roman" pitchFamily="18" charset="0"/>
                <a:cs typeface="Times New Roman" pitchFamily="18" charset="0"/>
              </a:rPr>
              <a:t>Always find a solution if it exists. </a:t>
            </a:r>
          </a:p>
          <a:p>
            <a:pPr algn="just"/>
            <a:r>
              <a:rPr lang="en-US" dirty="0" smtClean="0">
                <a:latin typeface="Times New Roman" pitchFamily="18" charset="0"/>
                <a:cs typeface="Times New Roman" pitchFamily="18" charset="0"/>
              </a:rPr>
              <a:t>Its </a:t>
            </a:r>
            <a:r>
              <a:rPr lang="en-US" b="1" dirty="0" smtClean="0">
                <a:latin typeface="Times New Roman" pitchFamily="18" charset="0"/>
                <a:cs typeface="Times New Roman" pitchFamily="18" charset="0"/>
              </a:rPr>
              <a:t>cost is proportional to the number of candidate solutions </a:t>
            </a:r>
            <a:r>
              <a:rPr lang="en-US" dirty="0" smtClean="0">
                <a:latin typeface="Times New Roman" pitchFamily="18" charset="0"/>
                <a:cs typeface="Times New Roman" pitchFamily="18" charset="0"/>
              </a:rPr>
              <a:t>– which in many practical problems tends to grow very quickly as the size of the problem increases.</a:t>
            </a:r>
          </a:p>
          <a:p>
            <a:pPr algn="just"/>
            <a:r>
              <a:rPr lang="en-US" dirty="0" smtClean="0">
                <a:latin typeface="Times New Roman" pitchFamily="18" charset="0"/>
                <a:cs typeface="Times New Roman" pitchFamily="18" charset="0"/>
              </a:rPr>
              <a:t>Therefore, brute-force search is typically used when the problem size is limited, or when there are problem-specific </a:t>
            </a:r>
            <a:r>
              <a:rPr lang="en-US" b="1" dirty="0" smtClean="0">
                <a:latin typeface="Times New Roman" pitchFamily="18" charset="0"/>
                <a:cs typeface="Times New Roman" pitchFamily="18" charset="0"/>
              </a:rPr>
              <a:t>heuristics</a:t>
            </a:r>
            <a:r>
              <a:rPr lang="en-US" dirty="0" smtClean="0">
                <a:latin typeface="Times New Roman" pitchFamily="18" charset="0"/>
                <a:cs typeface="Times New Roman" pitchFamily="18" charset="0"/>
              </a:rPr>
              <a:t> that can be used to reduce the set of candidate solutions to a manageable size. </a:t>
            </a:r>
          </a:p>
          <a:p>
            <a:pPr algn="just"/>
            <a:r>
              <a:rPr lang="en-US" dirty="0" smtClean="0">
                <a:latin typeface="Times New Roman" pitchFamily="18" charset="0"/>
                <a:cs typeface="Times New Roman" pitchFamily="18" charset="0"/>
              </a:rPr>
              <a:t>The method is also used when the simplicity of implementation is more important than speed.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zh-CN" sz="3200" b="1" dirty="0" smtClean="0">
                <a:latin typeface="Times New Roman" pitchFamily="18" charset="0"/>
                <a:ea typeface="SimSun" pitchFamily="2" charset="-122"/>
                <a:cs typeface="Times New Roman" pitchFamily="18" charset="0"/>
              </a:rPr>
              <a:t>0-1 Knapsack problem: </a:t>
            </a:r>
            <a:r>
              <a:rPr lang="en-US" altLang="zh-CN" sz="3200" b="1" dirty="0" smtClean="0">
                <a:solidFill>
                  <a:schemeClr val="accent2"/>
                </a:solidFill>
                <a:latin typeface="Times New Roman" pitchFamily="18" charset="0"/>
                <a:ea typeface="SimSun" pitchFamily="2" charset="-122"/>
                <a:cs typeface="Times New Roman" pitchFamily="18" charset="0"/>
              </a:rPr>
              <a:t>brute-force approach</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altLang="zh-CN" dirty="0" smtClean="0">
                <a:latin typeface="Times New Roman" pitchFamily="18" charset="0"/>
                <a:ea typeface="SimSun" pitchFamily="2" charset="-122"/>
                <a:cs typeface="Times New Roman" pitchFamily="18" charset="0"/>
              </a:rPr>
              <a:t>Since there are </a:t>
            </a:r>
            <a:r>
              <a:rPr lang="en-US" altLang="zh-CN" i="1" dirty="0" smtClean="0">
                <a:latin typeface="Times New Roman" pitchFamily="18" charset="0"/>
                <a:ea typeface="SimSun" pitchFamily="2" charset="-122"/>
                <a:cs typeface="Times New Roman" pitchFamily="18" charset="0"/>
              </a:rPr>
              <a:t>n</a:t>
            </a:r>
            <a:r>
              <a:rPr lang="en-US" altLang="zh-CN" dirty="0" smtClean="0">
                <a:latin typeface="Times New Roman" pitchFamily="18" charset="0"/>
                <a:ea typeface="SimSun" pitchFamily="2" charset="-122"/>
                <a:cs typeface="Times New Roman" pitchFamily="18" charset="0"/>
              </a:rPr>
              <a:t> items, there are </a:t>
            </a:r>
            <a:r>
              <a:rPr lang="en-US" altLang="zh-CN" i="1" dirty="0" smtClean="0">
                <a:latin typeface="Times New Roman" pitchFamily="18" charset="0"/>
                <a:ea typeface="SimSun" pitchFamily="2" charset="-122"/>
                <a:cs typeface="Times New Roman" pitchFamily="18" charset="0"/>
              </a:rPr>
              <a:t>2</a:t>
            </a:r>
            <a:r>
              <a:rPr lang="en-US" altLang="zh-CN" i="1" baseline="30000" dirty="0" smtClean="0">
                <a:latin typeface="Times New Roman" pitchFamily="18" charset="0"/>
                <a:ea typeface="SimSun" pitchFamily="2" charset="-122"/>
                <a:cs typeface="Times New Roman" pitchFamily="18" charset="0"/>
              </a:rPr>
              <a:t>n</a:t>
            </a:r>
            <a:r>
              <a:rPr lang="en-US" altLang="zh-CN" dirty="0" smtClean="0">
                <a:latin typeface="Times New Roman" pitchFamily="18" charset="0"/>
                <a:ea typeface="SimSun" pitchFamily="2" charset="-122"/>
                <a:cs typeface="Times New Roman" pitchFamily="18" charset="0"/>
              </a:rPr>
              <a:t> possible combinations of items.</a:t>
            </a:r>
          </a:p>
          <a:p>
            <a:r>
              <a:rPr lang="en-US" altLang="zh-CN" dirty="0" smtClean="0">
                <a:latin typeface="Times New Roman" pitchFamily="18" charset="0"/>
                <a:ea typeface="SimSun" pitchFamily="2" charset="-122"/>
                <a:cs typeface="Times New Roman" pitchFamily="18" charset="0"/>
              </a:rPr>
              <a:t>We go through all combinations and find the one with maximum value and with total weight less or equal to </a:t>
            </a:r>
            <a:r>
              <a:rPr lang="en-US" altLang="zh-CN" i="1" dirty="0" smtClean="0">
                <a:latin typeface="Times New Roman" pitchFamily="18" charset="0"/>
                <a:ea typeface="SimSun" pitchFamily="2" charset="-122"/>
                <a:cs typeface="Times New Roman" pitchFamily="18" charset="0"/>
              </a:rPr>
              <a:t>W</a:t>
            </a:r>
            <a:endParaRPr lang="en-US" altLang="zh-CN" dirty="0" smtClean="0">
              <a:latin typeface="Times New Roman" pitchFamily="18" charset="0"/>
              <a:ea typeface="SimSun" pitchFamily="2" charset="-122"/>
              <a:cs typeface="Times New Roman" pitchFamily="18" charset="0"/>
            </a:endParaRPr>
          </a:p>
          <a:p>
            <a:r>
              <a:rPr lang="en-US" altLang="zh-CN" dirty="0" smtClean="0">
                <a:latin typeface="Times New Roman" pitchFamily="18" charset="0"/>
                <a:ea typeface="SimSun" pitchFamily="2" charset="-122"/>
                <a:cs typeface="Times New Roman" pitchFamily="18" charset="0"/>
              </a:rPr>
              <a:t>Running time will be </a:t>
            </a:r>
            <a:r>
              <a:rPr lang="en-US" altLang="zh-CN" i="1" dirty="0" smtClean="0">
                <a:latin typeface="Times New Roman" pitchFamily="18" charset="0"/>
                <a:ea typeface="SimSun" pitchFamily="2" charset="-122"/>
                <a:cs typeface="Times New Roman" pitchFamily="18" charset="0"/>
              </a:rPr>
              <a:t>O(2</a:t>
            </a:r>
            <a:r>
              <a:rPr lang="en-US" altLang="zh-CN" i="1" baseline="30000" dirty="0" smtClean="0">
                <a:latin typeface="Times New Roman" pitchFamily="18" charset="0"/>
                <a:ea typeface="SimSun" pitchFamily="2" charset="-122"/>
                <a:cs typeface="Times New Roman" pitchFamily="18" charset="0"/>
              </a:rPr>
              <a:t>n</a:t>
            </a:r>
            <a:r>
              <a:rPr lang="en-US" altLang="zh-CN" i="1" dirty="0" smtClean="0">
                <a:latin typeface="Times New Roman" pitchFamily="18" charset="0"/>
                <a:ea typeface="SimSun" pitchFamily="2" charset="-122"/>
                <a:cs typeface="Times New Roman" pitchFamily="18" charset="0"/>
              </a:rPr>
              <a:t>)</a:t>
            </a:r>
            <a:endParaRPr lang="en-US" altLang="zh-CN" dirty="0" smtClean="0">
              <a:latin typeface="Times New Roman" pitchFamily="18" charset="0"/>
              <a:ea typeface="SimSun" pitchFamily="2" charset="-122"/>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DELL\Desktop\knapsack1.jpg"/>
          <p:cNvPicPr>
            <a:picLocks noChangeAspect="1" noChangeArrowheads="1"/>
          </p:cNvPicPr>
          <p:nvPr/>
        </p:nvPicPr>
        <p:blipFill>
          <a:blip r:embed="rId2"/>
          <a:srcRect/>
          <a:stretch>
            <a:fillRect/>
          </a:stretch>
        </p:blipFill>
        <p:spPr bwMode="auto">
          <a:xfrm>
            <a:off x="381000" y="228600"/>
            <a:ext cx="8382000" cy="6172200"/>
          </a:xfrm>
          <a:prstGeom prst="rect">
            <a:avLst/>
          </a:prstGeom>
          <a:noFill/>
        </p:spPr>
      </p:pic>
      <p:sp>
        <p:nvSpPr>
          <p:cNvPr id="5" name="Footer Placeholder 4"/>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Backtracking</a:t>
            </a:r>
            <a:endParaRPr lang="en-US" dirty="0"/>
          </a:p>
        </p:txBody>
      </p:sp>
      <p:sp>
        <p:nvSpPr>
          <p:cNvPr id="3" name="Content Placeholder 2"/>
          <p:cNvSpPr>
            <a:spLocks noGrp="1"/>
          </p:cNvSpPr>
          <p:nvPr>
            <p:ph idx="1"/>
          </p:nvPr>
        </p:nvSpPr>
        <p:spPr/>
        <p:txBody>
          <a:bodyPr>
            <a:normAutofit/>
          </a:bodyPr>
          <a:lstStyle/>
          <a:p>
            <a:pPr algn="just"/>
            <a:r>
              <a:rPr lang="en-US" sz="2800" b="1" dirty="0" smtClean="0">
                <a:latin typeface="Times New Roman" pitchFamily="18" charset="0"/>
                <a:cs typeface="Times New Roman" pitchFamily="18" charset="0"/>
              </a:rPr>
              <a:t>Backtracking</a:t>
            </a:r>
            <a:r>
              <a:rPr lang="en-US" sz="2800" dirty="0" smtClean="0">
                <a:latin typeface="Times New Roman" pitchFamily="18" charset="0"/>
                <a:cs typeface="Times New Roman" pitchFamily="18" charset="0"/>
              </a:rPr>
              <a:t> is a general algorithm for finding all (or some) solutions to some computational problems, notably constraint satisfaction problems, that incrementally builds candidates to the solutions, and abandons a candidate ("</a:t>
            </a:r>
            <a:r>
              <a:rPr lang="en-US" sz="2800" dirty="0" smtClean="0">
                <a:solidFill>
                  <a:schemeClr val="accent2"/>
                </a:solidFill>
                <a:latin typeface="Times New Roman" pitchFamily="18" charset="0"/>
                <a:cs typeface="Times New Roman" pitchFamily="18" charset="0"/>
              </a:rPr>
              <a:t>backtracks</a:t>
            </a:r>
            <a:r>
              <a:rPr lang="en-US" sz="2800" dirty="0" smtClean="0">
                <a:latin typeface="Times New Roman" pitchFamily="18" charset="0"/>
                <a:cs typeface="Times New Roman" pitchFamily="18" charset="0"/>
              </a:rPr>
              <a:t>") as soon as it determines that the candidate cannot possibly be completed to a valid solution. </a:t>
            </a:r>
          </a:p>
          <a:p>
            <a:pPr algn="just"/>
            <a:r>
              <a:rPr lang="en-US" sz="2800" b="1" dirty="0" smtClean="0">
                <a:latin typeface="Times New Roman" pitchFamily="18" charset="0"/>
                <a:cs typeface="Times New Roman" pitchFamily="18" charset="0"/>
              </a:rPr>
              <a:t>Backtracking</a:t>
            </a:r>
            <a:r>
              <a:rPr lang="en-US" sz="2800" dirty="0" smtClean="0">
                <a:latin typeface="Times New Roman" pitchFamily="18" charset="0"/>
                <a:cs typeface="Times New Roman" pitchFamily="18" charset="0"/>
              </a:rPr>
              <a:t> is often much faster than </a:t>
            </a:r>
            <a:r>
              <a:rPr lang="en-US" sz="2800" dirty="0" smtClean="0">
                <a:solidFill>
                  <a:schemeClr val="accent2"/>
                </a:solidFill>
                <a:latin typeface="Times New Roman" pitchFamily="18" charset="0"/>
                <a:cs typeface="Times New Roman" pitchFamily="18" charset="0"/>
              </a:rPr>
              <a:t>brute force enumeration</a:t>
            </a:r>
            <a:r>
              <a:rPr lang="en-US" sz="2800" dirty="0" smtClean="0">
                <a:latin typeface="Times New Roman" pitchFamily="18" charset="0"/>
                <a:cs typeface="Times New Roman" pitchFamily="18" charset="0"/>
              </a:rPr>
              <a:t> of all complete candidates, since it can eliminate many candidates with a single test.</a:t>
            </a:r>
            <a:endParaRPr lang="en-US"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1676400"/>
          </a:xfrm>
        </p:spPr>
        <p:txBody>
          <a:bodyPr>
            <a:noAutofit/>
          </a:bodyPr>
          <a:lstStyle/>
          <a:p>
            <a:pPr algn="just"/>
            <a:r>
              <a:rPr lang="en-US" sz="2400" dirty="0" smtClean="0">
                <a:latin typeface="Times New Roman" pitchFamily="18" charset="0"/>
                <a:cs typeface="Times New Roman" pitchFamily="18" charset="0"/>
              </a:rPr>
              <a:t>We can use </a:t>
            </a:r>
            <a:r>
              <a:rPr lang="en-US" sz="2400" b="1" dirty="0" smtClean="0">
                <a:latin typeface="Times New Roman" pitchFamily="18" charset="0"/>
                <a:cs typeface="Times New Roman" pitchFamily="18" charset="0"/>
              </a:rPr>
              <a:t>Backtracking</a:t>
            </a:r>
            <a:r>
              <a:rPr lang="en-US" sz="2400" dirty="0" smtClean="0">
                <a:latin typeface="Times New Roman" pitchFamily="18" charset="0"/>
                <a:cs typeface="Times New Roman" pitchFamily="18" charset="0"/>
              </a:rPr>
              <a:t> to optimize the Brute Force solution. If we reach a point where a solution no longer is feasible, there is no need to continue exploring. </a:t>
            </a:r>
            <a:endParaRPr lang="en-US" sz="2400" dirty="0">
              <a:latin typeface="Times New Roman" pitchFamily="18" charset="0"/>
              <a:cs typeface="Times New Roman" pitchFamily="18" charset="0"/>
            </a:endParaRPr>
          </a:p>
        </p:txBody>
      </p:sp>
      <p:pic>
        <p:nvPicPr>
          <p:cNvPr id="2050" name="Picture 2" descr="C:\Users\DELL\Desktop\knapsack2.jpg"/>
          <p:cNvPicPr>
            <a:picLocks noChangeAspect="1" noChangeArrowheads="1"/>
          </p:cNvPicPr>
          <p:nvPr/>
        </p:nvPicPr>
        <p:blipFill>
          <a:blip r:embed="rId2"/>
          <a:srcRect t="8197" b="3279"/>
          <a:stretch>
            <a:fillRect/>
          </a:stretch>
        </p:blipFill>
        <p:spPr bwMode="auto">
          <a:xfrm>
            <a:off x="0" y="1600200"/>
            <a:ext cx="9144000" cy="5105400"/>
          </a:xfrm>
          <a:prstGeom prst="rect">
            <a:avLst/>
          </a:prstGeom>
          <a:noFill/>
        </p:spPr>
      </p:pic>
      <p:sp>
        <p:nvSpPr>
          <p:cNvPr id="5" name="Footer Placeholder 4"/>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28600" y="152400"/>
            <a:ext cx="8610600" cy="62484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K. G. Dhal</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Branch and Bound Algorithm</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fontAlgn="base"/>
            <a:r>
              <a:rPr lang="en-US" b="1" dirty="0" smtClean="0">
                <a:latin typeface="Times New Roman" pitchFamily="18" charset="0"/>
                <a:cs typeface="Times New Roman" pitchFamily="18" charset="0"/>
              </a:rPr>
              <a:t>Branch and bound</a:t>
            </a:r>
            <a:r>
              <a:rPr lang="en-US" dirty="0" smtClean="0">
                <a:latin typeface="Times New Roman" pitchFamily="18" charset="0"/>
                <a:cs typeface="Times New Roman" pitchFamily="18" charset="0"/>
              </a:rPr>
              <a:t> is an algorithm design paradigm which is generally used for solving </a:t>
            </a:r>
            <a:r>
              <a:rPr lang="en-US" dirty="0" smtClean="0">
                <a:solidFill>
                  <a:schemeClr val="accent2"/>
                </a:solidFill>
                <a:latin typeface="Times New Roman" pitchFamily="18" charset="0"/>
                <a:cs typeface="Times New Roman" pitchFamily="18" charset="0"/>
              </a:rPr>
              <a:t>combinatorial optimization problems</a:t>
            </a:r>
            <a:r>
              <a:rPr lang="en-US" dirty="0" smtClean="0">
                <a:latin typeface="Times New Roman" pitchFamily="18" charset="0"/>
                <a:cs typeface="Times New Roman" pitchFamily="18" charset="0"/>
              </a:rPr>
              <a:t>. </a:t>
            </a:r>
          </a:p>
          <a:p>
            <a:pPr algn="just" fontAlgn="base"/>
            <a:r>
              <a:rPr lang="en-US" b="1" dirty="0" smtClean="0">
                <a:latin typeface="Times New Roman" pitchFamily="18" charset="0"/>
                <a:cs typeface="Times New Roman" pitchFamily="18" charset="0"/>
              </a:rPr>
              <a:t>Combinatorial optimization</a:t>
            </a:r>
            <a:r>
              <a:rPr lang="en-US" dirty="0" smtClean="0">
                <a:latin typeface="Times New Roman" pitchFamily="18" charset="0"/>
                <a:cs typeface="Times New Roman" pitchFamily="18" charset="0"/>
              </a:rPr>
              <a:t> is a topic that consists of finding an optimal object from a finite set of objects.</a:t>
            </a:r>
          </a:p>
          <a:p>
            <a:pPr algn="just" fontAlgn="base"/>
            <a:r>
              <a:rPr lang="en-US" dirty="0" smtClean="0">
                <a:latin typeface="Times New Roman" pitchFamily="18" charset="0"/>
                <a:cs typeface="Times New Roman" pitchFamily="18" charset="0"/>
              </a:rPr>
              <a:t>These problems are typically exponential in terms of time complexity and may require exploring all possible permutations in worst case. </a:t>
            </a:r>
          </a:p>
          <a:p>
            <a:pPr algn="just" fontAlgn="base"/>
            <a:r>
              <a:rPr lang="en-US" dirty="0" smtClean="0">
                <a:latin typeface="Times New Roman" pitchFamily="18" charset="0"/>
                <a:cs typeface="Times New Roman" pitchFamily="18" charset="0"/>
              </a:rPr>
              <a:t>The Branch and Bound Algorithm technique solves these problems relatively quickly.</a:t>
            </a: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K. G. Dhal</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283</Words>
  <Application>Microsoft Office PowerPoint</Application>
  <PresentationFormat>On-screen Show (4:3)</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Brute Force  Backtracking  Branch &amp; Bound </vt:lpstr>
      <vt:lpstr>Brute-force</vt:lpstr>
      <vt:lpstr>Brute-force</vt:lpstr>
      <vt:lpstr>0-1 Knapsack problem: brute-force approach</vt:lpstr>
      <vt:lpstr>Slide 5</vt:lpstr>
      <vt:lpstr>Backtracking</vt:lpstr>
      <vt:lpstr>Slide 7</vt:lpstr>
      <vt:lpstr>Slide 8</vt:lpstr>
      <vt:lpstr>Branch and Bound Algorithm </vt:lpstr>
      <vt:lpstr>Branch and Bound Algorithm </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Brute Force  Backtracking  Branch &amp; Bound </dc:title>
  <dc:creator>DELL</dc:creator>
  <cp:lastModifiedBy>DELL</cp:lastModifiedBy>
  <cp:revision>27</cp:revision>
  <dcterms:created xsi:type="dcterms:W3CDTF">2006-08-16T00:00:00Z</dcterms:created>
  <dcterms:modified xsi:type="dcterms:W3CDTF">2021-02-22T02:58:50Z</dcterms:modified>
</cp:coreProperties>
</file>