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EDB23-9FA2-4218-8544-D0AD09025170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1AA1E-D6E4-4D30-8187-28DC1B1D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8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1AA1E-D6E4-4D30-8187-28DC1B1D89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7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1AA1E-D6E4-4D30-8187-28DC1B1D89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058-2034-4A26-A9D7-B1FD83CB2CE1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E50-4396-47DB-8DAB-06E6A5C2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8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058-2034-4A26-A9D7-B1FD83CB2CE1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E50-4396-47DB-8DAB-06E6A5C2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0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058-2034-4A26-A9D7-B1FD83CB2CE1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E50-4396-47DB-8DAB-06E6A5C2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5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058-2034-4A26-A9D7-B1FD83CB2CE1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E50-4396-47DB-8DAB-06E6A5C2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058-2034-4A26-A9D7-B1FD83CB2CE1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E50-4396-47DB-8DAB-06E6A5C2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058-2034-4A26-A9D7-B1FD83CB2CE1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E50-4396-47DB-8DAB-06E6A5C2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1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058-2034-4A26-A9D7-B1FD83CB2CE1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E50-4396-47DB-8DAB-06E6A5C2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058-2034-4A26-A9D7-B1FD83CB2CE1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E50-4396-47DB-8DAB-06E6A5C2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058-2034-4A26-A9D7-B1FD83CB2CE1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E50-4396-47DB-8DAB-06E6A5C2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058-2034-4A26-A9D7-B1FD83CB2CE1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E50-4396-47DB-8DAB-06E6A5C2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058-2034-4A26-A9D7-B1FD83CB2CE1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E50-4396-47DB-8DAB-06E6A5C2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9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F058-2034-4A26-A9D7-B1FD83CB2CE1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AE50-4396-47DB-8DAB-06E6A5C2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5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30/08/2017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3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</a:t>
            </a:r>
            <a:r>
              <a:rPr lang="th-TH" dirty="0" smtClean="0"/>
              <a:t>การตัด </a:t>
            </a:r>
            <a:r>
              <a:rPr lang="en-US" dirty="0"/>
              <a:t>String </a:t>
            </a:r>
            <a:r>
              <a:rPr lang="th-TH" dirty="0"/>
              <a:t>ที่ต้องการ</a:t>
            </a:r>
            <a:r>
              <a:rPr lang="th-TH" dirty="0" smtClean="0"/>
              <a:t>ด้วย</a:t>
            </a:r>
            <a:r>
              <a:rPr lang="en-US" dirty="0" smtClean="0"/>
              <a:t> substring)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64592" y="2450529"/>
            <a:ext cx="10515600" cy="306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ubstring </a:t>
            </a:r>
            <a:r>
              <a:rPr lang="th-TH" dirty="0" smtClean="0"/>
              <a:t>ใช้ตัด </a:t>
            </a:r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th-TH" dirty="0" smtClean="0"/>
              <a:t>บางส่วนตามที่ต้องการ</a:t>
            </a:r>
            <a:r>
              <a:rPr lang="th-TH" dirty="0"/>
              <a:t> </a:t>
            </a:r>
            <a:r>
              <a:rPr lang="th-TH" dirty="0" smtClean="0"/>
              <a:t>โดย </a:t>
            </a:r>
            <a:r>
              <a:rPr lang="en-US" dirty="0" smtClean="0"/>
              <a:t>method </a:t>
            </a:r>
            <a:r>
              <a:rPr lang="th-TH" dirty="0" smtClean="0"/>
              <a:t>นี้จะ </a:t>
            </a:r>
            <a:r>
              <a:rPr lang="en-US" dirty="0" smtClean="0"/>
              <a:t>return </a:t>
            </a:r>
            <a:r>
              <a:rPr lang="th-TH" dirty="0" smtClean="0"/>
              <a:t>เป็น</a:t>
            </a:r>
            <a:r>
              <a:rPr lang="en-US" dirty="0" smtClean="0"/>
              <a:t> String</a:t>
            </a:r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sz="2800" dirty="0" smtClean="0"/>
              <a:t>String word </a:t>
            </a:r>
            <a:r>
              <a:rPr lang="en-US" dirty="0" smtClean="0"/>
              <a:t>= “Hello World”;</a:t>
            </a:r>
          </a:p>
          <a:p>
            <a:pPr marL="0" indent="0">
              <a:buNone/>
            </a:pPr>
            <a:r>
              <a:rPr lang="en-US" dirty="0" smtClean="0"/>
              <a:t>word = </a:t>
            </a:r>
            <a:r>
              <a:rPr lang="en-US" dirty="0" err="1" smtClean="0"/>
              <a:t>word.substring</a:t>
            </a:r>
            <a:r>
              <a:rPr lang="en-US" dirty="0" smtClean="0"/>
              <a:t>(0</a:t>
            </a:r>
            <a:r>
              <a:rPr lang="en-US" dirty="0"/>
              <a:t>,</a:t>
            </a:r>
            <a:r>
              <a:rPr lang="en-US" dirty="0" smtClean="0"/>
              <a:t>4);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4592" y="1690688"/>
            <a:ext cx="118628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Format : {String </a:t>
            </a:r>
            <a:r>
              <a:rPr lang="th-TH" sz="2800" dirty="0"/>
              <a:t>ใดๆ</a:t>
            </a:r>
            <a:r>
              <a:rPr lang="en-US" sz="2800" dirty="0"/>
              <a:t>}. substring({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th-TH" sz="2800" dirty="0"/>
              <a:t>ระบตำแหน่งที่เริ่ม</a:t>
            </a:r>
            <a:r>
              <a:rPr lang="en-US" sz="2800" dirty="0"/>
              <a:t>},{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th-TH" sz="2800" dirty="0"/>
              <a:t>ระบุตำแหน่งจบ</a:t>
            </a:r>
            <a:r>
              <a:rPr lang="en-US" sz="2800" dirty="0"/>
              <a:t>});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64939"/>
              </p:ext>
            </p:extLst>
          </p:nvPr>
        </p:nvGraphicFramePr>
        <p:xfrm>
          <a:off x="4793489" y="3429647"/>
          <a:ext cx="6279900" cy="9421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</a:tblGrid>
              <a:tr h="471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1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 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‘W’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‘r’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‘d’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2837" y="514152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r>
              <a:rPr lang="th-TH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34604"/>
              </p:ext>
            </p:extLst>
          </p:nvPr>
        </p:nvGraphicFramePr>
        <p:xfrm>
          <a:off x="1836929" y="4879851"/>
          <a:ext cx="2283600" cy="9421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0900"/>
                <a:gridCol w="570900"/>
                <a:gridCol w="570900"/>
                <a:gridCol w="570900"/>
              </a:tblGrid>
              <a:tr h="471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1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078992" y="4470250"/>
            <a:ext cx="201168" cy="57723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55269" y="5141522"/>
            <a:ext cx="6313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***</a:t>
            </a:r>
            <a:r>
              <a:rPr lang="th-TH" sz="2400" dirty="0" smtClean="0">
                <a:solidFill>
                  <a:srgbClr val="FF0000"/>
                </a:solidFill>
              </a:rPr>
              <a:t>ข้อสังเกต</a:t>
            </a:r>
            <a:r>
              <a:rPr lang="th-TH" sz="2400" dirty="0">
                <a:solidFill>
                  <a:srgbClr val="FF0000"/>
                </a:solidFill>
              </a:rPr>
              <a:t>ุ</a:t>
            </a:r>
            <a:r>
              <a:rPr lang="th-TH" sz="2400" dirty="0" smtClean="0">
                <a:solidFill>
                  <a:srgbClr val="FF0000"/>
                </a:solidFill>
              </a:rPr>
              <a:t> 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th-TH" sz="2400" dirty="0" smtClean="0">
                <a:solidFill>
                  <a:srgbClr val="FF0000"/>
                </a:solidFill>
              </a:rPr>
              <a:t>จาก </a:t>
            </a:r>
            <a:r>
              <a:rPr lang="en-US" sz="2400" dirty="0" err="1" smtClean="0">
                <a:solidFill>
                  <a:srgbClr val="FF0000"/>
                </a:solidFill>
              </a:rPr>
              <a:t>word.substring</a:t>
            </a:r>
            <a:r>
              <a:rPr lang="en-US" sz="2400" dirty="0" smtClean="0">
                <a:solidFill>
                  <a:srgbClr val="FF0000"/>
                </a:solidFill>
              </a:rPr>
              <a:t>(0,4) </a:t>
            </a:r>
            <a:r>
              <a:rPr lang="th-TH" sz="2400" dirty="0" smtClean="0">
                <a:solidFill>
                  <a:srgbClr val="FF0000"/>
                </a:solidFill>
              </a:rPr>
              <a:t>จะได้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th-TH" sz="2400" dirty="0" smtClean="0">
                <a:solidFill>
                  <a:srgbClr val="FF0000"/>
                </a:solidFill>
              </a:rPr>
              <a:t> </a:t>
            </a:r>
            <a:r>
              <a:rPr lang="th-TH" sz="2400" dirty="0" smtClean="0">
                <a:solidFill>
                  <a:srgbClr val="FF0000"/>
                </a:solidFill>
              </a:rPr>
              <a:t>ตัวอักษรตั้งแต่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th-TH" sz="2400" dirty="0" smtClean="0">
                <a:solidFill>
                  <a:srgbClr val="FF0000"/>
                </a:solidFill>
              </a:rPr>
              <a:t>ตำแหน่งที่ </a:t>
            </a:r>
            <a:r>
              <a:rPr lang="en-US" sz="2400" dirty="0" smtClean="0">
                <a:solidFill>
                  <a:srgbClr val="FF0000"/>
                </a:solidFill>
              </a:rPr>
              <a:t>0 – 3 </a:t>
            </a:r>
            <a:r>
              <a:rPr lang="th-TH" sz="2400" dirty="0" smtClean="0">
                <a:solidFill>
                  <a:srgbClr val="FF0000"/>
                </a:solidFill>
              </a:rPr>
              <a:t>ไม่รวม </a:t>
            </a:r>
            <a:r>
              <a:rPr lang="en-US" sz="2400" dirty="0" smtClean="0">
                <a:solidFill>
                  <a:srgbClr val="FF0000"/>
                </a:solidFill>
              </a:rPr>
              <a:t>4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เป็น </a:t>
            </a:r>
            <a:r>
              <a:rPr lang="en-US" dirty="0" smtClean="0"/>
              <a:t>library </a:t>
            </a:r>
            <a:r>
              <a:rPr lang="th-TH" dirty="0" smtClean="0"/>
              <a:t>ที่ใช้เพื่อหาค่าต่างๆ ทางคณิตศาสตร์ เช่น คำนวนเลขยกกำลัง</a:t>
            </a:r>
            <a:r>
              <a:rPr lang="th-TH" dirty="0"/>
              <a:t> </a:t>
            </a:r>
            <a:r>
              <a:rPr lang="en-US" dirty="0" smtClean="0"/>
              <a:t>,</a:t>
            </a:r>
            <a:r>
              <a:rPr lang="th-TH" dirty="0" smtClean="0"/>
              <a:t>ปัดเศษของตัวเลข</a:t>
            </a:r>
            <a:r>
              <a:rPr lang="th-TH" dirty="0"/>
              <a:t> </a:t>
            </a:r>
            <a:r>
              <a:rPr lang="th-TH" dirty="0" smtClean="0"/>
              <a:t>เป็นต้น</a:t>
            </a:r>
          </a:p>
          <a:p>
            <a:pPr marL="0" indent="0">
              <a:buNone/>
            </a:pPr>
            <a:r>
              <a:rPr lang="th-TH" dirty="0" smtClean="0"/>
              <a:t>โดย </a:t>
            </a:r>
            <a:r>
              <a:rPr lang="en-US" dirty="0" smtClean="0"/>
              <a:t>method</a:t>
            </a:r>
            <a:r>
              <a:rPr lang="th-TH" dirty="0" smtClean="0"/>
              <a:t> มีเยอะมาก แต่ที่จะแนะนำมีตามด้านล่าง</a:t>
            </a:r>
          </a:p>
          <a:p>
            <a:pPr marL="514350" indent="-514350">
              <a:buAutoNum type="arabicPeriod"/>
            </a:pPr>
            <a:r>
              <a:rPr lang="en-US" dirty="0" smtClean="0"/>
              <a:t>pow (</a:t>
            </a:r>
            <a:r>
              <a:rPr lang="th-TH" dirty="0" smtClean="0"/>
              <a:t>ใช้เพื่อคำนวนเลขยกกำลัง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round</a:t>
            </a:r>
            <a:r>
              <a:rPr lang="th-TH" dirty="0" smtClean="0"/>
              <a:t> </a:t>
            </a:r>
            <a:r>
              <a:rPr lang="en-US" dirty="0" smtClean="0"/>
              <a:t>(</a:t>
            </a:r>
            <a:r>
              <a:rPr lang="th-TH" dirty="0" smtClean="0"/>
              <a:t>ใช้ปัดเศษตามหลักคณิตศาสตร์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floor (</a:t>
            </a:r>
            <a:r>
              <a:rPr lang="th-TH" dirty="0" smtClean="0"/>
              <a:t>ใช้ปัดเศษลง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ceil</a:t>
            </a:r>
            <a:r>
              <a:rPr lang="th-TH" dirty="0" smtClean="0"/>
              <a:t> </a:t>
            </a:r>
            <a:r>
              <a:rPr lang="en-US" dirty="0" smtClean="0"/>
              <a:t>(</a:t>
            </a:r>
            <a:r>
              <a:rPr lang="th-TH" dirty="0" smtClean="0"/>
              <a:t>ใช้ปัดเศษขึ้น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292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dirty="0" smtClean="0"/>
              <a:t>(pow)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0" y="26062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Math.pow</a:t>
            </a:r>
            <a:r>
              <a:rPr lang="en-US" dirty="0" smtClean="0"/>
              <a:t> </a:t>
            </a:r>
            <a:r>
              <a:rPr lang="th-TH" dirty="0" smtClean="0"/>
              <a:t>ใช้เพื่อคำนวนเลขยกกำลัง</a:t>
            </a:r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err="1" smtClean="0"/>
              <a:t>Math.pow</a:t>
            </a:r>
            <a:r>
              <a:rPr lang="en-US" dirty="0" smtClean="0"/>
              <a:t>(2,3); 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th-TH" dirty="0" smtClean="0">
                <a:solidFill>
                  <a:srgbClr val="FF0000"/>
                </a:solidFill>
              </a:rPr>
              <a:t>จะได้ 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</a:pPr>
            <a:r>
              <a:rPr lang="en-US" dirty="0" err="1" smtClean="0"/>
              <a:t>Math.pow</a:t>
            </a:r>
            <a:r>
              <a:rPr lang="en-US" dirty="0" smtClean="0"/>
              <a:t>(3,2); </a:t>
            </a: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th-TH" dirty="0">
                <a:solidFill>
                  <a:srgbClr val="FF0000"/>
                </a:solidFill>
              </a:rPr>
              <a:t>จะได้ </a:t>
            </a:r>
            <a:r>
              <a:rPr lang="en-US" dirty="0">
                <a:solidFill>
                  <a:srgbClr val="FF0000"/>
                </a:solidFill>
              </a:rPr>
              <a:t>9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Math.pow</a:t>
            </a:r>
            <a:r>
              <a:rPr lang="en-US" dirty="0" smtClean="0"/>
              <a:t>(10,3</a:t>
            </a:r>
            <a:r>
              <a:rPr lang="en-US" dirty="0"/>
              <a:t>); </a:t>
            </a: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th-TH" dirty="0">
                <a:solidFill>
                  <a:srgbClr val="FF0000"/>
                </a:solidFill>
              </a:rPr>
              <a:t>จะได้ </a:t>
            </a:r>
            <a:r>
              <a:rPr lang="en-US" dirty="0" smtClean="0">
                <a:solidFill>
                  <a:srgbClr val="FF0000"/>
                </a:solidFill>
              </a:rPr>
              <a:t>1000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0" y="1690688"/>
            <a:ext cx="1065989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</a:t>
            </a:r>
            <a:r>
              <a:rPr lang="en-US" sz="2800" dirty="0" err="1" smtClean="0"/>
              <a:t>Math.pow</a:t>
            </a:r>
            <a:r>
              <a:rPr lang="en-US" sz="2800" dirty="0" smtClean="0"/>
              <a:t>({double </a:t>
            </a:r>
            <a:r>
              <a:rPr lang="th-TH" sz="2800" dirty="0" smtClean="0"/>
              <a:t>ตัวฐาน</a:t>
            </a:r>
            <a:r>
              <a:rPr lang="en-US" sz="2800" dirty="0" smtClean="0"/>
              <a:t>}, {double </a:t>
            </a:r>
            <a:r>
              <a:rPr lang="th-TH" sz="2800" dirty="0" smtClean="0"/>
              <a:t>เลขชี้กำลัง</a:t>
            </a:r>
            <a:r>
              <a:rPr lang="en-US" sz="2800" dirty="0" smtClean="0"/>
              <a:t>});  return </a:t>
            </a:r>
            <a:r>
              <a:rPr lang="th-TH" sz="2800" dirty="0" smtClean="0"/>
              <a:t>ค่าเป็น </a:t>
            </a:r>
            <a:r>
              <a:rPr lang="en-US" sz="2800" dirty="0" smtClean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50446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dirty="0" smtClean="0"/>
              <a:t>(round</a:t>
            </a:r>
            <a:r>
              <a:rPr lang="th-TH" dirty="0" smtClean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0" y="29884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Math.round</a:t>
            </a:r>
            <a:r>
              <a:rPr lang="en-US" dirty="0" smtClean="0"/>
              <a:t> </a:t>
            </a:r>
            <a:r>
              <a:rPr lang="th-TH" dirty="0"/>
              <a:t>ใช้ปัดเศษตามหลักคณิตศาสตร์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err="1" smtClean="0"/>
              <a:t>Math.round</a:t>
            </a:r>
            <a:r>
              <a:rPr lang="en-US" dirty="0" smtClean="0"/>
              <a:t>( 0.1 ); 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th-TH" dirty="0" smtClean="0">
                <a:solidFill>
                  <a:srgbClr val="FF0000"/>
                </a:solidFill>
              </a:rPr>
              <a:t>จะได้ </a:t>
            </a:r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Math.round</a:t>
            </a:r>
            <a:r>
              <a:rPr lang="en-US" dirty="0" smtClean="0"/>
              <a:t>( 0.5 ); </a:t>
            </a: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th-TH" dirty="0">
                <a:solidFill>
                  <a:srgbClr val="FF0000"/>
                </a:solidFill>
              </a:rPr>
              <a:t>จะได้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 err="1" smtClean="0"/>
              <a:t>Math.round</a:t>
            </a:r>
            <a:r>
              <a:rPr lang="en-US" dirty="0" smtClean="0"/>
              <a:t>( 0.6f ); </a:t>
            </a: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th-TH" dirty="0">
                <a:solidFill>
                  <a:srgbClr val="FF0000"/>
                </a:solidFill>
              </a:rPr>
              <a:t>จะได้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370" y="1690688"/>
            <a:ext cx="1133110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 </a:t>
            </a:r>
            <a:r>
              <a:rPr lang="en-US" sz="2800" dirty="0" err="1" smtClean="0"/>
              <a:t>Math.round</a:t>
            </a:r>
            <a:r>
              <a:rPr lang="en-US" sz="2800" dirty="0" smtClean="0"/>
              <a:t>({double </a:t>
            </a:r>
            <a:r>
              <a:rPr lang="th-TH" sz="2800" dirty="0" smtClean="0"/>
              <a:t>ตัวเลข</a:t>
            </a:r>
            <a:r>
              <a:rPr lang="en-US" sz="2800" dirty="0" smtClean="0"/>
              <a:t>}</a:t>
            </a:r>
            <a:r>
              <a:rPr lang="en-US" sz="2800" dirty="0"/>
              <a:t>)</a:t>
            </a:r>
            <a:r>
              <a:rPr lang="en-US" sz="2800" dirty="0" smtClean="0"/>
              <a:t>; return </a:t>
            </a:r>
            <a:r>
              <a:rPr lang="th-TH" sz="2800" dirty="0" smtClean="0"/>
              <a:t>ค่าเป็น </a:t>
            </a:r>
            <a:r>
              <a:rPr lang="en-US" sz="2800" dirty="0" smtClean="0"/>
              <a:t>long</a:t>
            </a:r>
          </a:p>
          <a:p>
            <a:r>
              <a:rPr lang="en-US" sz="2800" dirty="0" smtClean="0"/>
              <a:t>	     </a:t>
            </a:r>
            <a:r>
              <a:rPr lang="en-US" sz="2800" dirty="0" err="1" smtClean="0"/>
              <a:t>Math.round</a:t>
            </a:r>
            <a:r>
              <a:rPr lang="en-US" sz="2800" dirty="0" smtClean="0"/>
              <a:t>({float </a:t>
            </a:r>
            <a:r>
              <a:rPr lang="th-TH" sz="2800" dirty="0" smtClean="0"/>
              <a:t>ตัวเลข</a:t>
            </a:r>
            <a:r>
              <a:rPr lang="en-US" sz="2800" dirty="0" smtClean="0"/>
              <a:t>}); return </a:t>
            </a:r>
            <a:r>
              <a:rPr lang="th-TH" sz="2800" dirty="0" smtClean="0"/>
              <a:t>ค่าเป็น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035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dirty="0" smtClean="0"/>
              <a:t>(floor)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0" y="26382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Math.floor</a:t>
            </a:r>
            <a:r>
              <a:rPr lang="en-US" dirty="0" smtClean="0"/>
              <a:t> </a:t>
            </a:r>
            <a:r>
              <a:rPr lang="th-TH" dirty="0"/>
              <a:t>ใช้ปัดเศษลง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err="1" smtClean="0"/>
              <a:t>Math.floor</a:t>
            </a:r>
            <a:r>
              <a:rPr lang="en-US" dirty="0" smtClean="0"/>
              <a:t>( 0.1 ); 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th-TH" dirty="0" smtClean="0">
                <a:solidFill>
                  <a:srgbClr val="FF0000"/>
                </a:solidFill>
              </a:rPr>
              <a:t>จะได้ </a:t>
            </a:r>
            <a:r>
              <a:rPr lang="en-US" dirty="0" smtClean="0">
                <a:solidFill>
                  <a:srgbClr val="FF0000"/>
                </a:solidFill>
              </a:rPr>
              <a:t>0.0</a:t>
            </a:r>
          </a:p>
          <a:p>
            <a:pPr marL="0" indent="0">
              <a:buNone/>
            </a:pPr>
            <a:r>
              <a:rPr lang="en-US" dirty="0" err="1" smtClean="0"/>
              <a:t>Math.floor</a:t>
            </a:r>
            <a:r>
              <a:rPr lang="en-US" dirty="0" smtClean="0"/>
              <a:t>( 0.5 ); 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th-TH" dirty="0" smtClean="0">
                <a:solidFill>
                  <a:srgbClr val="FF0000"/>
                </a:solidFill>
              </a:rPr>
              <a:t>จะได้ </a:t>
            </a:r>
            <a:r>
              <a:rPr lang="en-US" dirty="0" smtClean="0">
                <a:solidFill>
                  <a:srgbClr val="FF0000"/>
                </a:solidFill>
              </a:rPr>
              <a:t>0.0</a:t>
            </a:r>
          </a:p>
          <a:p>
            <a:pPr marL="0" indent="0">
              <a:buNone/>
            </a:pPr>
            <a:r>
              <a:rPr lang="en-US" dirty="0" err="1" smtClean="0"/>
              <a:t>Math.floor</a:t>
            </a:r>
            <a:r>
              <a:rPr lang="en-US" dirty="0" smtClean="0"/>
              <a:t>( 0.6 ); </a:t>
            </a: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th-TH" dirty="0">
                <a:solidFill>
                  <a:srgbClr val="FF0000"/>
                </a:solidFill>
              </a:rPr>
              <a:t>จะได้ </a:t>
            </a:r>
            <a:r>
              <a:rPr lang="en-US" dirty="0" smtClean="0">
                <a:solidFill>
                  <a:srgbClr val="FF0000"/>
                </a:solidFill>
              </a:rPr>
              <a:t>0.0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370" y="1690688"/>
            <a:ext cx="113311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 </a:t>
            </a:r>
            <a:r>
              <a:rPr lang="en-US" sz="2800" dirty="0" err="1" smtClean="0"/>
              <a:t>Math.floor</a:t>
            </a:r>
            <a:r>
              <a:rPr lang="en-US" sz="2800" dirty="0" smtClean="0"/>
              <a:t>{double </a:t>
            </a:r>
            <a:r>
              <a:rPr lang="th-TH" sz="2800" dirty="0" smtClean="0"/>
              <a:t>ตัวเลข</a:t>
            </a:r>
            <a:r>
              <a:rPr lang="en-US" sz="2800" dirty="0" smtClean="0"/>
              <a:t>}</a:t>
            </a:r>
            <a:r>
              <a:rPr lang="en-US" sz="2800" dirty="0"/>
              <a:t>)</a:t>
            </a:r>
            <a:r>
              <a:rPr lang="en-US" sz="2800" dirty="0" smtClean="0"/>
              <a:t>; return </a:t>
            </a:r>
            <a:r>
              <a:rPr lang="th-TH" sz="2800" dirty="0" smtClean="0"/>
              <a:t>ค่าเป็น </a:t>
            </a:r>
            <a:r>
              <a:rPr lang="en-US" sz="2800" dirty="0" smtClean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76349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dirty="0" smtClean="0"/>
              <a:t>(</a:t>
            </a:r>
            <a:r>
              <a:rPr lang="en-US" dirty="0"/>
              <a:t>ceil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0" y="26382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Math.ceil</a:t>
            </a:r>
            <a:r>
              <a:rPr lang="en-US" dirty="0" smtClean="0"/>
              <a:t> </a:t>
            </a:r>
            <a:r>
              <a:rPr lang="th-TH" dirty="0"/>
              <a:t>ใช้ปัด</a:t>
            </a:r>
            <a:r>
              <a:rPr lang="th-TH" dirty="0" smtClean="0"/>
              <a:t>เศษขึ้น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err="1" smtClean="0"/>
              <a:t>Math.ceil</a:t>
            </a:r>
            <a:r>
              <a:rPr lang="en-US" dirty="0" smtClean="0"/>
              <a:t>( 0.1 ); 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th-TH" dirty="0" smtClean="0">
                <a:solidFill>
                  <a:srgbClr val="FF0000"/>
                </a:solidFill>
              </a:rPr>
              <a:t>จะได้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.0</a:t>
            </a:r>
          </a:p>
          <a:p>
            <a:pPr marL="0" indent="0">
              <a:buNone/>
            </a:pPr>
            <a:r>
              <a:rPr lang="en-US" dirty="0" err="1" smtClean="0"/>
              <a:t>Math.ceil</a:t>
            </a:r>
            <a:r>
              <a:rPr lang="en-US" dirty="0" smtClean="0"/>
              <a:t>( 0.5 ); 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th-TH" dirty="0" smtClean="0">
                <a:solidFill>
                  <a:srgbClr val="FF0000"/>
                </a:solidFill>
              </a:rPr>
              <a:t>จะได้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.0</a:t>
            </a:r>
          </a:p>
          <a:p>
            <a:pPr marL="0" indent="0">
              <a:buNone/>
            </a:pPr>
            <a:r>
              <a:rPr lang="en-US" dirty="0" err="1" smtClean="0"/>
              <a:t>Math.ceil</a:t>
            </a:r>
            <a:r>
              <a:rPr lang="en-US" dirty="0" smtClean="0"/>
              <a:t>( 0.6 ); </a:t>
            </a: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th-TH" dirty="0">
                <a:solidFill>
                  <a:srgbClr val="FF0000"/>
                </a:solidFill>
              </a:rPr>
              <a:t>จะได้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370" y="1690688"/>
            <a:ext cx="113311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 </a:t>
            </a:r>
            <a:r>
              <a:rPr lang="en-US" sz="2800" dirty="0" err="1" smtClean="0"/>
              <a:t>Math.ceil</a:t>
            </a:r>
            <a:r>
              <a:rPr lang="en-US" sz="2800" dirty="0" smtClean="0"/>
              <a:t>{double </a:t>
            </a:r>
            <a:r>
              <a:rPr lang="th-TH" sz="2800" dirty="0" smtClean="0"/>
              <a:t>ตัวเลข</a:t>
            </a:r>
            <a:r>
              <a:rPr lang="en-US" sz="2800" dirty="0" smtClean="0"/>
              <a:t>}</a:t>
            </a:r>
            <a:r>
              <a:rPr lang="en-US" sz="2800" dirty="0"/>
              <a:t>)</a:t>
            </a:r>
            <a:r>
              <a:rPr lang="en-US" sz="2800" dirty="0" smtClean="0"/>
              <a:t>; return </a:t>
            </a:r>
            <a:r>
              <a:rPr lang="th-TH" sz="2800" dirty="0" smtClean="0"/>
              <a:t>ค่าเป็น </a:t>
            </a:r>
            <a:r>
              <a:rPr lang="en-US" sz="2800" dirty="0" smtClean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62125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th-TH" dirty="0" smtClean="0"/>
              <a:t>พื้นฐานของตัวแปร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มีทั้งหมด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th-TH" dirty="0" smtClean="0"/>
              <a:t>ชนิด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int</a:t>
            </a:r>
            <a:r>
              <a:rPr lang="en-US" dirty="0" smtClean="0"/>
              <a:t> (4 bytes)           Ex.   1 , 10 , 20 , -1 , -30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ong (8 bytes)        Ex.   1, 20 , 30 , 10000000000</a:t>
            </a:r>
          </a:p>
          <a:p>
            <a:pPr marL="514350" indent="-514350">
              <a:buAutoNum type="arabicPeriod"/>
            </a:pPr>
            <a:r>
              <a:rPr lang="en-US" dirty="0"/>
              <a:t>f</a:t>
            </a:r>
            <a:r>
              <a:rPr lang="en-US" dirty="0" smtClean="0"/>
              <a:t>loat (4 bytes)        </a:t>
            </a:r>
            <a:r>
              <a:rPr lang="en-US" dirty="0"/>
              <a:t>E</a:t>
            </a:r>
            <a:r>
              <a:rPr lang="en-US" dirty="0" smtClean="0"/>
              <a:t>x.   1.0f , 20.23f , 0.0f, -10.23f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ouble (8 byte)     </a:t>
            </a:r>
            <a:r>
              <a:rPr lang="en-US" dirty="0"/>
              <a:t>E</a:t>
            </a:r>
            <a:r>
              <a:rPr lang="en-US" dirty="0" smtClean="0"/>
              <a:t>x.    1.0 , 20.23 , 0.0, -10.23</a:t>
            </a:r>
          </a:p>
          <a:p>
            <a:pPr marL="514350" indent="-514350">
              <a:buAutoNum type="arabicPeriod"/>
            </a:pPr>
            <a:r>
              <a:rPr lang="en-US" dirty="0"/>
              <a:t>c</a:t>
            </a:r>
            <a:r>
              <a:rPr lang="en-US" dirty="0" smtClean="0"/>
              <a:t>har (1 byte)          </a:t>
            </a:r>
            <a:r>
              <a:rPr lang="en-US" dirty="0"/>
              <a:t>E</a:t>
            </a:r>
            <a:r>
              <a:rPr lang="en-US" dirty="0" smtClean="0"/>
              <a:t>x.    ‘1’ , ‘a’ , ‘b’</a:t>
            </a:r>
          </a:p>
          <a:p>
            <a:pPr marL="514350" indent="-514350">
              <a:buAutoNum type="arabicPeriod"/>
            </a:pPr>
            <a:r>
              <a:rPr lang="en-US" dirty="0" smtClean="0"/>
              <a:t>Boolean                  Ex.    true,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1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th-TH" dirty="0" smtClean="0"/>
              <a:t>พื้นฐานของตัวแปร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th-TH" dirty="0" smtClean="0">
                <a:solidFill>
                  <a:srgbClr val="FF0000"/>
                </a:solidFill>
              </a:rPr>
              <a:t>ข้อควรระวัง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th-TH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ตัวแปร </a:t>
            </a:r>
            <a:r>
              <a:rPr lang="en-US" dirty="0" err="1" smtClean="0"/>
              <a:t>int</a:t>
            </a:r>
            <a:r>
              <a:rPr lang="en-US" dirty="0" smtClean="0"/>
              <a:t>, long </a:t>
            </a:r>
            <a:r>
              <a:rPr lang="th-TH" dirty="0" smtClean="0"/>
              <a:t>จะเก็บ</a:t>
            </a:r>
            <a:r>
              <a:rPr lang="th-TH" u="sng" dirty="0" smtClean="0"/>
              <a:t>เลขจำนวนเต็ม</a:t>
            </a:r>
            <a:r>
              <a:rPr lang="th-TH" dirty="0"/>
              <a:t> </a:t>
            </a:r>
            <a:r>
              <a:rPr lang="th-TH" dirty="0" smtClean="0"/>
              <a:t>  ส่วนตัวแปร </a:t>
            </a:r>
            <a:r>
              <a:rPr lang="en-US" dirty="0" smtClean="0"/>
              <a:t>float, double </a:t>
            </a:r>
            <a:r>
              <a:rPr lang="th-TH" dirty="0" smtClean="0"/>
              <a:t>จะ</a:t>
            </a:r>
            <a:r>
              <a:rPr lang="th-TH" u="sng" dirty="0" smtClean="0"/>
              <a:t>เก็บเลขจำนวนจริง</a:t>
            </a:r>
            <a:r>
              <a:rPr lang="th-TH" dirty="0" smtClean="0"/>
              <a:t> </a:t>
            </a:r>
            <a:r>
              <a:rPr lang="en-US" dirty="0" smtClean="0"/>
              <a:t>(</a:t>
            </a:r>
            <a:r>
              <a:rPr lang="th-TH" dirty="0" smtClean="0"/>
              <a:t>เลขที่มีทศนิยม</a:t>
            </a:r>
            <a:r>
              <a:rPr lang="en-US" dirty="0" smtClean="0"/>
              <a:t>)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ตัวแปร </a:t>
            </a:r>
            <a:r>
              <a:rPr lang="en-US" dirty="0" smtClean="0"/>
              <a:t>float, double </a:t>
            </a:r>
            <a:r>
              <a:rPr lang="th-TH" dirty="0" smtClean="0"/>
              <a:t>ไม่สามารถที่จะถูกเก็บในตัวแปร </a:t>
            </a:r>
            <a:r>
              <a:rPr lang="en-US" dirty="0" err="1" smtClean="0"/>
              <a:t>int</a:t>
            </a:r>
            <a:r>
              <a:rPr lang="en-US" dirty="0" smtClean="0"/>
              <a:t>, long </a:t>
            </a:r>
            <a:r>
              <a:rPr lang="th-TH" dirty="0" smtClean="0"/>
              <a:t>ได้</a:t>
            </a:r>
          </a:p>
          <a:p>
            <a:pPr marL="0" indent="0">
              <a:buNone/>
            </a:pPr>
            <a:r>
              <a:rPr lang="th-TH" u="sng" dirty="0" smtClean="0"/>
              <a:t>ตัวอย่างโค้ดที่ผิด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number = 1.0f; </a:t>
            </a:r>
            <a:r>
              <a:rPr lang="th-TH" dirty="0" smtClean="0">
                <a:solidFill>
                  <a:srgbClr val="FF0000"/>
                </a:solidFill>
              </a:rPr>
              <a:t>ผิด</a:t>
            </a:r>
            <a:r>
              <a:rPr lang="th-TH" dirty="0" smtClean="0"/>
              <a:t>เนื่องจากนำตัวเลขที่เป็น </a:t>
            </a:r>
            <a:r>
              <a:rPr lang="en-US" dirty="0" smtClean="0"/>
              <a:t>float </a:t>
            </a:r>
            <a:r>
              <a:rPr lang="th-TH" dirty="0" smtClean="0"/>
              <a:t>ไปใส่ใน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th-TH" dirty="0" smtClean="0"/>
              <a:t>ถ้าจำเป็นจริงๆจะต้องทำ </a:t>
            </a:r>
            <a:r>
              <a:rPr lang="en-US" dirty="0" smtClean="0"/>
              <a:t>type cast</a:t>
            </a:r>
            <a:r>
              <a:rPr lang="th-TH" dirty="0" smtClean="0"/>
              <a:t> ตามโค้ดด้านล่าง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number = (</a:t>
            </a:r>
            <a:r>
              <a:rPr lang="en-US" dirty="0" err="1" smtClean="0"/>
              <a:t>int</a:t>
            </a:r>
            <a:r>
              <a:rPr lang="en-US" dirty="0" smtClean="0"/>
              <a:t>)1.0f</a:t>
            </a:r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291910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th-TH" dirty="0" smtClean="0"/>
              <a:t>พื้นฐานของตัวแปร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th-TH" dirty="0" smtClean="0">
                <a:solidFill>
                  <a:srgbClr val="FF0000"/>
                </a:solidFill>
              </a:rPr>
              <a:t>ข้อควรระวัง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th-TH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/>
              <a:t>ตัวแปร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มีขนาด </a:t>
            </a:r>
            <a:r>
              <a:rPr lang="en-US" dirty="0" smtClean="0"/>
              <a:t>4 byte </a:t>
            </a:r>
            <a:r>
              <a:rPr lang="th-TH" dirty="0"/>
              <a:t> </a:t>
            </a:r>
            <a:r>
              <a:rPr lang="th-TH" dirty="0" smtClean="0"/>
              <a:t>ตัวแปร </a:t>
            </a:r>
            <a:r>
              <a:rPr lang="en-US" dirty="0" smtClean="0"/>
              <a:t>long </a:t>
            </a:r>
            <a:r>
              <a:rPr lang="th-TH" dirty="0" smtClean="0"/>
              <a:t>มีขนาด </a:t>
            </a:r>
            <a:r>
              <a:rPr lang="en-US" dirty="0" smtClean="0"/>
              <a:t>8 byte </a:t>
            </a:r>
            <a:r>
              <a:rPr lang="th-TH" dirty="0" smtClean="0"/>
              <a:t> คุณไม่สามารถที่จะนำตัวแปร </a:t>
            </a:r>
            <a:r>
              <a:rPr lang="en-US" dirty="0" smtClean="0"/>
              <a:t>long </a:t>
            </a:r>
            <a:r>
              <a:rPr lang="th-TH" dirty="0" smtClean="0"/>
              <a:t>ไปใส่ใน</a:t>
            </a: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ได้</a:t>
            </a:r>
          </a:p>
          <a:p>
            <a:pPr marL="0" indent="0">
              <a:buNone/>
            </a:pPr>
            <a:r>
              <a:rPr lang="th-TH" u="sng" dirty="0" smtClean="0"/>
              <a:t>ตัวอย่างโค้ดที่ผิด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ong num1 = 10;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num2 = num1;</a:t>
            </a:r>
          </a:p>
          <a:p>
            <a:pPr marL="0" indent="0">
              <a:buNone/>
            </a:pPr>
            <a:r>
              <a:rPr lang="th-TH" dirty="0" smtClean="0"/>
              <a:t>คุณสามารถที่จะ ทำ </a:t>
            </a:r>
            <a:r>
              <a:rPr lang="en-US" dirty="0" smtClean="0"/>
              <a:t>type cast </a:t>
            </a:r>
            <a:r>
              <a:rPr lang="th-TH" dirty="0" smtClean="0"/>
              <a:t>ให้เป็น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ได้ ตามตัวอย่างโค้ดด้านล่าง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num2 = (</a:t>
            </a:r>
            <a:r>
              <a:rPr lang="en-US" dirty="0" err="1" smtClean="0"/>
              <a:t>int</a:t>
            </a:r>
            <a:r>
              <a:rPr lang="en-US" dirty="0" smtClean="0"/>
              <a:t>)num1;</a:t>
            </a:r>
          </a:p>
          <a:p>
            <a:pPr marL="0" indent="0">
              <a:buNone/>
            </a:pPr>
            <a:r>
              <a:rPr lang="th-TH" dirty="0" smtClean="0">
                <a:solidFill>
                  <a:srgbClr val="FF0000"/>
                </a:solidFill>
              </a:rPr>
              <a:t>แต่ไม่แนะนำเนื่องจากค่าอาจะผิดได้ จิตนาการว่า จะนำของที่มันเคยใส่ถังใหญ่มากๆ มาใส่ถังเลขๆ เราก็ต้องทิ้งของไปบางส่วน</a:t>
            </a:r>
            <a:r>
              <a:rPr lang="en-US" dirty="0" smtClean="0">
                <a:solidFill>
                  <a:srgbClr val="FF0000"/>
                </a:solidFill>
              </a:rPr>
              <a:t>!!!!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3904" y="347472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ผิดนะ</a:t>
            </a:r>
            <a:r>
              <a:rPr lang="en-US" dirty="0" smtClean="0">
                <a:solidFill>
                  <a:srgbClr val="FF0000"/>
                </a:solidFill>
              </a:rPr>
              <a:t>!!!!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4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th-TH" dirty="0" smtClean="0"/>
              <a:t>คือตัวแปรที่เก็บ ตัวแปร</a:t>
            </a:r>
            <a:r>
              <a:rPr lang="en-US" dirty="0" smtClean="0"/>
              <a:t> char </a:t>
            </a:r>
            <a:r>
              <a:rPr lang="th-TH" dirty="0" smtClean="0"/>
              <a:t>ที่ต้องกันยาวๆ</a:t>
            </a:r>
            <a:r>
              <a:rPr lang="en-US" dirty="0" smtClean="0"/>
              <a:t> </a:t>
            </a:r>
            <a:r>
              <a:rPr lang="th-TH" dirty="0" smtClean="0"/>
              <a:t>โดนค่าของ </a:t>
            </a:r>
            <a:r>
              <a:rPr lang="en-US" dirty="0" smtClean="0"/>
              <a:t>String </a:t>
            </a:r>
            <a:r>
              <a:rPr lang="th-TH" dirty="0" smtClean="0"/>
              <a:t>จะอยู่ระหว่างตัวอักษร </a:t>
            </a:r>
            <a:r>
              <a:rPr lang="en-US" dirty="0" smtClean="0"/>
              <a:t>“</a:t>
            </a:r>
            <a:r>
              <a:rPr lang="th-TH" dirty="0"/>
              <a:t> </a:t>
            </a:r>
            <a:r>
              <a:rPr lang="en-US" dirty="0" smtClean="0"/>
              <a:t>”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ตัวอย่างค่าของ </a:t>
            </a:r>
            <a:r>
              <a:rPr lang="en-US" dirty="0" smtClean="0"/>
              <a:t>String </a:t>
            </a:r>
            <a:r>
              <a:rPr lang="th-TH" dirty="0" smtClean="0"/>
              <a:t>คือ</a:t>
            </a:r>
          </a:p>
          <a:p>
            <a:pPr marL="514350" indent="-514350">
              <a:buAutoNum type="arabicPeriod"/>
            </a:pPr>
            <a:r>
              <a:rPr lang="en-US" dirty="0" smtClean="0"/>
              <a:t>“Hello world”</a:t>
            </a:r>
          </a:p>
          <a:p>
            <a:pPr marL="514350" indent="-514350">
              <a:buAutoNum type="arabicPeriod"/>
            </a:pPr>
            <a:r>
              <a:rPr lang="en-US" dirty="0" smtClean="0"/>
              <a:t>“Hello Java”</a:t>
            </a:r>
          </a:p>
          <a:p>
            <a:pPr marL="514350" indent="-514350">
              <a:buAutoNum type="arabicPeriod"/>
            </a:pPr>
            <a:r>
              <a:rPr lang="en-US" dirty="0" smtClean="0"/>
              <a:t>“Pass”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หาความยาวของ </a:t>
            </a:r>
            <a:r>
              <a:rPr lang="en-US" dirty="0" smtClean="0"/>
              <a:t>String </a:t>
            </a:r>
            <a:r>
              <a:rPr lang="th-TH" dirty="0" smtClean="0"/>
              <a:t>จะใช้ </a:t>
            </a:r>
            <a:r>
              <a:rPr lang="en-US" dirty="0" smtClean="0"/>
              <a:t>method </a:t>
            </a:r>
            <a:r>
              <a:rPr lang="th-TH" dirty="0" smtClean="0"/>
              <a:t>ที่ชื่อว่า </a:t>
            </a:r>
            <a:r>
              <a:rPr lang="en-US" dirty="0" smtClean="0"/>
              <a:t>length</a:t>
            </a:r>
            <a:endParaRPr lang="th-TH" dirty="0" smtClean="0"/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smtClean="0"/>
              <a:t>String name = “</a:t>
            </a:r>
            <a:r>
              <a:rPr lang="en-US" dirty="0" err="1" smtClean="0"/>
              <a:t>Noppha</a:t>
            </a:r>
            <a:r>
              <a:rPr lang="en-US" dirty="0" smtClean="0"/>
              <a:t> Test”;</a:t>
            </a:r>
          </a:p>
          <a:p>
            <a:pPr marL="0" indent="0">
              <a:buNone/>
            </a:pPr>
            <a:r>
              <a:rPr lang="en-US" dirty="0" err="1" smtClean="0"/>
              <a:t>name.length</a:t>
            </a:r>
            <a:r>
              <a:rPr lang="en-US" dirty="0" smtClean="0"/>
              <a:t>()  </a:t>
            </a:r>
            <a:r>
              <a:rPr lang="th-TH" dirty="0" smtClean="0"/>
              <a:t>จะได้ค่าความยาวเท่ากับ </a:t>
            </a:r>
            <a:r>
              <a:rPr lang="en-US" dirty="0" smtClean="0"/>
              <a:t>11 (</a:t>
            </a:r>
            <a:r>
              <a:rPr lang="th-TH" dirty="0" smtClean="0"/>
              <a:t>นับช่องว่างที่เกิดจาก </a:t>
            </a:r>
            <a:r>
              <a:rPr lang="en-US" dirty="0" smtClean="0"/>
              <a:t>spacebar </a:t>
            </a:r>
            <a:r>
              <a:rPr lang="th-TH" dirty="0" smtClean="0"/>
              <a:t>ด้วย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65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(</a:t>
            </a:r>
            <a:r>
              <a:rPr lang="th-TH" dirty="0" smtClean="0"/>
              <a:t>การเปรียบเทียบค่าระหว่าง</a:t>
            </a:r>
            <a:r>
              <a:rPr lang="en-US" dirty="0" smtClean="0"/>
              <a:t> 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52" y="2749169"/>
            <a:ext cx="11740896" cy="4351338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/>
              <a:t>จะใช้ </a:t>
            </a:r>
            <a:r>
              <a:rPr lang="en-US" dirty="0" smtClean="0"/>
              <a:t>method </a:t>
            </a:r>
            <a:r>
              <a:rPr lang="th-TH" dirty="0" smtClean="0"/>
              <a:t>ที่มีชื่อว่า </a:t>
            </a:r>
            <a:r>
              <a:rPr lang="en-US" dirty="0" smtClean="0"/>
              <a:t>equals </a:t>
            </a:r>
            <a:r>
              <a:rPr lang="th-TH" dirty="0" smtClean="0"/>
              <a:t>และ </a:t>
            </a:r>
            <a:r>
              <a:rPr lang="en-US" dirty="0" err="1" smtClean="0"/>
              <a:t>equalsIgnoreCase</a:t>
            </a:r>
            <a:r>
              <a:rPr lang="en-US" dirty="0" smtClean="0"/>
              <a:t> (</a:t>
            </a:r>
            <a:r>
              <a:rPr lang="th-TH" dirty="0" smtClean="0"/>
              <a:t>โดยจะคืนค่าเป็น </a:t>
            </a:r>
            <a:r>
              <a:rPr lang="en-US" dirty="0" smtClean="0"/>
              <a:t>True </a:t>
            </a:r>
            <a:r>
              <a:rPr lang="th-TH" dirty="0" smtClean="0"/>
              <a:t>หรือ </a:t>
            </a:r>
            <a:r>
              <a:rPr lang="en-US" dirty="0" smtClean="0"/>
              <a:t>False)</a:t>
            </a:r>
            <a:endParaRPr lang="th-TH" dirty="0" smtClean="0"/>
          </a:p>
          <a:p>
            <a:pPr marL="0" indent="0">
              <a:buNone/>
            </a:pPr>
            <a:r>
              <a:rPr lang="en-US" dirty="0" smtClean="0"/>
              <a:t>Ex.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String name = “Hello”;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Hello”.equals</a:t>
            </a:r>
            <a:r>
              <a:rPr lang="en-US" dirty="0" smtClean="0"/>
              <a:t>(“hello”); </a:t>
            </a:r>
            <a:r>
              <a:rPr lang="th-TH" dirty="0" smtClean="0">
                <a:solidFill>
                  <a:srgbClr val="FF0000"/>
                </a:solidFill>
              </a:rPr>
              <a:t>จะคืนค่าเป็น </a:t>
            </a:r>
            <a:r>
              <a:rPr lang="en-US" dirty="0" smtClean="0">
                <a:solidFill>
                  <a:srgbClr val="FF0000"/>
                </a:solidFill>
              </a:rPr>
              <a:t>False </a:t>
            </a:r>
            <a:r>
              <a:rPr lang="th-TH" dirty="0" smtClean="0">
                <a:solidFill>
                  <a:srgbClr val="FF0000"/>
                </a:solidFill>
              </a:rPr>
              <a:t>เนื่องจาก </a:t>
            </a:r>
            <a:r>
              <a:rPr lang="en-US" dirty="0" smtClean="0">
                <a:solidFill>
                  <a:srgbClr val="FF0000"/>
                </a:solidFill>
              </a:rPr>
              <a:t>“H” != “h”</a:t>
            </a:r>
          </a:p>
          <a:p>
            <a:pPr marL="0" indent="0">
              <a:buNone/>
            </a:pPr>
            <a:r>
              <a:rPr lang="en-US" dirty="0" smtClean="0"/>
              <a:t>“Hello”. </a:t>
            </a:r>
            <a:r>
              <a:rPr lang="en-US" dirty="0" err="1" smtClean="0"/>
              <a:t>equalsIgnoreCase</a:t>
            </a:r>
            <a:r>
              <a:rPr lang="en-US" dirty="0" smtClean="0"/>
              <a:t>(“hello”); </a:t>
            </a:r>
            <a:r>
              <a:rPr lang="th-TH" dirty="0" smtClean="0">
                <a:solidFill>
                  <a:srgbClr val="FF0000"/>
                </a:solidFill>
              </a:rPr>
              <a:t>จะคืนค่าเป็น </a:t>
            </a:r>
            <a:r>
              <a:rPr lang="en-US" dirty="0" smtClean="0">
                <a:solidFill>
                  <a:srgbClr val="FF0000"/>
                </a:solidFill>
              </a:rPr>
              <a:t>True </a:t>
            </a:r>
            <a:r>
              <a:rPr lang="th-TH" dirty="0" smtClean="0">
                <a:solidFill>
                  <a:srgbClr val="FF0000"/>
                </a:solidFill>
              </a:rPr>
              <a:t>เนื่องจาก </a:t>
            </a:r>
            <a:r>
              <a:rPr lang="en-US" dirty="0" smtClean="0">
                <a:solidFill>
                  <a:srgbClr val="FF0000"/>
                </a:solidFill>
              </a:rPr>
              <a:t>method </a:t>
            </a:r>
            <a:r>
              <a:rPr lang="th-TH" dirty="0" smtClean="0">
                <a:solidFill>
                  <a:srgbClr val="FF0000"/>
                </a:solidFill>
              </a:rPr>
              <a:t>นี้จะไม่สนใจว่าเป็นตัวพิมพ์เล็กหรือตัวพิมพ์ใหญ่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592" y="1580055"/>
            <a:ext cx="1186281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 {String </a:t>
            </a:r>
            <a:r>
              <a:rPr lang="th-TH" sz="2800" dirty="0" smtClean="0"/>
              <a:t>ใดๆ</a:t>
            </a:r>
            <a:r>
              <a:rPr lang="en-US" sz="2800" dirty="0" smtClean="0"/>
              <a:t>}.equals({String</a:t>
            </a:r>
            <a:r>
              <a:rPr lang="th-TH" sz="2800" dirty="0" smtClean="0"/>
              <a:t> ใดๆที่จะนำมาเปรียบเทียบ</a:t>
            </a:r>
            <a:r>
              <a:rPr lang="en-US" sz="2800" dirty="0" smtClean="0"/>
              <a:t>});</a:t>
            </a:r>
          </a:p>
          <a:p>
            <a:r>
              <a:rPr lang="en-US" sz="2800" dirty="0" smtClean="0"/>
              <a:t>                {</a:t>
            </a:r>
            <a:r>
              <a:rPr lang="en-US" sz="2800" dirty="0"/>
              <a:t>String </a:t>
            </a:r>
            <a:r>
              <a:rPr lang="th-TH" sz="2800" dirty="0"/>
              <a:t>ใดๆ</a:t>
            </a:r>
            <a:r>
              <a:rPr lang="en-US" sz="2800" dirty="0" smtClean="0"/>
              <a:t>}.</a:t>
            </a:r>
            <a:r>
              <a:rPr lang="en-US" sz="2800" dirty="0" err="1" smtClean="0"/>
              <a:t>equalsIgnoreCase</a:t>
            </a:r>
            <a:r>
              <a:rPr lang="en-US" sz="2800" dirty="0" smtClean="0"/>
              <a:t>({</a:t>
            </a:r>
            <a:r>
              <a:rPr lang="en-US" sz="2800" dirty="0"/>
              <a:t>String</a:t>
            </a:r>
            <a:r>
              <a:rPr lang="th-TH" sz="2800" dirty="0"/>
              <a:t> ใดๆที่จะนำมาเปรียบเทียบ</a:t>
            </a:r>
            <a:r>
              <a:rPr lang="en-US" sz="2800" dirty="0" smtClean="0"/>
              <a:t>});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079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(</a:t>
            </a:r>
            <a:r>
              <a:rPr lang="th-TH" dirty="0" smtClean="0"/>
              <a:t>การเข้าถึงตัวอักษรแต่ละตัวใน </a:t>
            </a:r>
            <a:r>
              <a:rPr lang="en-US" dirty="0" smtClean="0"/>
              <a:t>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2674450"/>
            <a:ext cx="11631168" cy="1961786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/>
              <a:t>จะใช้ </a:t>
            </a:r>
            <a:r>
              <a:rPr lang="en-US" dirty="0" smtClean="0"/>
              <a:t>method </a:t>
            </a:r>
            <a:r>
              <a:rPr lang="th-TH" dirty="0" smtClean="0"/>
              <a:t>ที่มีชื่อว่า </a:t>
            </a:r>
            <a:r>
              <a:rPr lang="en-US" dirty="0" err="1" smtClean="0"/>
              <a:t>charAt</a:t>
            </a:r>
            <a:r>
              <a:rPr lang="en-US" dirty="0" smtClean="0"/>
              <a:t> </a:t>
            </a:r>
            <a:r>
              <a:rPr lang="th-TH" dirty="0" smtClean="0"/>
              <a:t>จะคืนค่ามาเป็นตัวอักษรตามตำแหน่งที่ระบุ </a:t>
            </a:r>
            <a:r>
              <a:rPr lang="en-US" dirty="0" smtClean="0"/>
              <a:t>(</a:t>
            </a:r>
            <a:r>
              <a:rPr lang="th-TH" dirty="0" smtClean="0"/>
              <a:t>ตัวอักษตรที่ได้เป็นชนิด </a:t>
            </a:r>
            <a:r>
              <a:rPr lang="en-US" dirty="0" smtClean="0"/>
              <a:t>Char)</a:t>
            </a:r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smtClean="0"/>
              <a:t>String name = “Hello World”;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2994"/>
              </p:ext>
            </p:extLst>
          </p:nvPr>
        </p:nvGraphicFramePr>
        <p:xfrm>
          <a:off x="4793489" y="3356495"/>
          <a:ext cx="6279900" cy="9421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</a:tblGrid>
              <a:tr h="471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1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 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‘W’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‘r’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‘d’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88592" y="4582929"/>
            <a:ext cx="240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ame.</a:t>
            </a:r>
            <a:r>
              <a:rPr lang="en-US" dirty="0" err="1" smtClean="0">
                <a:solidFill>
                  <a:srgbClr val="FF0000"/>
                </a:solidFill>
              </a:rPr>
              <a:t>charAt</a:t>
            </a:r>
            <a:r>
              <a:rPr lang="en-US" dirty="0" smtClean="0">
                <a:solidFill>
                  <a:srgbClr val="FF0000"/>
                </a:solidFill>
              </a:rPr>
              <a:t>(0)</a:t>
            </a:r>
            <a:r>
              <a:rPr lang="en-US" dirty="0" smtClean="0"/>
              <a:t> </a:t>
            </a:r>
            <a:r>
              <a:rPr lang="th-TH" dirty="0" smtClean="0"/>
              <a:t>จะได้</a:t>
            </a:r>
            <a:r>
              <a:rPr lang="en-US" dirty="0" smtClean="0"/>
              <a:t> ‘H’;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88592" y="5520785"/>
            <a:ext cx="237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name.</a:t>
            </a:r>
            <a:r>
              <a:rPr lang="en-US" dirty="0" err="1" smtClean="0">
                <a:solidFill>
                  <a:srgbClr val="FF0000"/>
                </a:solidFill>
              </a:rPr>
              <a:t>charAt</a:t>
            </a:r>
            <a:r>
              <a:rPr lang="en-US" dirty="0" smtClean="0">
                <a:solidFill>
                  <a:srgbClr val="FF0000"/>
                </a:solidFill>
              </a:rPr>
              <a:t>(7)</a:t>
            </a:r>
            <a:r>
              <a:rPr lang="en-US" dirty="0" smtClean="0"/>
              <a:t> </a:t>
            </a:r>
            <a:r>
              <a:rPr lang="th-TH" dirty="0"/>
              <a:t>จะได้</a:t>
            </a:r>
            <a:r>
              <a:rPr lang="en-US" dirty="0" smtClean="0"/>
              <a:t> ‘o’;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25368" y="4582929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name.</a:t>
            </a:r>
            <a:r>
              <a:rPr lang="en-US" dirty="0" err="1" smtClean="0">
                <a:solidFill>
                  <a:srgbClr val="FF0000"/>
                </a:solidFill>
              </a:rPr>
              <a:t>charAt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th-TH" dirty="0"/>
              <a:t>จะได้</a:t>
            </a:r>
            <a:r>
              <a:rPr lang="en-US" dirty="0" smtClean="0"/>
              <a:t> ‘l’;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5368" y="5520785"/>
            <a:ext cx="248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name.</a:t>
            </a:r>
            <a:r>
              <a:rPr lang="en-US" dirty="0" err="1" smtClean="0">
                <a:solidFill>
                  <a:srgbClr val="FF0000"/>
                </a:solidFill>
              </a:rPr>
              <a:t>charAt</a:t>
            </a:r>
            <a:r>
              <a:rPr lang="en-US" dirty="0" smtClean="0">
                <a:solidFill>
                  <a:srgbClr val="FF0000"/>
                </a:solidFill>
              </a:rPr>
              <a:t>(10) </a:t>
            </a:r>
            <a:r>
              <a:rPr lang="th-TH" dirty="0"/>
              <a:t>จะได้</a:t>
            </a:r>
            <a:r>
              <a:rPr lang="en-US" dirty="0" smtClean="0"/>
              <a:t> ‘d’;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8128" y="4582929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name.</a:t>
            </a:r>
            <a:r>
              <a:rPr lang="en-US" dirty="0" err="1" smtClean="0">
                <a:solidFill>
                  <a:srgbClr val="FF0000"/>
                </a:solidFill>
              </a:rPr>
              <a:t>charAt</a:t>
            </a:r>
            <a:r>
              <a:rPr lang="en-US" dirty="0" smtClean="0">
                <a:solidFill>
                  <a:srgbClr val="FF0000"/>
                </a:solidFill>
              </a:rPr>
              <a:t>(5) </a:t>
            </a:r>
            <a:r>
              <a:rPr lang="th-TH" dirty="0"/>
              <a:t>จะได้</a:t>
            </a:r>
            <a:r>
              <a:rPr lang="en-US" dirty="0" smtClean="0"/>
              <a:t> ‘ ’;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8128" y="5520785"/>
            <a:ext cx="240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ame.</a:t>
            </a:r>
            <a:r>
              <a:rPr lang="en-US" dirty="0" err="1" smtClean="0">
                <a:solidFill>
                  <a:srgbClr val="FF0000"/>
                </a:solidFill>
              </a:rPr>
              <a:t>charAt</a:t>
            </a:r>
            <a:r>
              <a:rPr lang="en-US" dirty="0" smtClean="0">
                <a:solidFill>
                  <a:srgbClr val="FF0000"/>
                </a:solidFill>
              </a:rPr>
              <a:t>(0) </a:t>
            </a:r>
            <a:r>
              <a:rPr lang="th-TH" dirty="0"/>
              <a:t>จะได้</a:t>
            </a:r>
            <a:r>
              <a:rPr lang="en-US" dirty="0" smtClean="0"/>
              <a:t> ‘H’;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4592" y="1747489"/>
            <a:ext cx="118628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 {String </a:t>
            </a:r>
            <a:r>
              <a:rPr lang="th-TH" sz="2800" dirty="0" smtClean="0"/>
              <a:t>ใดๆ</a:t>
            </a:r>
            <a:r>
              <a:rPr lang="en-US" sz="2800" dirty="0" smtClean="0"/>
              <a:t>}.</a:t>
            </a:r>
            <a:r>
              <a:rPr lang="en-US" sz="2800" dirty="0" err="1" smtClean="0"/>
              <a:t>charAt</a:t>
            </a:r>
            <a:r>
              <a:rPr lang="en-US" sz="2800" dirty="0" smtClean="0"/>
              <a:t>({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th-TH" sz="2800" dirty="0" smtClean="0"/>
              <a:t>ตัวเลขแทนตำแหน่งของตัวอักษร</a:t>
            </a:r>
            <a:r>
              <a:rPr lang="en-US" sz="28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252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88" y="77850"/>
            <a:ext cx="10515600" cy="1325563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(</a:t>
            </a:r>
            <a:r>
              <a:rPr lang="th-TH" dirty="0" smtClean="0"/>
              <a:t>การแยก </a:t>
            </a:r>
            <a:r>
              <a:rPr lang="en-US" dirty="0" smtClean="0"/>
              <a:t>String </a:t>
            </a:r>
            <a:r>
              <a:rPr lang="th-TH" dirty="0" smtClean="0"/>
              <a:t>ด้วย </a:t>
            </a:r>
            <a:r>
              <a:rPr lang="en-US" dirty="0" smtClean="0"/>
              <a:t>split </a:t>
            </a:r>
            <a:r>
              <a:rPr lang="th-TH" dirty="0" smtClean="0"/>
              <a:t>แบบพื้นฐาน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2390678"/>
            <a:ext cx="11786616" cy="31658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plit </a:t>
            </a:r>
            <a:r>
              <a:rPr lang="th-TH" dirty="0" smtClean="0"/>
              <a:t>ใช้เพื่อตัด </a:t>
            </a:r>
            <a:r>
              <a:rPr lang="en-US" dirty="0" smtClean="0"/>
              <a:t>String </a:t>
            </a:r>
            <a:r>
              <a:rPr lang="th-TH" dirty="0" smtClean="0"/>
              <a:t>ตามค่าที่ระบุให้ </a:t>
            </a:r>
            <a:r>
              <a:rPr lang="en-US" dirty="0" smtClean="0"/>
              <a:t>method </a:t>
            </a:r>
            <a:r>
              <a:rPr lang="th-TH" dirty="0" smtClean="0"/>
              <a:t>โดย </a:t>
            </a:r>
            <a:r>
              <a:rPr lang="en-US" dirty="0" smtClean="0"/>
              <a:t>method </a:t>
            </a:r>
            <a:r>
              <a:rPr lang="th-TH" dirty="0" smtClean="0"/>
              <a:t>จะ </a:t>
            </a:r>
            <a:r>
              <a:rPr lang="en-US" dirty="0" smtClean="0"/>
              <a:t>return </a:t>
            </a:r>
            <a:r>
              <a:rPr lang="th-TH" dirty="0" smtClean="0"/>
              <a:t>เป็น </a:t>
            </a:r>
            <a:r>
              <a:rPr lang="en-US" dirty="0" smtClean="0"/>
              <a:t>String[]</a:t>
            </a:r>
          </a:p>
          <a:p>
            <a:pPr marL="0" indent="0">
              <a:buNone/>
            </a:pPr>
            <a:r>
              <a:rPr lang="en-US" dirty="0" smtClean="0"/>
              <a:t>Ex.  </a:t>
            </a:r>
          </a:p>
          <a:p>
            <a:pPr marL="0" indent="0">
              <a:buNone/>
            </a:pPr>
            <a:r>
              <a:rPr lang="en-US" dirty="0" smtClean="0"/>
              <a:t>String word = “Hello World”;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arrWord</a:t>
            </a:r>
            <a:r>
              <a:rPr lang="en-US" dirty="0" smtClean="0"/>
              <a:t>[] = </a:t>
            </a:r>
            <a:r>
              <a:rPr lang="en-US" dirty="0" err="1" smtClean="0"/>
              <a:t>word.</a:t>
            </a:r>
            <a:r>
              <a:rPr lang="en-US" dirty="0" err="1" smtClean="0">
                <a:solidFill>
                  <a:srgbClr val="FF0000"/>
                </a:solidFill>
              </a:rPr>
              <a:t>split</a:t>
            </a:r>
            <a:r>
              <a:rPr lang="en-US" dirty="0" smtClean="0">
                <a:solidFill>
                  <a:srgbClr val="FF0000"/>
                </a:solidFill>
              </a:rPr>
              <a:t>(“ ”)</a:t>
            </a:r>
            <a:r>
              <a:rPr lang="en-US" dirty="0" smtClean="0"/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04621"/>
              </p:ext>
            </p:extLst>
          </p:nvPr>
        </p:nvGraphicFramePr>
        <p:xfrm>
          <a:off x="624840" y="4543582"/>
          <a:ext cx="398475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376"/>
                <a:gridCol w="1992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“Hello”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“World”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6208" y="3458024"/>
            <a:ext cx="5376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String word = “Test1:Test2”</a:t>
            </a:r>
            <a:br>
              <a:rPr lang="en-US" sz="2800" dirty="0" smtClean="0"/>
            </a:br>
            <a:r>
              <a:rPr lang="en-US" sz="2800" dirty="0" smtClean="0"/>
              <a:t>String </a:t>
            </a:r>
            <a:r>
              <a:rPr lang="en-US" sz="2800" dirty="0" err="1" smtClean="0"/>
              <a:t>arrWord</a:t>
            </a:r>
            <a:r>
              <a:rPr lang="en-US" sz="2800" dirty="0" smtClean="0"/>
              <a:t>[] = </a:t>
            </a:r>
            <a:r>
              <a:rPr lang="en-US" sz="2800" dirty="0" err="1" smtClean="0"/>
              <a:t>word.</a:t>
            </a:r>
            <a:r>
              <a:rPr lang="en-US" sz="2800" dirty="0" err="1" smtClean="0">
                <a:solidFill>
                  <a:srgbClr val="FF0000"/>
                </a:solidFill>
              </a:rPr>
              <a:t>split</a:t>
            </a:r>
            <a:r>
              <a:rPr lang="en-US" sz="2800" dirty="0" smtClean="0">
                <a:solidFill>
                  <a:srgbClr val="FF0000"/>
                </a:solidFill>
              </a:rPr>
              <a:t>(“:”)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33288" y="2939811"/>
            <a:ext cx="9144" cy="244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1135"/>
              </p:ext>
            </p:extLst>
          </p:nvPr>
        </p:nvGraphicFramePr>
        <p:xfrm>
          <a:off x="7069328" y="4543582"/>
          <a:ext cx="398475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376"/>
                <a:gridCol w="1992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r>
                        <a:rPr lang="en-US" sz="1800" dirty="0" smtClean="0"/>
                        <a:t>Test1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r>
                        <a:rPr lang="en-US" sz="1800" dirty="0" smtClean="0"/>
                        <a:t>Test2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2112" y="5479476"/>
            <a:ext cx="1097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***</a:t>
            </a:r>
            <a:r>
              <a:rPr lang="th-TH" dirty="0" smtClean="0">
                <a:solidFill>
                  <a:srgbClr val="FF0000"/>
                </a:solidFill>
              </a:rPr>
              <a:t>ข้อควรระวังเมื่อ </a:t>
            </a:r>
            <a:r>
              <a:rPr lang="en-US" dirty="0" smtClean="0">
                <a:solidFill>
                  <a:srgbClr val="FF0000"/>
                </a:solidFill>
              </a:rPr>
              <a:t>split </a:t>
            </a:r>
            <a:r>
              <a:rPr lang="th-TH" dirty="0" smtClean="0">
                <a:solidFill>
                  <a:srgbClr val="FF0000"/>
                </a:solidFill>
              </a:rPr>
              <a:t>ด้วย </a:t>
            </a:r>
            <a:r>
              <a:rPr lang="en-US" dirty="0" smtClean="0">
                <a:solidFill>
                  <a:srgbClr val="FF0000"/>
                </a:solidFill>
              </a:rPr>
              <a:t>“ ”</a:t>
            </a:r>
            <a:r>
              <a:rPr lang="th-TH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th-TH" dirty="0" smtClean="0">
                <a:solidFill>
                  <a:srgbClr val="FF0000"/>
                </a:solidFill>
              </a:rPr>
              <a:t>ตัว </a:t>
            </a:r>
            <a:r>
              <a:rPr lang="en-US" dirty="0" smtClean="0">
                <a:solidFill>
                  <a:srgbClr val="FF0000"/>
                </a:solidFill>
              </a:rPr>
              <a:t>spacebar) </a:t>
            </a:r>
            <a:r>
              <a:rPr lang="th-TH" dirty="0" smtClean="0">
                <a:solidFill>
                  <a:srgbClr val="FF0000"/>
                </a:solidFill>
              </a:rPr>
              <a:t> ถ้า </a:t>
            </a:r>
            <a:r>
              <a:rPr lang="en-US" dirty="0" smtClean="0">
                <a:solidFill>
                  <a:srgbClr val="FF0000"/>
                </a:solidFill>
              </a:rPr>
              <a:t>split 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“Hello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World” </a:t>
            </a:r>
            <a:r>
              <a:rPr lang="th-TH" dirty="0" smtClean="0">
                <a:solidFill>
                  <a:srgbClr val="FF0000"/>
                </a:solidFill>
              </a:rPr>
              <a:t>ซึ่งจะเห็นได้ว่า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h-TH" dirty="0" smtClean="0">
                <a:solidFill>
                  <a:srgbClr val="FF0000"/>
                </a:solidFill>
              </a:rPr>
              <a:t>มี</a:t>
            </a:r>
            <a:r>
              <a:rPr lang="en-US" dirty="0" smtClean="0">
                <a:solidFill>
                  <a:srgbClr val="FF0000"/>
                </a:solidFill>
              </a:rPr>
              <a:t> spacebar </a:t>
            </a:r>
            <a:r>
              <a:rPr lang="th-TH" dirty="0" smtClean="0">
                <a:solidFill>
                  <a:srgbClr val="FF0000"/>
                </a:solidFill>
              </a:rPr>
              <a:t>อยู่ </a:t>
            </a:r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th-TH" dirty="0" smtClean="0">
                <a:solidFill>
                  <a:srgbClr val="FF0000"/>
                </a:solidFill>
              </a:rPr>
              <a:t>ตัว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th-TH" dirty="0" smtClean="0">
                <a:solidFill>
                  <a:srgbClr val="FF0000"/>
                </a:solidFill>
              </a:rPr>
              <a:t>จะได้ผลลัพธ์แบบนี้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91086"/>
              </p:ext>
            </p:extLst>
          </p:nvPr>
        </p:nvGraphicFramePr>
        <p:xfrm>
          <a:off x="3000248" y="5942468"/>
          <a:ext cx="548436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092"/>
                <a:gridCol w="1371092"/>
                <a:gridCol w="1371092"/>
                <a:gridCol w="1371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“Hello”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 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“World”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2880" y="1621308"/>
            <a:ext cx="118628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 {String </a:t>
            </a:r>
            <a:r>
              <a:rPr lang="th-TH" sz="2800" dirty="0" smtClean="0"/>
              <a:t>ใดๆ</a:t>
            </a:r>
            <a:r>
              <a:rPr lang="en-US" sz="2800" dirty="0" smtClean="0"/>
              <a:t>}.split({</a:t>
            </a:r>
            <a:r>
              <a:rPr lang="th-TH" sz="2800" dirty="0" smtClean="0"/>
              <a:t>ตัว </a:t>
            </a:r>
            <a:r>
              <a:rPr lang="en-US" sz="2800" dirty="0" smtClean="0"/>
              <a:t>String</a:t>
            </a:r>
            <a:r>
              <a:rPr lang="th-TH" sz="2800" dirty="0" smtClean="0"/>
              <a:t> ที่ใช้ตัด</a:t>
            </a:r>
            <a:r>
              <a:rPr lang="en-US" sz="28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0458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(</a:t>
            </a:r>
            <a:r>
              <a:rPr lang="th-TH" dirty="0" smtClean="0"/>
              <a:t>การเปลี่ยน </a:t>
            </a:r>
            <a:r>
              <a:rPr lang="en-US" dirty="0" smtClean="0"/>
              <a:t>String </a:t>
            </a:r>
            <a:r>
              <a:rPr lang="th-TH" dirty="0" smtClean="0"/>
              <a:t>ที่ต้องการด้วย </a:t>
            </a:r>
            <a:r>
              <a:rPr lang="en-US" dirty="0" smtClean="0"/>
              <a:t>replace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495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replace </a:t>
            </a:r>
            <a:r>
              <a:rPr lang="th-TH" dirty="0" smtClean="0"/>
              <a:t>ใช้เพื่อแทน </a:t>
            </a:r>
            <a:r>
              <a:rPr lang="en-US" dirty="0" smtClean="0"/>
              <a:t>String </a:t>
            </a:r>
            <a:r>
              <a:rPr lang="th-TH" dirty="0" smtClean="0"/>
              <a:t>ตามค่าที่ระบุ โดย </a:t>
            </a:r>
            <a:r>
              <a:rPr lang="en-US" dirty="0" smtClean="0"/>
              <a:t>method </a:t>
            </a:r>
            <a:r>
              <a:rPr lang="th-TH" dirty="0" smtClean="0"/>
              <a:t>นี้จะ </a:t>
            </a:r>
            <a:r>
              <a:rPr lang="en-US" dirty="0" smtClean="0"/>
              <a:t>return </a:t>
            </a:r>
            <a:r>
              <a:rPr lang="th-TH" dirty="0" smtClean="0"/>
              <a:t>เป็น</a:t>
            </a:r>
            <a:r>
              <a:rPr lang="en-US" dirty="0" smtClean="0"/>
              <a:t> String</a:t>
            </a:r>
            <a:r>
              <a:rPr lang="th-TH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Ex. </a:t>
            </a:r>
          </a:p>
          <a:p>
            <a:pPr marL="0" indent="0">
              <a:buNone/>
            </a:pPr>
            <a:r>
              <a:rPr lang="en-US" dirty="0" smtClean="0"/>
              <a:t>String word = “test </a:t>
            </a:r>
            <a:r>
              <a:rPr lang="en-US" dirty="0" err="1" smtClean="0"/>
              <a:t>test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word = </a:t>
            </a:r>
            <a:r>
              <a:rPr lang="en-US" dirty="0" err="1" smtClean="0"/>
              <a:t>word.replace</a:t>
            </a:r>
            <a:r>
              <a:rPr lang="en-US" dirty="0" smtClean="0"/>
              <a:t>(“test”, “tee”); </a:t>
            </a:r>
            <a:r>
              <a:rPr lang="th-TH" dirty="0" smtClean="0"/>
              <a:t>แทนที่ </a:t>
            </a:r>
            <a:r>
              <a:rPr lang="en-US" dirty="0" smtClean="0"/>
              <a:t>“test” </a:t>
            </a:r>
            <a:r>
              <a:rPr lang="th-TH" dirty="0" smtClean="0"/>
              <a:t>ด้วย </a:t>
            </a:r>
            <a:r>
              <a:rPr lang="en-US" dirty="0" smtClean="0"/>
              <a:t>“tee”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592" y="1690688"/>
            <a:ext cx="118628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 {String </a:t>
            </a:r>
            <a:r>
              <a:rPr lang="th-TH" sz="2800" dirty="0" smtClean="0"/>
              <a:t>ใดๆ</a:t>
            </a:r>
            <a:r>
              <a:rPr lang="en-US" sz="2800" dirty="0" smtClean="0"/>
              <a:t>}.replace({</a:t>
            </a:r>
            <a:r>
              <a:rPr lang="th-TH" sz="2800" dirty="0" smtClean="0"/>
              <a:t>รูปแบบ </a:t>
            </a:r>
            <a:r>
              <a:rPr lang="en-US" sz="2800" dirty="0" smtClean="0"/>
              <a:t>String}, {String </a:t>
            </a:r>
            <a:r>
              <a:rPr lang="th-TH" sz="2800" dirty="0" smtClean="0"/>
              <a:t>ตัวใหม่ที่จะใช้แทนที่</a:t>
            </a:r>
            <a:r>
              <a:rPr lang="en-US" sz="2800" dirty="0" smtClean="0"/>
              <a:t>});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92111"/>
              </p:ext>
            </p:extLst>
          </p:nvPr>
        </p:nvGraphicFramePr>
        <p:xfrm>
          <a:off x="4320032" y="5230514"/>
          <a:ext cx="401929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19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“tee </a:t>
                      </a:r>
                      <a:r>
                        <a:rPr lang="en-US" dirty="0" err="1" smtClean="0"/>
                        <a:t>tee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32573" y="523051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r>
              <a:rPr lang="th-TH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91924" y="4538903"/>
            <a:ext cx="201168" cy="57723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2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1188</Words>
  <Application>Microsoft Office PowerPoint</Application>
  <PresentationFormat>Widescreen</PresentationFormat>
  <Paragraphs>186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Cordia New</vt:lpstr>
      <vt:lpstr>Office Theme</vt:lpstr>
      <vt:lpstr>Java</vt:lpstr>
      <vt:lpstr>Type พื้นฐานของตัวแปร</vt:lpstr>
      <vt:lpstr>Type พื้นฐานของตัวแปร (ข้อควรระวัง) </vt:lpstr>
      <vt:lpstr>Type พื้นฐานของตัวแปร (ข้อควรระวัง) </vt:lpstr>
      <vt:lpstr>String</vt:lpstr>
      <vt:lpstr>String (การเปรียบเทียบค่าระหว่าง String)</vt:lpstr>
      <vt:lpstr>String (การเข้าถึงตัวอักษรแต่ละตัวใน String)</vt:lpstr>
      <vt:lpstr>String (การแยก String ด้วย split แบบพื้นฐาน)</vt:lpstr>
      <vt:lpstr>String (การเปลี่ยน String ที่ต้องการด้วย replace )</vt:lpstr>
      <vt:lpstr>String (การตัด String ที่ต้องการด้วย substring)</vt:lpstr>
      <vt:lpstr>Math </vt:lpstr>
      <vt:lpstr>Math (pow)</vt:lpstr>
      <vt:lpstr>Math (round )</vt:lpstr>
      <vt:lpstr>Math (floor)</vt:lpstr>
      <vt:lpstr>Math (ceil)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Noppharut Phisutcharungchai (AP)</dc:creator>
  <cp:lastModifiedBy>Noppharut Phisutcharungchai (AP)</cp:lastModifiedBy>
  <cp:revision>34</cp:revision>
  <dcterms:created xsi:type="dcterms:W3CDTF">2017-08-29T14:31:34Z</dcterms:created>
  <dcterms:modified xsi:type="dcterms:W3CDTF">2017-09-17T03:56:57Z</dcterms:modified>
</cp:coreProperties>
</file>