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88" r:id="rId3"/>
    <p:sldId id="281" r:id="rId4"/>
    <p:sldId id="276" r:id="rId5"/>
    <p:sldId id="277" r:id="rId6"/>
    <p:sldId id="278" r:id="rId7"/>
    <p:sldId id="292" r:id="rId8"/>
    <p:sldId id="294" r:id="rId9"/>
    <p:sldId id="279" r:id="rId10"/>
    <p:sldId id="280" r:id="rId11"/>
    <p:sldId id="295" r:id="rId12"/>
    <p:sldId id="289" r:id="rId13"/>
    <p:sldId id="290" r:id="rId14"/>
    <p:sldId id="291" r:id="rId15"/>
    <p:sldId id="270" r:id="rId16"/>
    <p:sldId id="301" r:id="rId17"/>
    <p:sldId id="300" r:id="rId18"/>
    <p:sldId id="262" r:id="rId19"/>
    <p:sldId id="263" r:id="rId20"/>
    <p:sldId id="283" r:id="rId21"/>
    <p:sldId id="284" r:id="rId22"/>
    <p:sldId id="296" r:id="rId23"/>
    <p:sldId id="275" r:id="rId24"/>
    <p:sldId id="287" r:id="rId25"/>
    <p:sldId id="274" r:id="rId26"/>
    <p:sldId id="297" r:id="rId27"/>
    <p:sldId id="298" r:id="rId28"/>
    <p:sldId id="299" r:id="rId29"/>
    <p:sldId id="273" r:id="rId30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4660"/>
  </p:normalViewPr>
  <p:slideViewPr>
    <p:cSldViewPr>
      <p:cViewPr varScale="1">
        <p:scale>
          <a:sx n="80" d="100"/>
          <a:sy n="80" d="100"/>
        </p:scale>
        <p:origin x="-1406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2F77B-3F1A-4A17-A5EE-45894E800398}" type="datetimeFigureOut">
              <a:rPr lang="th-TH" smtClean="0"/>
              <a:t>13/08/57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93413-1E52-448D-8993-0B56D268262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1975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r>
              <a:rPr lang="th-TH" smtClean="0"/>
              <a:t>Lecture 1</a:t>
            </a:r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CS 211 S/W Development using API</a:t>
            </a:r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410378A-97FF-486B-B8C7-D6E8E630F65F}" type="slidenum">
              <a:rPr lang="th-TH" smtClean="0"/>
              <a:t>‹#›</a:t>
            </a:fld>
            <a:endParaRPr lang="th-TH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1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1922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72816"/>
            <a:ext cx="7467600" cy="4216909"/>
          </a:xfrm>
        </p:spPr>
        <p:txBody>
          <a:bodyPr vert="eaVert"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1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1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67544" y="1628800"/>
            <a:ext cx="8207375" cy="2232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th-T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1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EBCA-AFDD-460E-9D68-0000BF3DB58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7544" y="4005312"/>
            <a:ext cx="8207375" cy="2232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 dirty="0"/>
          </a:p>
        </p:txBody>
      </p:sp>
      <p:sp>
        <p:nvSpPr>
          <p:cNvPr id="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C99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th-TH" sz="1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398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1922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816"/>
            <a:ext cx="7467600" cy="42169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1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1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1922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1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1772816"/>
            <a:ext cx="3657600" cy="421650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72816"/>
            <a:ext cx="3657600" cy="421650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1922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584" y="1772817"/>
            <a:ext cx="3658745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2547" y="1772816"/>
            <a:ext cx="3657600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1</a:t>
            </a:r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t>‹#›</a:t>
            </a:fld>
            <a:endParaRPr lang="th-TH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27584" y="2420887"/>
            <a:ext cx="3658745" cy="35684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692547" y="2420888"/>
            <a:ext cx="3657600" cy="35684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1922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857" y="1772817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10700" y="1772816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1</a:t>
            </a:r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t>‹#›</a:t>
            </a:fld>
            <a:endParaRPr lang="th-TH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420887"/>
            <a:ext cx="3017520" cy="35684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420888"/>
            <a:ext cx="3017520" cy="35684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678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1922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1</a:t>
            </a:r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1</a:t>
            </a:r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1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5">
            <a:lum bright="-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r>
              <a:rPr lang="th-TH" smtClean="0"/>
              <a:t>Lecture 1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r>
              <a:rPr lang="en-US" dirty="0" smtClean="0"/>
              <a:t>CS 211 S/W Development using API</a:t>
            </a:r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B410378A-97FF-486B-B8C7-D6E8E630F65F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5" r:id="rId13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ts val="600"/>
        </a:spcBef>
        <a:buClr>
          <a:schemeClr val="accent1"/>
        </a:buClr>
        <a:buSzPct val="95000"/>
        <a:buFont typeface="Rage Italic" pitchFamily="66" charset="0"/>
        <a:buChar char="0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ts val="600"/>
        </a:spcBef>
        <a:buClr>
          <a:schemeClr val="accent1"/>
        </a:buClr>
        <a:buSzPct val="95000"/>
        <a:buFont typeface="Rage Italic" pitchFamily="66" charset="0"/>
        <a:buChar char="0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ts val="600"/>
        </a:spcBef>
        <a:buClr>
          <a:schemeClr val="accent1"/>
        </a:buClr>
        <a:buSzPct val="95000"/>
        <a:buFont typeface="Rage Italic" pitchFamily="66" charset="0"/>
        <a:buChar char="0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ts val="6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ts val="600"/>
        </a:spcBef>
        <a:buClr>
          <a:schemeClr val="accent1"/>
        </a:buClr>
        <a:buSzPct val="95000"/>
        <a:buFont typeface="Rage Italic" pitchFamily="66" charset="0"/>
        <a:buChar char="0"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smtClean="0"/>
              <a:t>ทบทวน </a:t>
            </a:r>
            <a:br>
              <a:rPr lang="th-TH" smtClean="0"/>
            </a:br>
            <a:r>
              <a:rPr lang="th-TH" smtClean="0"/>
              <a:t>การโปรแกรมเชิงวัตถุ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211</a:t>
            </a:r>
          </a:p>
          <a:p>
            <a:r>
              <a:rPr lang="th-TH" dirty="0" smtClean="0"/>
              <a:t>เยาวดี เต็มธนาภัทร์ </a:t>
            </a:r>
            <a:r>
              <a:rPr lang="en-US" dirty="0" smtClean="0"/>
              <a:t>&amp; </a:t>
            </a:r>
            <a:r>
              <a:rPr lang="th-TH" dirty="0" smtClean="0"/>
              <a:t>สุกัญญา รัตโนทยานนท์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1</a:t>
            </a:r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211 S/W Development using API</a:t>
            </a:r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1</a:t>
            </a:fld>
            <a:endParaRPr lang="th-TH" dirty="0"/>
          </a:p>
        </p:txBody>
      </p:sp>
      <p:pic>
        <p:nvPicPr>
          <p:cNvPr id="6148" name="Picture 4" descr="http://1.bp.blogspot.com/-AiqolhRwrg4/Uff-s_k4bcI/AAAAAAAAAGo/ZZcN4kVKvJ0/s1600/4003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8144" y="1114424"/>
            <a:ext cx="3048000" cy="231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84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ComputerSCI\AppData\Local\Microsoft\Windows\Temporary Internet Files\Content.IE5\JX98WVX3\MC900391672[1].wmf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95936" y="1549719"/>
            <a:ext cx="4608512" cy="452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</a:t>
            </a:r>
            <a:r>
              <a:rPr lang="en-US" dirty="0" smtClean="0"/>
              <a:t>: </a:t>
            </a:r>
            <a:r>
              <a:rPr lang="th-TH" dirty="0" smtClean="0"/>
              <a:t>การทำซ้ำ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1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9672-F136-49CF-BEAE-E087EB73A69E}" type="slidenum">
              <a:rPr lang="en-US" altLang="en-US" smtClean="0"/>
              <a:pPr/>
              <a:t>10</a:t>
            </a:fld>
            <a:endParaRPr lang="en-US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24952" y="1494904"/>
            <a:ext cx="4299176" cy="1474889"/>
            <a:chOff x="611560" y="1340768"/>
            <a:chExt cx="4299176" cy="1474889"/>
          </a:xfrm>
        </p:grpSpPr>
        <p:sp>
          <p:nvSpPr>
            <p:cNvPr id="18" name="Rectangle 17"/>
            <p:cNvSpPr/>
            <p:nvPr/>
          </p:nvSpPr>
          <p:spPr>
            <a:xfrm>
              <a:off x="611560" y="1340768"/>
              <a:ext cx="4299176" cy="14748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7603" y="1719972"/>
              <a:ext cx="3663182" cy="1095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defTabSz="457200">
                <a:lnSpc>
                  <a:spcPct val="115000"/>
                </a:lnSpc>
                <a:spcBef>
                  <a:spcPts val="600"/>
                </a:spcBef>
                <a:buClr>
                  <a:srgbClr val="31B6FD"/>
                </a:buClr>
                <a:buSzPct val="95000"/>
              </a:pPr>
              <a:r>
                <a:rPr lang="en-US" sz="1600" b="1" dirty="0">
                  <a:solidFill>
                    <a:srgbClr val="7F0055"/>
                  </a:solidFill>
                  <a:latin typeface="Consolas"/>
                  <a:ea typeface="Calibri"/>
                  <a:cs typeface="Cordia New"/>
                </a:rPr>
                <a:t>while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ea typeface="Calibri"/>
                  <a:cs typeface="Cordia New"/>
                </a:rPr>
                <a:t> ( </a:t>
              </a:r>
              <a:r>
                <a:rPr lang="en-US" sz="1600" i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ea typeface="Calibri"/>
                  <a:cs typeface="Cordia New"/>
                </a:rPr>
                <a:t>booleanExpression</a:t>
              </a:r>
              <a:r>
                <a:rPr lang="en-US" sz="1600" dirty="0" smtClean="0">
                  <a:solidFill>
                    <a:srgbClr val="000000"/>
                  </a:solidFill>
                  <a:latin typeface="Consolas"/>
                  <a:ea typeface="Calibri"/>
                  <a:cs typeface="Cordia New"/>
                </a:rPr>
                <a:t> 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ea typeface="Calibri"/>
                  <a:cs typeface="Cordia New"/>
                </a:rPr>
                <a:t>) { </a:t>
              </a:r>
              <a:endPara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Calibri"/>
                <a:cs typeface="Cordia New"/>
              </a:endParaRPr>
            </a:p>
            <a:p>
              <a:pPr lvl="0" defTabSz="457200">
                <a:lnSpc>
                  <a:spcPct val="115000"/>
                </a:lnSpc>
                <a:spcBef>
                  <a:spcPts val="600"/>
                </a:spcBef>
                <a:buClr>
                  <a:srgbClr val="31B6FD"/>
                </a:buClr>
                <a:buSzPct val="95000"/>
              </a:pPr>
              <a:r>
                <a:rPr lang="en-US" sz="1600" dirty="0">
                  <a:solidFill>
                    <a:srgbClr val="000000"/>
                  </a:solidFill>
                  <a:latin typeface="Consolas"/>
                  <a:ea typeface="Calibri"/>
                  <a:cs typeface="Cordia New"/>
                </a:rPr>
                <a:t>    </a:t>
              </a:r>
              <a:r>
                <a:rPr lang="en-US" sz="16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ea typeface="Calibri"/>
                  <a:cs typeface="Cordia New"/>
                </a:rPr>
                <a:t>statements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ea typeface="Calibri"/>
                  <a:cs typeface="Cordia New"/>
                </a:rPr>
                <a:t>;</a:t>
              </a:r>
              <a:endPara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Calibri"/>
                <a:cs typeface="Cordia New"/>
              </a:endParaRPr>
            </a:p>
            <a:p>
              <a:pPr lvl="0" defTabSz="457200">
                <a:lnSpc>
                  <a:spcPct val="115000"/>
                </a:lnSpc>
                <a:spcBef>
                  <a:spcPts val="600"/>
                </a:spcBef>
                <a:buClr>
                  <a:srgbClr val="31B6FD"/>
                </a:buClr>
                <a:buSzPct val="95000"/>
              </a:pPr>
              <a:r>
                <a:rPr lang="en-US" sz="1600" dirty="0" smtClean="0">
                  <a:solidFill>
                    <a:srgbClr val="000000"/>
                  </a:solidFill>
                  <a:latin typeface="Consolas"/>
                  <a:ea typeface="Calibri"/>
                  <a:cs typeface="Cordia New"/>
                </a:rPr>
                <a:t>}</a:t>
              </a:r>
              <a:endPara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Calibri"/>
                <a:cs typeface="Cordia New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7603" y="1340768"/>
              <a:ext cx="2185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th-TH" sz="2400" b="1" dirty="0">
                  <a:solidFill>
                    <a:srgbClr val="4584D3"/>
                  </a:solidFill>
                </a:rPr>
                <a:t>วากยสัมพันธ์</a:t>
              </a:r>
              <a:r>
                <a:rPr 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: </a:t>
              </a:r>
              <a:r>
                <a:rPr lang="en-US" sz="2400" dirty="0" smtClean="0"/>
                <a:t>WHILE</a:t>
              </a:r>
              <a:endParaRPr lang="en-US" sz="2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19872" y="2969179"/>
            <a:ext cx="4896545" cy="1540694"/>
            <a:chOff x="3923928" y="2934253"/>
            <a:chExt cx="4896545" cy="1540694"/>
          </a:xfrm>
        </p:grpSpPr>
        <p:sp>
          <p:nvSpPr>
            <p:cNvPr id="19" name="Rectangle 18"/>
            <p:cNvSpPr/>
            <p:nvPr/>
          </p:nvSpPr>
          <p:spPr>
            <a:xfrm>
              <a:off x="3949170" y="2934253"/>
              <a:ext cx="4871302" cy="15406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23929" y="3379261"/>
              <a:ext cx="4896544" cy="1095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457200">
                <a:lnSpc>
                  <a:spcPct val="115000"/>
                </a:lnSpc>
                <a:spcBef>
                  <a:spcPts val="600"/>
                </a:spcBef>
                <a:buClr>
                  <a:srgbClr val="31B6FD"/>
                </a:buClr>
                <a:buSzPct val="95000"/>
              </a:pPr>
              <a:r>
                <a:rPr lang="en-US" sz="1600" b="1" dirty="0" smtClean="0">
                  <a:solidFill>
                    <a:srgbClr val="7F0055"/>
                  </a:solidFill>
                  <a:latin typeface="Consolas"/>
                  <a:ea typeface="Calibri"/>
                  <a:cs typeface="Cordia New"/>
                </a:rPr>
                <a:t>for</a:t>
              </a:r>
              <a:r>
                <a:rPr lang="en-US" sz="1600" dirty="0" smtClean="0">
                  <a:solidFill>
                    <a:srgbClr val="000000"/>
                  </a:solidFill>
                  <a:latin typeface="Consolas"/>
                  <a:ea typeface="Calibri"/>
                  <a:cs typeface="Cordia New"/>
                </a:rPr>
                <a:t> 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ea typeface="Calibri"/>
                  <a:cs typeface="Cordia New"/>
                </a:rPr>
                <a:t>(</a:t>
              </a:r>
              <a:r>
                <a:rPr lang="en-US" sz="16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ea typeface="Calibri"/>
                  <a:cs typeface="Cordia New"/>
                </a:rPr>
                <a:t>initial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ea typeface="Calibri"/>
                  <a:cs typeface="Cordia New"/>
                </a:rPr>
                <a:t>; </a:t>
              </a:r>
              <a:r>
                <a:rPr lang="en-US" sz="1600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ea typeface="Calibri"/>
                  <a:cs typeface="Cordia New"/>
                </a:rPr>
                <a:t>booleanExpression</a:t>
              </a:r>
              <a:r>
                <a:rPr lang="en-US" sz="1600" dirty="0" smtClean="0">
                  <a:solidFill>
                    <a:srgbClr val="000000"/>
                  </a:solidFill>
                  <a:latin typeface="Consolas"/>
                  <a:ea typeface="Calibri"/>
                  <a:cs typeface="Cordia New"/>
                </a:rPr>
                <a:t>; </a:t>
              </a:r>
              <a:r>
                <a:rPr lang="en-US" sz="16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ea typeface="Calibri"/>
                  <a:cs typeface="Cordia New"/>
                </a:rPr>
                <a:t>update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ea typeface="Calibri"/>
                  <a:cs typeface="Cordia New"/>
                </a:rPr>
                <a:t>) { </a:t>
              </a:r>
              <a:endPara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Calibri"/>
                <a:cs typeface="Cordia New"/>
              </a:endParaRPr>
            </a:p>
            <a:p>
              <a:pPr lvl="0" defTabSz="457200">
                <a:lnSpc>
                  <a:spcPct val="115000"/>
                </a:lnSpc>
                <a:spcBef>
                  <a:spcPts val="600"/>
                </a:spcBef>
                <a:buClr>
                  <a:srgbClr val="31B6FD"/>
                </a:buClr>
                <a:buSzPct val="95000"/>
              </a:pPr>
              <a:r>
                <a:rPr lang="en-US" sz="1600" dirty="0">
                  <a:solidFill>
                    <a:srgbClr val="000000"/>
                  </a:solidFill>
                  <a:latin typeface="Consolas"/>
                  <a:ea typeface="Calibri"/>
                  <a:cs typeface="Cordia New"/>
                </a:rPr>
                <a:t>    </a:t>
              </a:r>
              <a:r>
                <a:rPr lang="en-US" sz="16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ea typeface="Calibri"/>
                  <a:cs typeface="Cordia New"/>
                </a:rPr>
                <a:t>statements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ea typeface="Calibri"/>
                  <a:cs typeface="Cordia New"/>
                </a:rPr>
                <a:t>;</a:t>
              </a:r>
              <a:endPara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Calibri"/>
                <a:cs typeface="Cordia New"/>
              </a:endParaRPr>
            </a:p>
            <a:p>
              <a:pPr lvl="0" defTabSz="457200">
                <a:lnSpc>
                  <a:spcPct val="115000"/>
                </a:lnSpc>
                <a:spcBef>
                  <a:spcPts val="600"/>
                </a:spcBef>
                <a:buClr>
                  <a:srgbClr val="31B6FD"/>
                </a:buClr>
                <a:buSzPct val="95000"/>
              </a:pPr>
              <a:r>
                <a:rPr lang="en-US" sz="1600" dirty="0" smtClean="0">
                  <a:solidFill>
                    <a:srgbClr val="000000"/>
                  </a:solidFill>
                  <a:latin typeface="Consolas"/>
                  <a:ea typeface="Calibri"/>
                  <a:cs typeface="Cordia New"/>
                </a:rPr>
                <a:t>}</a:t>
              </a:r>
              <a:endPara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Calibri"/>
                <a:cs typeface="Cordia New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23928" y="2997567"/>
              <a:ext cx="19736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th-TH" sz="2400" b="1" dirty="0">
                  <a:solidFill>
                    <a:srgbClr val="4584D3"/>
                  </a:solidFill>
                </a:rPr>
                <a:t>วากยสัมพันธ์</a:t>
              </a:r>
              <a:r>
                <a:rPr 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: </a:t>
              </a:r>
              <a:r>
                <a:rPr lang="en-US" sz="2400" dirty="0" smtClean="0"/>
                <a:t>FOR</a:t>
              </a:r>
              <a:endParaRPr lang="en-US" sz="2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24952" y="4509120"/>
            <a:ext cx="4299176" cy="1584176"/>
            <a:chOff x="611560" y="4437113"/>
            <a:chExt cx="4299176" cy="1584176"/>
          </a:xfrm>
        </p:grpSpPr>
        <p:sp>
          <p:nvSpPr>
            <p:cNvPr id="20" name="Rectangle 19"/>
            <p:cNvSpPr/>
            <p:nvPr/>
          </p:nvSpPr>
          <p:spPr>
            <a:xfrm>
              <a:off x="611560" y="4437113"/>
              <a:ext cx="4299176" cy="158417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7603" y="4822459"/>
              <a:ext cx="3550972" cy="1095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defTabSz="457200">
                <a:lnSpc>
                  <a:spcPct val="115000"/>
                </a:lnSpc>
                <a:spcBef>
                  <a:spcPts val="600"/>
                </a:spcBef>
                <a:buClr>
                  <a:srgbClr val="31B6FD"/>
                </a:buClr>
                <a:buSzPct val="95000"/>
              </a:pPr>
              <a:r>
                <a:rPr lang="en-US" sz="1600" b="1" dirty="0" smtClean="0">
                  <a:solidFill>
                    <a:srgbClr val="7F0055"/>
                  </a:solidFill>
                  <a:latin typeface="Consolas"/>
                  <a:ea typeface="Calibri"/>
                  <a:cs typeface="Cordia New"/>
                </a:rPr>
                <a:t>do</a:t>
              </a:r>
              <a:r>
                <a:rPr lang="en-US" sz="1600" dirty="0" smtClean="0">
                  <a:solidFill>
                    <a:srgbClr val="000000"/>
                  </a:solidFill>
                  <a:latin typeface="Consolas"/>
                  <a:ea typeface="Calibri"/>
                  <a:cs typeface="Cordia New"/>
                </a:rPr>
                <a:t> 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ea typeface="Calibri"/>
                  <a:cs typeface="Cordia New"/>
                </a:rPr>
                <a:t>{ </a:t>
              </a:r>
              <a:endPara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Calibri"/>
                <a:cs typeface="Cordia New"/>
              </a:endParaRPr>
            </a:p>
            <a:p>
              <a:pPr lvl="0" defTabSz="457200">
                <a:lnSpc>
                  <a:spcPct val="115000"/>
                </a:lnSpc>
                <a:spcBef>
                  <a:spcPts val="600"/>
                </a:spcBef>
                <a:buClr>
                  <a:srgbClr val="31B6FD"/>
                </a:buClr>
                <a:buSzPct val="95000"/>
              </a:pPr>
              <a:r>
                <a:rPr lang="en-US" sz="1600" dirty="0">
                  <a:solidFill>
                    <a:srgbClr val="000000"/>
                  </a:solidFill>
                  <a:latin typeface="Consolas"/>
                  <a:ea typeface="Calibri"/>
                  <a:cs typeface="Cordia New"/>
                </a:rPr>
                <a:t>    </a:t>
              </a:r>
              <a:r>
                <a:rPr lang="en-US" sz="16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ea typeface="Calibri"/>
                  <a:cs typeface="Cordia New"/>
                </a:rPr>
                <a:t>statements</a:t>
              </a: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ea typeface="Calibri"/>
                  <a:cs typeface="Cordia New"/>
                </a:rPr>
                <a:t>;</a:t>
              </a:r>
              <a:endPara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ordia New"/>
              </a:endParaRPr>
            </a:p>
            <a:p>
              <a:pPr lvl="0" defTabSz="457200">
                <a:lnSpc>
                  <a:spcPct val="115000"/>
                </a:lnSpc>
                <a:spcBef>
                  <a:spcPts val="600"/>
                </a:spcBef>
                <a:buClr>
                  <a:srgbClr val="31B6FD"/>
                </a:buClr>
                <a:buSzPct val="95000"/>
              </a:pPr>
              <a:r>
                <a:rPr lang="en-US" sz="1600" dirty="0">
                  <a:solidFill>
                    <a:srgbClr val="000000"/>
                  </a:solidFill>
                  <a:latin typeface="Consolas"/>
                  <a:ea typeface="Calibri"/>
                  <a:cs typeface="Cordia New"/>
                </a:rPr>
                <a:t>} </a:t>
              </a:r>
              <a:r>
                <a:rPr lang="en-US" sz="1600" b="1" dirty="0">
                  <a:solidFill>
                    <a:srgbClr val="7F0055"/>
                  </a:solidFill>
                  <a:latin typeface="Consolas"/>
                  <a:ea typeface="Calibri"/>
                  <a:cs typeface="Cordia New"/>
                </a:rPr>
                <a:t>while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ea typeface="Calibri"/>
                  <a:cs typeface="Cordia New"/>
                </a:rPr>
                <a:t> ( </a:t>
              </a:r>
              <a:r>
                <a:rPr lang="en-US" sz="1600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ea typeface="Calibri"/>
                  <a:cs typeface="Cordia New"/>
                </a:rPr>
                <a:t>booleanExpression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ea typeface="Calibri"/>
                  <a:cs typeface="Cordia New"/>
                </a:rPr>
                <a:t> );</a:t>
              </a:r>
              <a:endParaRPr lang="th-TH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7603" y="4473261"/>
              <a:ext cx="18501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th-TH" sz="2400" b="1" dirty="0">
                  <a:solidFill>
                    <a:srgbClr val="4584D3"/>
                  </a:solidFill>
                </a:rPr>
                <a:t>วากยสัมพันธ์</a:t>
              </a:r>
              <a:r>
                <a:rPr 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: </a:t>
              </a:r>
              <a:r>
                <a:rPr lang="en-US" sz="2400" dirty="0" smtClean="0"/>
                <a:t>DO</a:t>
              </a:r>
              <a:endParaRPr lang="en-US" sz="2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62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 smtClean="0"/>
              <a:t>การกำหนด เมท็อด</a:t>
            </a:r>
            <a:endParaRPr lang="en-US" dirty="0"/>
          </a:p>
        </p:txBody>
      </p:sp>
      <p:sp>
        <p:nvSpPr>
          <p:cNvPr id="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1</a:t>
            </a:r>
            <a:endParaRPr lang="en-US" altLang="en-US"/>
          </a:p>
        </p:txBody>
      </p:sp>
      <p:sp>
        <p:nvSpPr>
          <p:cNvPr id="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D4FD-256D-4C58-8F7D-0580D31F5D2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36" name="Rectangle 18"/>
          <p:cNvSpPr txBox="1">
            <a:spLocks noChangeArrowheads="1"/>
          </p:cNvSpPr>
          <p:nvPr/>
        </p:nvSpPr>
        <p:spPr>
          <a:xfrm>
            <a:off x="614336" y="1572774"/>
            <a:ext cx="7774087" cy="1105259"/>
          </a:xfrm>
          <a:prstGeom prst="rect">
            <a:avLst/>
          </a:prstGeom>
        </p:spPr>
        <p:txBody>
          <a:bodyPr lIns="18000" rIns="18000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1800" i="1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modifiers </a:t>
            </a:r>
            <a:r>
              <a:rPr kumimoji="0" lang="en-US" sz="1800" i="1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kumimoji="0" lang="en-US" sz="1800" i="1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800" i="1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methodName</a:t>
            </a:r>
            <a:r>
              <a:rPr kumimoji="0" lang="en-US" sz="1800" i="1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i="1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parameterList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sz="18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sz="1800" i="1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statementList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1979712" y="3284985"/>
            <a:ext cx="5112568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 anchor="b">
            <a:spAutoFit/>
          </a:bodyPr>
          <a:lstStyle/>
          <a:p>
            <a:pPr eaLnBrk="0" hangingPunct="0"/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setCapacity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cap) {</a:t>
            </a:r>
          </a:p>
          <a:p>
            <a:pPr eaLnBrk="0" hangingPunct="0"/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/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/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1772244" y="2477978"/>
            <a:ext cx="1071563" cy="40011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 anchor="b">
            <a:spAutoFit/>
          </a:bodyPr>
          <a:lstStyle/>
          <a:p>
            <a:pPr eaLnBrk="0" hangingPunct="0"/>
            <a:r>
              <a:rPr lang="en-US" sz="2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modifiers</a:t>
            </a:r>
            <a:endParaRPr lang="en-US" sz="2000" b="1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2973486" y="2477978"/>
            <a:ext cx="1061509" cy="40011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 wrap="none" anchor="b">
            <a:spAutoFit/>
          </a:bodyPr>
          <a:lstStyle/>
          <a:p>
            <a:pPr eaLnBrk="0" hangingPunct="0"/>
            <a:r>
              <a:rPr lang="en-US" sz="2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returnType</a:t>
            </a:r>
            <a:endParaRPr lang="en-US" sz="2000" b="1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4225973" y="2477978"/>
            <a:ext cx="1245854" cy="40011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 wrap="none" anchor="b">
            <a:spAutoFit/>
          </a:bodyPr>
          <a:lstStyle/>
          <a:p>
            <a:pPr eaLnBrk="0" hangingPunct="0"/>
            <a:r>
              <a:rPr lang="en-US" sz="2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methodName</a:t>
            </a:r>
            <a:endParaRPr lang="en-US" sz="2000" b="1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5644801" y="2477978"/>
            <a:ext cx="1293944" cy="40011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 wrap="none" anchor="b">
            <a:spAutoFit/>
          </a:bodyPr>
          <a:lstStyle/>
          <a:p>
            <a:pPr eaLnBrk="0" hangingPunct="0"/>
            <a:r>
              <a:rPr lang="en-US" sz="2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parameterList</a:t>
            </a:r>
            <a:endParaRPr lang="en-US" sz="2000" b="1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>
            <a:off x="2339751" y="2852936"/>
            <a:ext cx="0" cy="36004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3" name="Line 9"/>
          <p:cNvSpPr>
            <a:spLocks noChangeShapeType="1"/>
          </p:cNvSpPr>
          <p:nvPr/>
        </p:nvSpPr>
        <p:spPr bwMode="auto">
          <a:xfrm>
            <a:off x="3275855" y="2852936"/>
            <a:ext cx="10815" cy="43204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4" name="Line 10"/>
          <p:cNvSpPr>
            <a:spLocks noChangeShapeType="1"/>
          </p:cNvSpPr>
          <p:nvPr/>
        </p:nvSpPr>
        <p:spPr bwMode="auto">
          <a:xfrm flipH="1">
            <a:off x="4067943" y="2852936"/>
            <a:ext cx="360040" cy="432049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5" name="Line 11"/>
          <p:cNvSpPr>
            <a:spLocks noChangeShapeType="1"/>
          </p:cNvSpPr>
          <p:nvPr/>
        </p:nvSpPr>
        <p:spPr bwMode="auto">
          <a:xfrm>
            <a:off x="3635896" y="3284984"/>
            <a:ext cx="1332000" cy="0"/>
          </a:xfrm>
          <a:prstGeom prst="line">
            <a:avLst/>
          </a:prstGeom>
          <a:noFill/>
          <a:ln w="57150">
            <a:solidFill>
              <a:srgbClr val="C0C0C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>
            <a:off x="2094012" y="3273360"/>
            <a:ext cx="720000" cy="11624"/>
          </a:xfrm>
          <a:prstGeom prst="line">
            <a:avLst/>
          </a:prstGeom>
          <a:noFill/>
          <a:ln w="57150">
            <a:solidFill>
              <a:srgbClr val="C0C0C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" name="Line 13"/>
          <p:cNvSpPr>
            <a:spLocks noChangeShapeType="1"/>
          </p:cNvSpPr>
          <p:nvPr/>
        </p:nvSpPr>
        <p:spPr bwMode="auto">
          <a:xfrm>
            <a:off x="2924869" y="3284984"/>
            <a:ext cx="540000" cy="0"/>
          </a:xfrm>
          <a:prstGeom prst="line">
            <a:avLst/>
          </a:prstGeom>
          <a:noFill/>
          <a:ln w="57150">
            <a:solidFill>
              <a:srgbClr val="C0C0C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8" name="Line 14"/>
          <p:cNvSpPr>
            <a:spLocks noChangeShapeType="1"/>
          </p:cNvSpPr>
          <p:nvPr/>
        </p:nvSpPr>
        <p:spPr bwMode="auto">
          <a:xfrm>
            <a:off x="5119597" y="3284984"/>
            <a:ext cx="864000" cy="0"/>
          </a:xfrm>
          <a:prstGeom prst="line">
            <a:avLst/>
          </a:prstGeom>
          <a:noFill/>
          <a:ln w="57150">
            <a:solidFill>
              <a:srgbClr val="C0C0C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9" name="Rectangle 15"/>
          <p:cNvSpPr>
            <a:spLocks noChangeArrowheads="1"/>
          </p:cNvSpPr>
          <p:nvPr/>
        </p:nvSpPr>
        <p:spPr bwMode="auto">
          <a:xfrm>
            <a:off x="2621061" y="3675444"/>
            <a:ext cx="2450976" cy="473636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eaLnBrk="0" hangingPunct="0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Line 19"/>
          <p:cNvSpPr>
            <a:spLocks noChangeShapeType="1"/>
          </p:cNvSpPr>
          <p:nvPr/>
        </p:nvSpPr>
        <p:spPr bwMode="auto">
          <a:xfrm flipH="1">
            <a:off x="5508103" y="2852936"/>
            <a:ext cx="432048" cy="393576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979712" y="4581128"/>
            <a:ext cx="5616624" cy="14773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 anchor="b">
            <a:spAutoFit/>
          </a:bodyPr>
          <a:lstStyle/>
          <a:p>
            <a:pPr eaLnBrk="0" hangingPunct="0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b="1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getRoomNo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/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/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/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/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2627784" y="4971588"/>
            <a:ext cx="2450976" cy="76166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eaLnBrk="0" hangingPunct="0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eaLnBrk="0" hangingPunct="0"/>
            <a:r>
              <a:rPr lang="en-US" sz="18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roomNo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087702"/>
              </p:ext>
            </p:extLst>
          </p:nvPr>
        </p:nvGraphicFramePr>
        <p:xfrm>
          <a:off x="5471827" y="188640"/>
          <a:ext cx="3384376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84376"/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th-TH" sz="1800" b="0" dirty="0" smtClean="0"/>
                        <a:t>เมท็อดกำหนดภายในคลาส 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th-TH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ประโยคการทำงานต้องอยู่ในเมท็อด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th-TH" sz="1800" dirty="0" smtClean="0"/>
                        <a:t>ตัวแปรกำหนดในเมท็อดเป็น</a:t>
                      </a:r>
                      <a:r>
                        <a:rPr lang="th-TH" sz="1800" i="1" dirty="0" smtClean="0">
                          <a:solidFill>
                            <a:schemeClr val="accent2"/>
                          </a:solidFill>
                        </a:rPr>
                        <a:t>ตัวแปรท้องถิ่น</a:t>
                      </a:r>
                      <a:endParaRPr lang="th-TH" sz="1800" i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03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พารามิเตอร์ </a:t>
            </a:r>
            <a:r>
              <a:rPr lang="en-US" dirty="0" smtClean="0"/>
              <a:t>(Parameter)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817"/>
            <a:ext cx="7467600" cy="1728191"/>
          </a:xfrm>
        </p:spPr>
        <p:txBody>
          <a:bodyPr>
            <a:normAutofit fontScale="92500" lnSpcReduction="20000"/>
          </a:bodyPr>
          <a:lstStyle/>
          <a:p>
            <a:r>
              <a:rPr lang="th-TH" dirty="0" smtClean="0"/>
              <a:t>เมท็อดอาจรับหรือไม่รับเข้าพารามิเตอร์ (ศูนย์หรือมากกว่า)</a:t>
            </a:r>
          </a:p>
          <a:p>
            <a:r>
              <a:rPr lang="th-TH" b="1" dirty="0" smtClean="0">
                <a:solidFill>
                  <a:schemeClr val="accent2"/>
                </a:solidFill>
              </a:rPr>
              <a:t>พารามิเตอร์</a:t>
            </a:r>
          </a:p>
          <a:p>
            <a:pPr lvl="1"/>
            <a:r>
              <a:rPr lang="th-TH" dirty="0" smtClean="0"/>
              <a:t>เป็นข้อมูลเข้าเพื่อใช้ในการทำงานของเมท็อด</a:t>
            </a:r>
          </a:p>
          <a:p>
            <a:pPr lvl="1"/>
            <a:r>
              <a:rPr lang="th-TH" dirty="0" smtClean="0"/>
              <a:t>จัดเป็น</a:t>
            </a:r>
            <a:r>
              <a:rPr lang="th-TH" i="1" dirty="0" smtClean="0">
                <a:solidFill>
                  <a:schemeClr val="accent2"/>
                </a:solidFill>
              </a:rPr>
              <a:t>ตัวแปรท้องถิ่น </a:t>
            </a:r>
            <a:r>
              <a:rPr lang="en-US" i="1" dirty="0" smtClean="0">
                <a:solidFill>
                  <a:schemeClr val="accent2"/>
                </a:solidFill>
              </a:rPr>
              <a:t>(local variable) </a:t>
            </a:r>
            <a:r>
              <a:rPr lang="th-TH" dirty="0" smtClean="0"/>
              <a:t>ในเมท็อด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1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BC12-D8F5-416F-BB4E-2915F6176361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1223628" y="3645024"/>
            <a:ext cx="3636404" cy="7200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size = 30;</a:t>
            </a:r>
            <a:endParaRPr lang="th-TH" sz="1600" dirty="0" smtClean="0">
              <a:latin typeface="Consolas" pitchFamily="49" charset="0"/>
              <a:cs typeface="Consolas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room.</a:t>
            </a:r>
            <a:r>
              <a:rPr lang="en-US" sz="1600" b="1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setCapacity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i="1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295636" y="4797152"/>
            <a:ext cx="5616624" cy="1008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public void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accent5"/>
                </a:solidFill>
                <a:effectLst/>
                <a:latin typeface="Consolas" pitchFamily="49" charset="0"/>
                <a:cs typeface="Consolas" pitchFamily="49" charset="0"/>
              </a:rPr>
              <a:t>setCapacity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Consolas" pitchFamily="49" charset="0"/>
                <a:cs typeface="Consolas" pitchFamily="49" charset="0"/>
              </a:rPr>
              <a:t>cap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capacity = cap;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th-TH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 rot="5400000">
            <a:off x="3311860" y="3969060"/>
            <a:ext cx="216024" cy="576064"/>
          </a:xfrm>
          <a:prstGeom prst="rightBrac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63904" y="4278578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30</a:t>
            </a:r>
            <a:endParaRPr lang="th-TH" sz="1600" dirty="0">
              <a:latin typeface="Comic Sans MS" pitchFamily="66" charset="0"/>
            </a:endParaRPr>
          </a:p>
        </p:txBody>
      </p:sp>
      <p:cxnSp>
        <p:nvCxnSpPr>
          <p:cNvPr id="14" name="Straight Connector 13"/>
          <p:cNvCxnSpPr>
            <a:stCxn id="16" idx="0"/>
          </p:cNvCxnSpPr>
          <p:nvPr/>
        </p:nvCxnSpPr>
        <p:spPr bwMode="auto">
          <a:xfrm flipH="1" flipV="1">
            <a:off x="2267744" y="5398477"/>
            <a:ext cx="864096" cy="45353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827584" y="5852011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instance variable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1800" dirty="0" smtClean="0">
                <a:solidFill>
                  <a:schemeClr val="accent4">
                    <a:lumMod val="7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โดยนัยอ้างโดย 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this</a:t>
            </a:r>
            <a:r>
              <a:rPr lang="th-TH" sz="16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(</a:t>
            </a:r>
            <a:r>
              <a:rPr lang="en-US" sz="1600" dirty="0" err="1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this.capacity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)</a:t>
            </a:r>
            <a:endParaRPr lang="th-TH" sz="1600" dirty="0">
              <a:solidFill>
                <a:schemeClr val="accent4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3968" y="3688886"/>
            <a:ext cx="2016224" cy="1077218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size</a:t>
            </a:r>
            <a:endParaRPr lang="en-US" sz="2000" i="1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algn="ctr"/>
            <a:r>
              <a:rPr lang="en-US" sz="2000" b="1" dirty="0" smtClean="0">
                <a:solidFill>
                  <a:srgbClr val="0000FF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Actual Argument</a:t>
            </a:r>
            <a:endParaRPr lang="th-TH" sz="2000" b="1" dirty="0" smtClean="0">
              <a:solidFill>
                <a:srgbClr val="0000FF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algn="ctr"/>
            <a:r>
              <a:rPr lang="th-TH" sz="2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ค่าที่ส่งให้เมท็อด</a:t>
            </a:r>
            <a:endParaRPr lang="th-TH" sz="20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48264" y="4797152"/>
            <a:ext cx="2088232" cy="1384995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cap</a:t>
            </a:r>
            <a:endParaRPr lang="en-US" sz="2000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algn="ctr"/>
            <a:r>
              <a:rPr lang="en-US" sz="2000" b="1" dirty="0" smtClean="0">
                <a:solidFill>
                  <a:srgbClr val="0000FF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Formal Parameter</a:t>
            </a:r>
            <a:endParaRPr lang="th-TH" sz="2000" b="1" dirty="0" smtClean="0">
              <a:solidFill>
                <a:srgbClr val="0000FF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algn="ctr"/>
            <a:r>
              <a:rPr lang="th-TH" sz="2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ตัวแปรรับค่าจากตัวเรียก</a:t>
            </a:r>
          </a:p>
          <a:p>
            <a:pPr algn="ctr"/>
            <a:r>
              <a:rPr lang="th-TH" sz="2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รู้จักเพียงภายในเมท็อด</a:t>
            </a:r>
            <a:endParaRPr lang="th-TH" sz="20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cxnSp>
        <p:nvCxnSpPr>
          <p:cNvPr id="13" name="Straight Connector 12"/>
          <p:cNvCxnSpPr>
            <a:stCxn id="10" idx="1"/>
          </p:cNvCxnSpPr>
          <p:nvPr/>
        </p:nvCxnSpPr>
        <p:spPr bwMode="auto">
          <a:xfrm>
            <a:off x="3419872" y="4365104"/>
            <a:ext cx="1296144" cy="50405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1242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การคืนค่า </a:t>
            </a:r>
            <a:r>
              <a:rPr lang="en-US" smtClean="0"/>
              <a:t>(Return Value)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817"/>
            <a:ext cx="7467600" cy="1872208"/>
          </a:xfrm>
        </p:spPr>
        <p:txBody>
          <a:bodyPr>
            <a:normAutofit fontScale="92500" lnSpcReduction="10000"/>
          </a:bodyPr>
          <a:lstStyle/>
          <a:p>
            <a:r>
              <a:rPr lang="th-TH" dirty="0" smtClean="0"/>
              <a:t>เมท็อดเมื่อประมวลผลเสร็จอาจ</a:t>
            </a:r>
          </a:p>
          <a:p>
            <a:pPr lvl="1"/>
            <a:r>
              <a:rPr lang="th-TH" u="sng" dirty="0" smtClean="0"/>
              <a:t>ไม่</a:t>
            </a:r>
            <a:r>
              <a:rPr lang="th-TH" dirty="0" smtClean="0"/>
              <a:t>คืนค่า ประกาศชนิดที่คืนเป็น </a:t>
            </a:r>
            <a:r>
              <a:rPr lang="en-US" i="1" dirty="0" smtClean="0">
                <a:solidFill>
                  <a:schemeClr val="accent2"/>
                </a:solidFill>
              </a:rPr>
              <a:t>void </a:t>
            </a:r>
            <a:endParaRPr lang="th-TH" i="1" dirty="0" smtClean="0">
              <a:solidFill>
                <a:schemeClr val="accent2"/>
              </a:solidFill>
            </a:endParaRPr>
          </a:p>
          <a:p>
            <a:pPr lvl="1"/>
            <a:r>
              <a:rPr lang="th-TH" dirty="0" smtClean="0"/>
              <a:t>คืนหนึ่งค่าผ่านประโยค </a:t>
            </a:r>
            <a:r>
              <a:rPr lang="en-US" i="1" dirty="0" smtClean="0">
                <a:solidFill>
                  <a:schemeClr val="accent2"/>
                </a:solidFill>
              </a:rPr>
              <a:t>return</a:t>
            </a:r>
            <a:r>
              <a:rPr lang="th-TH" dirty="0" smtClean="0">
                <a:solidFill>
                  <a:schemeClr val="accent2"/>
                </a:solidFill>
              </a:rPr>
              <a:t> </a:t>
            </a:r>
            <a:r>
              <a:rPr lang="th-TH" dirty="0" smtClean="0"/>
              <a:t>ชนิดที่คืนต้องสอดคล้องกับค่าที่คืน</a:t>
            </a:r>
            <a:endParaRPr lang="en-US" dirty="0" smtClean="0"/>
          </a:p>
          <a:p>
            <a:r>
              <a:rPr lang="th-TH" dirty="0" smtClean="0"/>
              <a:t>ค่าที่ได้รับคืนแทนประโยคการเรียกเมท็อด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1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BC12-D8F5-416F-BB4E-2915F6176361}" type="slidenum">
              <a:rPr lang="en-US" altLang="en-US" smtClean="0"/>
              <a:pPr/>
              <a:t>13</a:t>
            </a:fld>
            <a:endParaRPr lang="en-US" alt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95536" y="3629394"/>
            <a:ext cx="7920880" cy="2448272"/>
            <a:chOff x="287524" y="2909314"/>
            <a:chExt cx="7920880" cy="2448272"/>
          </a:xfrm>
        </p:grpSpPr>
        <p:sp>
          <p:nvSpPr>
            <p:cNvPr id="21" name="TextBox 20"/>
            <p:cNvSpPr txBox="1"/>
            <p:nvPr/>
          </p:nvSpPr>
          <p:spPr>
            <a:xfrm>
              <a:off x="2555776" y="4941168"/>
              <a:ext cx="1512168" cy="338554"/>
            </a:xfrm>
            <a:prstGeom prst="rect">
              <a:avLst/>
            </a:prstGeom>
            <a:solidFill>
              <a:srgbClr val="CC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</a:rPr>
                <a:t>Return value </a:t>
              </a:r>
              <a:endParaRPr lang="th-TH" sz="1600" b="1" dirty="0">
                <a:solidFill>
                  <a:srgbClr val="0000FF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87524" y="2909314"/>
              <a:ext cx="7920880" cy="2448272"/>
              <a:chOff x="323020" y="4133450"/>
              <a:chExt cx="7920880" cy="2448272"/>
            </a:xfrm>
          </p:grpSpPr>
          <p:sp>
            <p:nvSpPr>
              <p:cNvPr id="20" name="Rectangle 19"/>
              <p:cNvSpPr/>
              <p:nvPr/>
            </p:nvSpPr>
            <p:spPr bwMode="auto">
              <a:xfrm>
                <a:off x="323020" y="4379622"/>
                <a:ext cx="4330410" cy="165618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itchFamily="49" charset="0"/>
                    <a:cs typeface="Consolas" pitchFamily="49" charset="0"/>
                  </a:rPr>
                  <a:t>public static</a:t>
                </a:r>
                <a:r>
                  <a:rPr kumimoji="0" lang="en-US" sz="1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itchFamily="49" charset="0"/>
                    <a:cs typeface="Consolas" pitchFamily="49" charset="0"/>
                  </a:rPr>
                  <a:t>void main(String[] </a:t>
                </a:r>
                <a:r>
                  <a:rPr kumimoji="0" 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itchFamily="49" charset="0"/>
                    <a:cs typeface="Consolas" pitchFamily="49" charset="0"/>
                  </a:rPr>
                  <a:t>args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itchFamily="49" charset="0"/>
                    <a:cs typeface="Consolas" pitchFamily="49" charset="0"/>
                  </a:rPr>
                  <a:t>) {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onsolas" pitchFamily="49" charset="0"/>
                    <a:cs typeface="Consolas" pitchFamily="49" charset="0"/>
                  </a:rPr>
                  <a:t>   Room </a:t>
                </a:r>
                <a:r>
                  <a:rPr lang="en-US" sz="1400" dirty="0" err="1" smtClean="0">
                    <a:latin typeface="Consolas" pitchFamily="49" charset="0"/>
                    <a:cs typeface="Consolas" pitchFamily="49" charset="0"/>
                  </a:rPr>
                  <a:t>room</a:t>
                </a:r>
                <a:r>
                  <a:rPr lang="en-US" sz="1400" dirty="0" smtClean="0">
                    <a:latin typeface="Consolas" pitchFamily="49" charset="0"/>
                    <a:cs typeface="Consolas" pitchFamily="49" charset="0"/>
                  </a:rPr>
                  <a:t> = new Room();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onsolas" pitchFamily="49" charset="0"/>
                    <a:cs typeface="Consolas" pitchFamily="49" charset="0"/>
                  </a:rPr>
                  <a:t>   </a:t>
                </a:r>
                <a:r>
                  <a:rPr lang="en-US" sz="1400" dirty="0" err="1" smtClean="0">
                    <a:latin typeface="Consolas" pitchFamily="49" charset="0"/>
                    <a:cs typeface="Consolas" pitchFamily="49" charset="0"/>
                  </a:rPr>
                  <a:t>room.setCapacity</a:t>
                </a:r>
                <a:r>
                  <a:rPr lang="en-US" sz="1400" dirty="0" smtClean="0">
                    <a:latin typeface="Consolas" pitchFamily="49" charset="0"/>
                    <a:cs typeface="Consolas" pitchFamily="49" charset="0"/>
                  </a:rPr>
                  <a:t>(30);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onsolas" pitchFamily="49" charset="0"/>
                    <a:cs typeface="Consolas" pitchFamily="49" charset="0"/>
                  </a:rPr>
                  <a:t>   </a:t>
                </a:r>
                <a:r>
                  <a:rPr lang="en-US" sz="1400" dirty="0" err="1" smtClean="0"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1400" dirty="0" smtClean="0">
                    <a:latin typeface="Consolas" pitchFamily="49" charset="0"/>
                    <a:cs typeface="Consolas" pitchFamily="49" charset="0"/>
                  </a:rPr>
                  <a:t> result = </a:t>
                </a:r>
                <a:r>
                  <a:rPr lang="en-US" sz="1400" dirty="0" err="1" smtClean="0">
                    <a:latin typeface="Consolas" pitchFamily="49" charset="0"/>
                    <a:cs typeface="Consolas" pitchFamily="49" charset="0"/>
                  </a:rPr>
                  <a:t>room.</a:t>
                </a:r>
                <a:r>
                  <a:rPr lang="en-US" sz="1400" b="1" i="1" dirty="0" err="1" smtClean="0">
                    <a:solidFill>
                      <a:schemeClr val="accent6"/>
                    </a:solidFill>
                    <a:latin typeface="Consolas" pitchFamily="49" charset="0"/>
                    <a:cs typeface="Consolas" pitchFamily="49" charset="0"/>
                  </a:rPr>
                  <a:t>getRoomNo</a:t>
                </a:r>
                <a:r>
                  <a:rPr lang="en-US" sz="1400" b="1" dirty="0" smtClean="0">
                    <a:latin typeface="Consolas" pitchFamily="49" charset="0"/>
                    <a:cs typeface="Consolas" pitchFamily="49" charset="0"/>
                  </a:rPr>
                  <a:t>();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onsolas" pitchFamily="49" charset="0"/>
                    <a:cs typeface="Consolas" pitchFamily="49" charset="0"/>
                  </a:rPr>
                  <a:t>   //...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itchFamily="49" charset="0"/>
                    <a:cs typeface="Consolas" pitchFamily="49" charset="0"/>
                  </a:rPr>
                  <a:t>}</a:t>
                </a:r>
                <a:endParaRPr kumimoji="0" lang="th-TH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4427476" y="4133450"/>
                <a:ext cx="0" cy="2448272"/>
              </a:xfrm>
              <a:prstGeom prst="straightConnector1">
                <a:avLst/>
              </a:prstGeom>
              <a:ln w="95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 bwMode="auto">
              <a:xfrm>
                <a:off x="4877772" y="4775666"/>
                <a:ext cx="3366128" cy="1413640"/>
              </a:xfrm>
              <a:prstGeom prst="rect">
                <a:avLst/>
              </a:prstGeom>
              <a:solidFill>
                <a:schemeClr val="bg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 smtClean="0">
                    <a:latin typeface="Comic Sans MS" pitchFamily="66" charset="0"/>
                  </a:rPr>
                  <a:t>Execute Code</a:t>
                </a:r>
                <a:endParaRPr kumimoji="0" lang="th-TH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5003541" y="5207714"/>
                <a:ext cx="3096344" cy="83883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400" dirty="0" smtClean="0">
                    <a:latin typeface="Consolas" pitchFamily="49" charset="0"/>
                    <a:cs typeface="Consolas" pitchFamily="49" charset="0"/>
                  </a:rPr>
                  <a:t>public </a:t>
                </a:r>
                <a:r>
                  <a:rPr lang="en-US" sz="1400" b="1" dirty="0" err="1" smtClean="0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1400" b="1" dirty="0" smtClean="0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1400" b="1" i="1" dirty="0" err="1" smtClean="0">
                    <a:solidFill>
                      <a:schemeClr val="accent6"/>
                    </a:solidFill>
                    <a:latin typeface="Consolas" pitchFamily="49" charset="0"/>
                    <a:cs typeface="Consolas" pitchFamily="49" charset="0"/>
                  </a:rPr>
                  <a:t>getRoomNo</a:t>
                </a:r>
                <a:r>
                  <a:rPr lang="en-US" sz="1400" b="1" i="1" dirty="0" smtClean="0">
                    <a:solidFill>
                      <a:schemeClr val="accent6"/>
                    </a:solidFill>
                    <a:latin typeface="Consolas" pitchFamily="49" charset="0"/>
                    <a:cs typeface="Consolas" pitchFamily="49" charset="0"/>
                  </a:rPr>
                  <a:t>()</a:t>
                </a:r>
                <a:r>
                  <a:rPr lang="en-US" sz="1400" b="1" dirty="0" smtClean="0">
                    <a:solidFill>
                      <a:schemeClr val="accent6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1400" dirty="0" smtClean="0">
                    <a:latin typeface="Consolas" pitchFamily="49" charset="0"/>
                    <a:cs typeface="Consolas" pitchFamily="49" charset="0"/>
                  </a:rPr>
                  <a:t>{</a:t>
                </a:r>
              </a:p>
              <a:p>
                <a:r>
                  <a:rPr lang="en-US" sz="1400" dirty="0" smtClean="0">
                    <a:latin typeface="Consolas" pitchFamily="49" charset="0"/>
                    <a:cs typeface="Consolas" pitchFamily="49" charset="0"/>
                  </a:rPr>
                  <a:t>    return </a:t>
                </a:r>
                <a:r>
                  <a:rPr lang="en-US" sz="1400" dirty="0" err="1" smtClean="0">
                    <a:latin typeface="Consolas" pitchFamily="49" charset="0"/>
                    <a:cs typeface="Consolas" pitchFamily="49" charset="0"/>
                  </a:rPr>
                  <a:t>roomNo</a:t>
                </a:r>
                <a:r>
                  <a:rPr lang="en-US" sz="1400" dirty="0" smtClean="0">
                    <a:latin typeface="Consolas" pitchFamily="49" charset="0"/>
                    <a:cs typeface="Consolas" pitchFamily="49" charset="0"/>
                  </a:rPr>
                  <a:t>;</a:t>
                </a:r>
              </a:p>
              <a:p>
                <a:r>
                  <a:rPr lang="en-US" sz="1400" dirty="0" smtClean="0">
                    <a:latin typeface="Consolas" pitchFamily="49" charset="0"/>
                    <a:cs typeface="Consolas" pitchFamily="49" charset="0"/>
                  </a:rPr>
                  <a:t>}</a:t>
                </a: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V="1">
                <a:off x="3527376" y="5373216"/>
                <a:ext cx="1476165" cy="180020"/>
              </a:xfrm>
              <a:prstGeom prst="straightConnector1">
                <a:avLst/>
              </a:prstGeom>
              <a:ln w="95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4103440" y="4965093"/>
                <a:ext cx="1099981" cy="437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600" dirty="0" smtClean="0"/>
                  <a:t>เรียกเมท็อด</a:t>
                </a:r>
                <a:endParaRPr lang="en-US" sz="16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283460" y="5769260"/>
                <a:ext cx="1015021" cy="437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600" dirty="0" smtClean="0"/>
                  <a:t>คืนผลลัพธ์</a:t>
                </a:r>
                <a:endParaRPr lang="en-US" sz="1600" dirty="0"/>
              </a:p>
            </p:txBody>
          </p:sp>
        </p:grpSp>
        <p:sp>
          <p:nvSpPr>
            <p:cNvPr id="10" name="Right Brace 9"/>
            <p:cNvSpPr/>
            <p:nvPr/>
          </p:nvSpPr>
          <p:spPr bwMode="auto">
            <a:xfrm rot="5400000">
              <a:off x="2621861" y="3783118"/>
              <a:ext cx="202515" cy="1537521"/>
            </a:xfrm>
            <a:prstGeom prst="rightBrac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2663788" y="4365104"/>
              <a:ext cx="2736000" cy="675088"/>
            </a:xfrm>
            <a:custGeom>
              <a:avLst/>
              <a:gdLst>
                <a:gd name="connsiteX0" fmla="*/ 4047067 w 4047067"/>
                <a:gd name="connsiteY0" fmla="*/ 0 h 672495"/>
                <a:gd name="connsiteX1" fmla="*/ 2261810 w 4047067"/>
                <a:gd name="connsiteY1" fmla="*/ 566057 h 672495"/>
                <a:gd name="connsiteX2" fmla="*/ 331410 w 4047067"/>
                <a:gd name="connsiteY2" fmla="*/ 624114 h 672495"/>
                <a:gd name="connsiteX3" fmla="*/ 273352 w 4047067"/>
                <a:gd name="connsiteY3" fmla="*/ 275771 h 672495"/>
                <a:gd name="connsiteX0" fmla="*/ 4047067 w 4047067"/>
                <a:gd name="connsiteY0" fmla="*/ 0 h 672495"/>
                <a:gd name="connsiteX1" fmla="*/ 3715357 w 4047067"/>
                <a:gd name="connsiteY1" fmla="*/ 148208 h 672495"/>
                <a:gd name="connsiteX2" fmla="*/ 2261810 w 4047067"/>
                <a:gd name="connsiteY2" fmla="*/ 566057 h 672495"/>
                <a:gd name="connsiteX3" fmla="*/ 331410 w 4047067"/>
                <a:gd name="connsiteY3" fmla="*/ 624114 h 672495"/>
                <a:gd name="connsiteX4" fmla="*/ 273352 w 4047067"/>
                <a:gd name="connsiteY4" fmla="*/ 275771 h 672495"/>
                <a:gd name="connsiteX0" fmla="*/ 3931381 w 3993619"/>
                <a:gd name="connsiteY0" fmla="*/ 9635 h 605930"/>
                <a:gd name="connsiteX1" fmla="*/ 3715357 w 3993619"/>
                <a:gd name="connsiteY1" fmla="*/ 81643 h 605930"/>
                <a:gd name="connsiteX2" fmla="*/ 2261810 w 3993619"/>
                <a:gd name="connsiteY2" fmla="*/ 499492 h 605930"/>
                <a:gd name="connsiteX3" fmla="*/ 331410 w 3993619"/>
                <a:gd name="connsiteY3" fmla="*/ 557549 h 605930"/>
                <a:gd name="connsiteX4" fmla="*/ 273352 w 3993619"/>
                <a:gd name="connsiteY4" fmla="*/ 209206 h 605930"/>
                <a:gd name="connsiteX0" fmla="*/ 3931381 w 3931381"/>
                <a:gd name="connsiteY0" fmla="*/ 0 h 596295"/>
                <a:gd name="connsiteX1" fmla="*/ 3427325 w 3931381"/>
                <a:gd name="connsiteY1" fmla="*/ 504055 h 596295"/>
                <a:gd name="connsiteX2" fmla="*/ 2261810 w 3931381"/>
                <a:gd name="connsiteY2" fmla="*/ 489857 h 596295"/>
                <a:gd name="connsiteX3" fmla="*/ 331410 w 3931381"/>
                <a:gd name="connsiteY3" fmla="*/ 547914 h 596295"/>
                <a:gd name="connsiteX4" fmla="*/ 273352 w 3931381"/>
                <a:gd name="connsiteY4" fmla="*/ 199571 h 596295"/>
                <a:gd name="connsiteX0" fmla="*/ 3794705 w 3794705"/>
                <a:gd name="connsiteY0" fmla="*/ 0 h 655381"/>
                <a:gd name="connsiteX1" fmla="*/ 3290649 w 3794705"/>
                <a:gd name="connsiteY1" fmla="*/ 504055 h 655381"/>
                <a:gd name="connsiteX2" fmla="*/ 1130409 w 3794705"/>
                <a:gd name="connsiteY2" fmla="*/ 648071 h 655381"/>
                <a:gd name="connsiteX3" fmla="*/ 194734 w 3794705"/>
                <a:gd name="connsiteY3" fmla="*/ 547914 h 655381"/>
                <a:gd name="connsiteX4" fmla="*/ 136676 w 3794705"/>
                <a:gd name="connsiteY4" fmla="*/ 199571 h 655381"/>
                <a:gd name="connsiteX0" fmla="*/ 3794705 w 3794705"/>
                <a:gd name="connsiteY0" fmla="*/ 0 h 1044115"/>
                <a:gd name="connsiteX1" fmla="*/ 1994505 w 3794705"/>
                <a:gd name="connsiteY1" fmla="*/ 936103 h 1044115"/>
                <a:gd name="connsiteX2" fmla="*/ 1130409 w 3794705"/>
                <a:gd name="connsiteY2" fmla="*/ 648071 h 1044115"/>
                <a:gd name="connsiteX3" fmla="*/ 194734 w 3794705"/>
                <a:gd name="connsiteY3" fmla="*/ 547914 h 1044115"/>
                <a:gd name="connsiteX4" fmla="*/ 136676 w 3794705"/>
                <a:gd name="connsiteY4" fmla="*/ 199571 h 1044115"/>
                <a:gd name="connsiteX0" fmla="*/ 3794705 w 3794705"/>
                <a:gd name="connsiteY0" fmla="*/ 0 h 1027422"/>
                <a:gd name="connsiteX1" fmla="*/ 1994505 w 3794705"/>
                <a:gd name="connsiteY1" fmla="*/ 936103 h 1027422"/>
                <a:gd name="connsiteX2" fmla="*/ 194734 w 3794705"/>
                <a:gd name="connsiteY2" fmla="*/ 547914 h 1027422"/>
                <a:gd name="connsiteX3" fmla="*/ 136676 w 3794705"/>
                <a:gd name="connsiteY3" fmla="*/ 199571 h 1027422"/>
                <a:gd name="connsiteX0" fmla="*/ 3794705 w 3794705"/>
                <a:gd name="connsiteY0" fmla="*/ 0 h 1068117"/>
                <a:gd name="connsiteX1" fmla="*/ 1994505 w 3794705"/>
                <a:gd name="connsiteY1" fmla="*/ 936103 h 1068117"/>
                <a:gd name="connsiteX2" fmla="*/ 626353 w 3794705"/>
                <a:gd name="connsiteY2" fmla="*/ 792087 h 1068117"/>
                <a:gd name="connsiteX3" fmla="*/ 136676 w 3794705"/>
                <a:gd name="connsiteY3" fmla="*/ 199571 h 1068117"/>
                <a:gd name="connsiteX0" fmla="*/ 3938721 w 3938721"/>
                <a:gd name="connsiteY0" fmla="*/ 160468 h 808540"/>
                <a:gd name="connsiteX1" fmla="*/ 1994505 w 3938721"/>
                <a:gd name="connsiteY1" fmla="*/ 736532 h 808540"/>
                <a:gd name="connsiteX2" fmla="*/ 626353 w 3938721"/>
                <a:gd name="connsiteY2" fmla="*/ 592516 h 808540"/>
                <a:gd name="connsiteX3" fmla="*/ 136676 w 3938721"/>
                <a:gd name="connsiteY3" fmla="*/ 0 h 808540"/>
                <a:gd name="connsiteX0" fmla="*/ 3938721 w 4334765"/>
                <a:gd name="connsiteY0" fmla="*/ 160468 h 736532"/>
                <a:gd name="connsiteX1" fmla="*/ 4010729 w 4334765"/>
                <a:gd name="connsiteY1" fmla="*/ 592515 h 736532"/>
                <a:gd name="connsiteX2" fmla="*/ 1994505 w 4334765"/>
                <a:gd name="connsiteY2" fmla="*/ 736532 h 736532"/>
                <a:gd name="connsiteX3" fmla="*/ 626353 w 4334765"/>
                <a:gd name="connsiteY3" fmla="*/ 592516 h 736532"/>
                <a:gd name="connsiteX4" fmla="*/ 136676 w 4334765"/>
                <a:gd name="connsiteY4" fmla="*/ 0 h 736532"/>
                <a:gd name="connsiteX0" fmla="*/ 4308479 w 5004556"/>
                <a:gd name="connsiteY0" fmla="*/ 160468 h 808539"/>
                <a:gd name="connsiteX1" fmla="*/ 4380487 w 5004556"/>
                <a:gd name="connsiteY1" fmla="*/ 592515 h 808539"/>
                <a:gd name="connsiteX2" fmla="*/ 564063 w 5004556"/>
                <a:gd name="connsiteY2" fmla="*/ 808539 h 808539"/>
                <a:gd name="connsiteX3" fmla="*/ 996111 w 5004556"/>
                <a:gd name="connsiteY3" fmla="*/ 592516 h 808539"/>
                <a:gd name="connsiteX4" fmla="*/ 506434 w 5004556"/>
                <a:gd name="connsiteY4" fmla="*/ 0 h 808539"/>
                <a:gd name="connsiteX0" fmla="*/ 4344483 w 5040560"/>
                <a:gd name="connsiteY0" fmla="*/ 160468 h 844543"/>
                <a:gd name="connsiteX1" fmla="*/ 4416491 w 5040560"/>
                <a:gd name="connsiteY1" fmla="*/ 592515 h 844543"/>
                <a:gd name="connsiteX2" fmla="*/ 600067 w 5040560"/>
                <a:gd name="connsiteY2" fmla="*/ 808539 h 844543"/>
                <a:gd name="connsiteX3" fmla="*/ 816090 w 5040560"/>
                <a:gd name="connsiteY3" fmla="*/ 376491 h 844543"/>
                <a:gd name="connsiteX4" fmla="*/ 542438 w 5040560"/>
                <a:gd name="connsiteY4" fmla="*/ 0 h 844543"/>
                <a:gd name="connsiteX0" fmla="*/ 4008445 w 4008445"/>
                <a:gd name="connsiteY0" fmla="*/ 160468 h 1060567"/>
                <a:gd name="connsiteX1" fmla="*/ 2064228 w 4008445"/>
                <a:gd name="connsiteY1" fmla="*/ 952555 h 1060567"/>
                <a:gd name="connsiteX2" fmla="*/ 264029 w 4008445"/>
                <a:gd name="connsiteY2" fmla="*/ 808539 h 1060567"/>
                <a:gd name="connsiteX3" fmla="*/ 480052 w 4008445"/>
                <a:gd name="connsiteY3" fmla="*/ 376491 h 1060567"/>
                <a:gd name="connsiteX4" fmla="*/ 206400 w 4008445"/>
                <a:gd name="connsiteY4" fmla="*/ 0 h 1060567"/>
                <a:gd name="connsiteX0" fmla="*/ 3938721 w 3938721"/>
                <a:gd name="connsiteY0" fmla="*/ 160468 h 1060567"/>
                <a:gd name="connsiteX1" fmla="*/ 1994504 w 3938721"/>
                <a:gd name="connsiteY1" fmla="*/ 952555 h 1060567"/>
                <a:gd name="connsiteX2" fmla="*/ 194305 w 3938721"/>
                <a:gd name="connsiteY2" fmla="*/ 808539 h 1060567"/>
                <a:gd name="connsiteX3" fmla="*/ 1130409 w 3938721"/>
                <a:gd name="connsiteY3" fmla="*/ 448499 h 1060567"/>
                <a:gd name="connsiteX4" fmla="*/ 136676 w 3938721"/>
                <a:gd name="connsiteY4" fmla="*/ 0 h 1060567"/>
                <a:gd name="connsiteX0" fmla="*/ 3938721 w 3938721"/>
                <a:gd name="connsiteY0" fmla="*/ 160468 h 1084570"/>
                <a:gd name="connsiteX1" fmla="*/ 1994504 w 3938721"/>
                <a:gd name="connsiteY1" fmla="*/ 952555 h 1084570"/>
                <a:gd name="connsiteX2" fmla="*/ 1130409 w 3938721"/>
                <a:gd name="connsiteY2" fmla="*/ 952555 h 1084570"/>
                <a:gd name="connsiteX3" fmla="*/ 1130409 w 3938721"/>
                <a:gd name="connsiteY3" fmla="*/ 448499 h 1084570"/>
                <a:gd name="connsiteX4" fmla="*/ 136676 w 3938721"/>
                <a:gd name="connsiteY4" fmla="*/ 0 h 1084570"/>
                <a:gd name="connsiteX0" fmla="*/ 4198070 w 4198070"/>
                <a:gd name="connsiteY0" fmla="*/ 160468 h 1084570"/>
                <a:gd name="connsiteX1" fmla="*/ 2253853 w 4198070"/>
                <a:gd name="connsiteY1" fmla="*/ 952555 h 1084570"/>
                <a:gd name="connsiteX2" fmla="*/ 1389758 w 4198070"/>
                <a:gd name="connsiteY2" fmla="*/ 952555 h 1084570"/>
                <a:gd name="connsiteX3" fmla="*/ 165622 w 4198070"/>
                <a:gd name="connsiteY3" fmla="*/ 448498 h 1084570"/>
                <a:gd name="connsiteX4" fmla="*/ 396025 w 4198070"/>
                <a:gd name="connsiteY4" fmla="*/ 0 h 1084570"/>
                <a:gd name="connsiteX0" fmla="*/ 4236470 w 4236470"/>
                <a:gd name="connsiteY0" fmla="*/ 160468 h 1180580"/>
                <a:gd name="connsiteX1" fmla="*/ 2292253 w 4236470"/>
                <a:gd name="connsiteY1" fmla="*/ 952555 h 1180580"/>
                <a:gd name="connsiteX2" fmla="*/ 348038 w 4236470"/>
                <a:gd name="connsiteY2" fmla="*/ 1096570 h 1180580"/>
                <a:gd name="connsiteX3" fmla="*/ 204022 w 4236470"/>
                <a:gd name="connsiteY3" fmla="*/ 448498 h 1180580"/>
                <a:gd name="connsiteX4" fmla="*/ 434425 w 4236470"/>
                <a:gd name="connsiteY4" fmla="*/ 0 h 1180580"/>
                <a:gd name="connsiteX0" fmla="*/ 4236470 w 4236470"/>
                <a:gd name="connsiteY0" fmla="*/ 160468 h 1180580"/>
                <a:gd name="connsiteX1" fmla="*/ 2292253 w 4236470"/>
                <a:gd name="connsiteY1" fmla="*/ 952555 h 1180580"/>
                <a:gd name="connsiteX2" fmla="*/ 348038 w 4236470"/>
                <a:gd name="connsiteY2" fmla="*/ 1096570 h 1180580"/>
                <a:gd name="connsiteX3" fmla="*/ 204022 w 4236470"/>
                <a:gd name="connsiteY3" fmla="*/ 448498 h 1180580"/>
                <a:gd name="connsiteX4" fmla="*/ 434425 w 4236470"/>
                <a:gd name="connsiteY4" fmla="*/ 0 h 1180580"/>
                <a:gd name="connsiteX0" fmla="*/ 4236470 w 4236470"/>
                <a:gd name="connsiteY0" fmla="*/ 160468 h 1180580"/>
                <a:gd name="connsiteX1" fmla="*/ 2292253 w 4236470"/>
                <a:gd name="connsiteY1" fmla="*/ 952555 h 1180580"/>
                <a:gd name="connsiteX2" fmla="*/ 348038 w 4236470"/>
                <a:gd name="connsiteY2" fmla="*/ 1096570 h 1180580"/>
                <a:gd name="connsiteX3" fmla="*/ 204022 w 4236470"/>
                <a:gd name="connsiteY3" fmla="*/ 448498 h 1180580"/>
                <a:gd name="connsiteX4" fmla="*/ 434425 w 4236470"/>
                <a:gd name="connsiteY4" fmla="*/ 0 h 1180580"/>
                <a:gd name="connsiteX0" fmla="*/ 4198070 w 4198070"/>
                <a:gd name="connsiteY0" fmla="*/ 160468 h 1255329"/>
                <a:gd name="connsiteX1" fmla="*/ 2253853 w 4198070"/>
                <a:gd name="connsiteY1" fmla="*/ 952555 h 1255329"/>
                <a:gd name="connsiteX2" fmla="*/ 309638 w 4198070"/>
                <a:gd name="connsiteY2" fmla="*/ 1096570 h 1255329"/>
                <a:gd name="connsiteX3" fmla="*/ 396025 w 4198070"/>
                <a:gd name="connsiteY3" fmla="*/ 0 h 1255329"/>
                <a:gd name="connsiteX0" fmla="*/ 4114061 w 4114061"/>
                <a:gd name="connsiteY0" fmla="*/ 290946 h 1231304"/>
                <a:gd name="connsiteX1" fmla="*/ 1665789 w 4114061"/>
                <a:gd name="connsiteY1" fmla="*/ 156017 h 1231304"/>
                <a:gd name="connsiteX2" fmla="*/ 225629 w 4114061"/>
                <a:gd name="connsiteY2" fmla="*/ 1227048 h 1231304"/>
                <a:gd name="connsiteX3" fmla="*/ 312016 w 4114061"/>
                <a:gd name="connsiteY3" fmla="*/ 130478 h 1231304"/>
                <a:gd name="connsiteX0" fmla="*/ 3177957 w 3177957"/>
                <a:gd name="connsiteY0" fmla="*/ 178506 h 1253792"/>
                <a:gd name="connsiteX1" fmla="*/ 1665789 w 3177957"/>
                <a:gd name="connsiteY1" fmla="*/ 178505 h 1253792"/>
                <a:gd name="connsiteX2" fmla="*/ 225629 w 3177957"/>
                <a:gd name="connsiteY2" fmla="*/ 1249536 h 1253792"/>
                <a:gd name="connsiteX3" fmla="*/ 312016 w 3177957"/>
                <a:gd name="connsiteY3" fmla="*/ 152966 h 1253792"/>
                <a:gd name="connsiteX0" fmla="*/ 3165956 w 3165956"/>
                <a:gd name="connsiteY0" fmla="*/ 66705 h 1160626"/>
                <a:gd name="connsiteX1" fmla="*/ 1581780 w 3165956"/>
                <a:gd name="connsiteY1" fmla="*/ 178504 h 1160626"/>
                <a:gd name="connsiteX2" fmla="*/ 213628 w 3165956"/>
                <a:gd name="connsiteY2" fmla="*/ 1137735 h 1160626"/>
                <a:gd name="connsiteX3" fmla="*/ 300015 w 3165956"/>
                <a:gd name="connsiteY3" fmla="*/ 41165 h 1160626"/>
                <a:gd name="connsiteX0" fmla="*/ 2949933 w 2949933"/>
                <a:gd name="connsiteY0" fmla="*/ 25540 h 719224"/>
                <a:gd name="connsiteX1" fmla="*/ 1365757 w 2949933"/>
                <a:gd name="connsiteY1" fmla="*/ 137339 h 719224"/>
                <a:gd name="connsiteX2" fmla="*/ 213628 w 2949933"/>
                <a:gd name="connsiteY2" fmla="*/ 696335 h 719224"/>
                <a:gd name="connsiteX3" fmla="*/ 83992 w 2949933"/>
                <a:gd name="connsiteY3" fmla="*/ 0 h 719224"/>
                <a:gd name="connsiteX0" fmla="*/ 2949932 w 2949932"/>
                <a:gd name="connsiteY0" fmla="*/ 25540 h 719226"/>
                <a:gd name="connsiteX1" fmla="*/ 1365757 w 2949932"/>
                <a:gd name="connsiteY1" fmla="*/ 137339 h 719226"/>
                <a:gd name="connsiteX2" fmla="*/ 213628 w 2949932"/>
                <a:gd name="connsiteY2" fmla="*/ 696335 h 719226"/>
                <a:gd name="connsiteX3" fmla="*/ 83992 w 2949932"/>
                <a:gd name="connsiteY3" fmla="*/ 0 h 719226"/>
                <a:gd name="connsiteX0" fmla="*/ 2937930 w 2937930"/>
                <a:gd name="connsiteY0" fmla="*/ 111800 h 786851"/>
                <a:gd name="connsiteX1" fmla="*/ 1281746 w 2937930"/>
                <a:gd name="connsiteY1" fmla="*/ 111799 h 786851"/>
                <a:gd name="connsiteX2" fmla="*/ 201626 w 2937930"/>
                <a:gd name="connsiteY2" fmla="*/ 782595 h 786851"/>
                <a:gd name="connsiteX3" fmla="*/ 71990 w 2937930"/>
                <a:gd name="connsiteY3" fmla="*/ 86260 h 786851"/>
                <a:gd name="connsiteX0" fmla="*/ 2937930 w 2937930"/>
                <a:gd name="connsiteY0" fmla="*/ 111800 h 786851"/>
                <a:gd name="connsiteX1" fmla="*/ 1281746 w 2937930"/>
                <a:gd name="connsiteY1" fmla="*/ 111799 h 786851"/>
                <a:gd name="connsiteX2" fmla="*/ 201626 w 2937930"/>
                <a:gd name="connsiteY2" fmla="*/ 782595 h 786851"/>
                <a:gd name="connsiteX3" fmla="*/ 71990 w 2937930"/>
                <a:gd name="connsiteY3" fmla="*/ 86260 h 786851"/>
                <a:gd name="connsiteX0" fmla="*/ 2937930 w 2937930"/>
                <a:gd name="connsiteY0" fmla="*/ 111800 h 786851"/>
                <a:gd name="connsiteX1" fmla="*/ 1281746 w 2937930"/>
                <a:gd name="connsiteY1" fmla="*/ 111799 h 786851"/>
                <a:gd name="connsiteX2" fmla="*/ 201626 w 2937930"/>
                <a:gd name="connsiteY2" fmla="*/ 782595 h 786851"/>
                <a:gd name="connsiteX3" fmla="*/ 71990 w 2937930"/>
                <a:gd name="connsiteY3" fmla="*/ 86260 h 786851"/>
                <a:gd name="connsiteX0" fmla="*/ 2937930 w 2937930"/>
                <a:gd name="connsiteY0" fmla="*/ 96297 h 789983"/>
                <a:gd name="connsiteX1" fmla="*/ 1281746 w 2937930"/>
                <a:gd name="connsiteY1" fmla="*/ 208097 h 789983"/>
                <a:gd name="connsiteX2" fmla="*/ 201626 w 2937930"/>
                <a:gd name="connsiteY2" fmla="*/ 767092 h 789983"/>
                <a:gd name="connsiteX3" fmla="*/ 71990 w 2937930"/>
                <a:gd name="connsiteY3" fmla="*/ 70757 h 789983"/>
                <a:gd name="connsiteX0" fmla="*/ 2922325 w 2922325"/>
                <a:gd name="connsiteY0" fmla="*/ 111798 h 819860"/>
                <a:gd name="connsiteX1" fmla="*/ 1266141 w 2922325"/>
                <a:gd name="connsiteY1" fmla="*/ 223598 h 819860"/>
                <a:gd name="connsiteX2" fmla="*/ 186021 w 2922325"/>
                <a:gd name="connsiteY2" fmla="*/ 782593 h 819860"/>
                <a:gd name="connsiteX3" fmla="*/ 150017 w 2922325"/>
                <a:gd name="connsiteY3" fmla="*/ 0 h 819860"/>
                <a:gd name="connsiteX0" fmla="*/ 2834525 w 2834525"/>
                <a:gd name="connsiteY0" fmla="*/ 21397 h 880880"/>
                <a:gd name="connsiteX1" fmla="*/ 1178341 w 2834525"/>
                <a:gd name="connsiteY1" fmla="*/ 319718 h 880880"/>
                <a:gd name="connsiteX2" fmla="*/ 98221 w 2834525"/>
                <a:gd name="connsiteY2" fmla="*/ 878713 h 880880"/>
                <a:gd name="connsiteX3" fmla="*/ 62217 w 2834525"/>
                <a:gd name="connsiteY3" fmla="*/ 96120 h 880880"/>
                <a:gd name="connsiteX0" fmla="*/ 2828386 w 2828386"/>
                <a:gd name="connsiteY0" fmla="*/ 21397 h 880881"/>
                <a:gd name="connsiteX1" fmla="*/ 1172202 w 2828386"/>
                <a:gd name="connsiteY1" fmla="*/ 319718 h 880881"/>
                <a:gd name="connsiteX2" fmla="*/ 92082 w 2828386"/>
                <a:gd name="connsiteY2" fmla="*/ 878713 h 880881"/>
                <a:gd name="connsiteX3" fmla="*/ 74421 w 2828386"/>
                <a:gd name="connsiteY3" fmla="*/ 285133 h 880881"/>
                <a:gd name="connsiteX0" fmla="*/ 2837889 w 2837889"/>
                <a:gd name="connsiteY0" fmla="*/ 21397 h 880881"/>
                <a:gd name="connsiteX1" fmla="*/ 1181705 w 2837889"/>
                <a:gd name="connsiteY1" fmla="*/ 319718 h 880881"/>
                <a:gd name="connsiteX2" fmla="*/ 101585 w 2837889"/>
                <a:gd name="connsiteY2" fmla="*/ 878713 h 880881"/>
                <a:gd name="connsiteX3" fmla="*/ 56410 w 2837889"/>
                <a:gd name="connsiteY3" fmla="*/ 379640 h 880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7889" h="880881">
                  <a:moveTo>
                    <a:pt x="2837889" y="21397"/>
                  </a:moveTo>
                  <a:cubicBezTo>
                    <a:pt x="2387567" y="-74900"/>
                    <a:pt x="1637756" y="176832"/>
                    <a:pt x="1181705" y="319718"/>
                  </a:cubicBezTo>
                  <a:cubicBezTo>
                    <a:pt x="725654" y="462604"/>
                    <a:pt x="287606" y="915979"/>
                    <a:pt x="101585" y="878713"/>
                  </a:cubicBezTo>
                  <a:cubicBezTo>
                    <a:pt x="-84436" y="841447"/>
                    <a:pt x="38413" y="608092"/>
                    <a:pt x="56410" y="37964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91880" y="4653136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Comic Sans MS" pitchFamily="66" charset="0"/>
                </a:rPr>
                <a:t>1</a:t>
              </a:r>
              <a:endParaRPr lang="th-TH" sz="1100" dirty="0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346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ตัวแปรท้องถิ่น </a:t>
            </a:r>
            <a:r>
              <a:rPr lang="en-US" smtClean="0"/>
              <a:t>(Local Variables)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817"/>
            <a:ext cx="7467600" cy="1800199"/>
          </a:xfrm>
        </p:spPr>
        <p:txBody>
          <a:bodyPr>
            <a:normAutofit fontScale="92500" lnSpcReduction="20000"/>
          </a:bodyPr>
          <a:lstStyle/>
          <a:p>
            <a:r>
              <a:rPr lang="th-TH" b="1" dirty="0" smtClean="0">
                <a:solidFill>
                  <a:schemeClr val="accent4"/>
                </a:solidFill>
              </a:rPr>
              <a:t>ตัวแปรท้องถิ่น</a:t>
            </a:r>
            <a:r>
              <a:rPr lang="en-US" b="1" dirty="0" smtClean="0">
                <a:solidFill>
                  <a:schemeClr val="accent4"/>
                </a:solidFill>
              </a:rPr>
              <a:t> (Local Variables)</a:t>
            </a:r>
            <a:endParaRPr lang="th-TH" b="1" dirty="0" smtClean="0">
              <a:solidFill>
                <a:schemeClr val="accent4"/>
              </a:solidFill>
            </a:endParaRPr>
          </a:p>
          <a:p>
            <a:pPr lvl="1"/>
            <a:r>
              <a:rPr lang="th-TH" dirty="0" smtClean="0"/>
              <a:t>ตัวแปรที่ประกาศอยู่ในเมท็อด </a:t>
            </a:r>
          </a:p>
          <a:p>
            <a:pPr lvl="1"/>
            <a:r>
              <a:rPr lang="th-TH" dirty="0" smtClean="0"/>
              <a:t>มีขอบเขตที่ใช้งานได้เพียงภายในเมท็อด</a:t>
            </a:r>
          </a:p>
          <a:p>
            <a:pPr lvl="1"/>
            <a:r>
              <a:rPr lang="th-TH" dirty="0" smtClean="0"/>
              <a:t>จาวาบังคับ</a:t>
            </a:r>
            <a:r>
              <a:rPr lang="th-TH" i="1" dirty="0" smtClean="0">
                <a:solidFill>
                  <a:schemeClr val="accent2"/>
                </a:solidFill>
              </a:rPr>
              <a:t>ต้องให้ค่าเริ่มต้นก่อนใช้งาน</a:t>
            </a:r>
            <a:r>
              <a:rPr lang="th-TH" dirty="0" smtClean="0"/>
              <a:t> (เช่นก่อนพิมพ์ หรืออ่านค่า)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1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BC12-D8F5-416F-BB4E-2915F6176361}" type="slidenum">
              <a:rPr lang="en-US" altLang="en-US" smtClean="0"/>
              <a:pPr/>
              <a:t>14</a:t>
            </a:fld>
            <a:endParaRPr lang="en-US" altLang="en-US"/>
          </a:p>
        </p:txBody>
      </p:sp>
      <p:grpSp>
        <p:nvGrpSpPr>
          <p:cNvPr id="7" name="Group 33"/>
          <p:cNvGrpSpPr/>
          <p:nvPr/>
        </p:nvGrpSpPr>
        <p:grpSpPr>
          <a:xfrm>
            <a:off x="467544" y="3645024"/>
            <a:ext cx="8280920" cy="2592288"/>
            <a:chOff x="35496" y="2924944"/>
            <a:chExt cx="8280920" cy="2592288"/>
          </a:xfrm>
        </p:grpSpPr>
        <p:sp>
          <p:nvSpPr>
            <p:cNvPr id="11" name="TextBox 10"/>
            <p:cNvSpPr txBox="1"/>
            <p:nvPr/>
          </p:nvSpPr>
          <p:spPr>
            <a:xfrm>
              <a:off x="3491880" y="4653136"/>
              <a:ext cx="5790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mic Sans MS" pitchFamily="66" charset="0"/>
                </a:rPr>
                <a:t>15.0</a:t>
              </a:r>
              <a:endParaRPr lang="th-TH" sz="1600" dirty="0">
                <a:latin typeface="Comic Sans MS" pitchFamily="66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55776" y="4941168"/>
              <a:ext cx="1512168" cy="338554"/>
            </a:xfrm>
            <a:prstGeom prst="rect">
              <a:avLst/>
            </a:prstGeom>
            <a:solidFill>
              <a:srgbClr val="CC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</a:rPr>
                <a:t>Return value </a:t>
              </a:r>
              <a:endParaRPr lang="th-TH" sz="1600" b="1" dirty="0">
                <a:solidFill>
                  <a:srgbClr val="0000FF"/>
                </a:solidFill>
              </a:endParaRPr>
            </a:p>
          </p:txBody>
        </p:sp>
        <p:grpSp>
          <p:nvGrpSpPr>
            <p:cNvPr id="8" name="Group 18"/>
            <p:cNvGrpSpPr/>
            <p:nvPr/>
          </p:nvGrpSpPr>
          <p:grpSpPr>
            <a:xfrm>
              <a:off x="35496" y="2924944"/>
              <a:ext cx="8280920" cy="2592288"/>
              <a:chOff x="70992" y="4149080"/>
              <a:chExt cx="8280920" cy="2592288"/>
            </a:xfrm>
          </p:grpSpPr>
          <p:sp>
            <p:nvSpPr>
              <p:cNvPr id="20" name="Rectangle 19"/>
              <p:cNvSpPr/>
              <p:nvPr/>
            </p:nvSpPr>
            <p:spPr bwMode="auto">
              <a:xfrm>
                <a:off x="70992" y="4149080"/>
                <a:ext cx="4176464" cy="259228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itchFamily="49" charset="0"/>
                    <a:cs typeface="Consolas" pitchFamily="49" charset="0"/>
                  </a:rPr>
                  <a:t>public static</a:t>
                </a:r>
                <a:r>
                  <a:rPr kumimoji="0" lang="en-US" sz="1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itchFamily="49" charset="0"/>
                    <a:cs typeface="Consolas" pitchFamily="49" charset="0"/>
                  </a:rPr>
                  <a:t>void main(String[] </a:t>
                </a:r>
                <a:r>
                  <a:rPr kumimoji="0" 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itchFamily="49" charset="0"/>
                    <a:cs typeface="Consolas" pitchFamily="49" charset="0"/>
                  </a:rPr>
                  <a:t>args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itchFamily="49" charset="0"/>
                    <a:cs typeface="Consolas" pitchFamily="49" charset="0"/>
                  </a:rPr>
                  <a:t>) {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onsolas" pitchFamily="49" charset="0"/>
                    <a:cs typeface="Consolas" pitchFamily="49" charset="0"/>
                  </a:rPr>
                  <a:t>   </a:t>
                </a:r>
                <a:r>
                  <a:rPr lang="en-US" sz="1400" dirty="0">
                    <a:latin typeface="Consolas" pitchFamily="49" charset="0"/>
                    <a:cs typeface="Consolas" pitchFamily="49" charset="0"/>
                  </a:rPr>
                  <a:t>R</a:t>
                </a:r>
                <a:r>
                  <a:rPr lang="en-US" sz="1400" dirty="0" smtClean="0">
                    <a:latin typeface="Consolas" pitchFamily="49" charset="0"/>
                    <a:cs typeface="Consolas" pitchFamily="49" charset="0"/>
                  </a:rPr>
                  <a:t>oom </a:t>
                </a:r>
                <a:r>
                  <a:rPr lang="en-US" sz="1400" dirty="0" err="1" smtClean="0">
                    <a:latin typeface="Consolas" pitchFamily="49" charset="0"/>
                    <a:cs typeface="Consolas" pitchFamily="49" charset="0"/>
                  </a:rPr>
                  <a:t>room</a:t>
                </a:r>
                <a:r>
                  <a:rPr lang="en-US" sz="1400" dirty="0" smtClean="0">
                    <a:latin typeface="Consolas" pitchFamily="49" charset="0"/>
                    <a:cs typeface="Consolas" pitchFamily="49" charset="0"/>
                  </a:rPr>
                  <a:t> = new Room();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onsolas" pitchFamily="49" charset="0"/>
                    <a:cs typeface="Consolas" pitchFamily="49" charset="0"/>
                  </a:rPr>
                  <a:t>   </a:t>
                </a:r>
                <a:r>
                  <a:rPr lang="en-US" sz="1400" dirty="0" err="1" smtClean="0">
                    <a:latin typeface="Consolas" pitchFamily="49" charset="0"/>
                    <a:cs typeface="Consolas" pitchFamily="49" charset="0"/>
                  </a:rPr>
                  <a:t>room.setCapacity</a:t>
                </a:r>
                <a:r>
                  <a:rPr lang="en-US" sz="1400" dirty="0" smtClean="0">
                    <a:latin typeface="Consolas" pitchFamily="49" charset="0"/>
                    <a:cs typeface="Consolas" pitchFamily="49" charset="0"/>
                  </a:rPr>
                  <a:t>(30);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onsolas" pitchFamily="49" charset="0"/>
                    <a:cs typeface="Consolas" pitchFamily="49" charset="0"/>
                  </a:rPr>
                  <a:t>   </a:t>
                </a:r>
                <a:r>
                  <a:rPr lang="en-US" sz="1400" dirty="0" err="1" smtClean="0"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1400" dirty="0" smtClean="0">
                    <a:latin typeface="Consolas" pitchFamily="49" charset="0"/>
                    <a:cs typeface="Consolas" pitchFamily="49" charset="0"/>
                  </a:rPr>
                  <a:t> result = </a:t>
                </a:r>
                <a:r>
                  <a:rPr lang="en-US" sz="1400" dirty="0" err="1" smtClean="0">
                    <a:latin typeface="Consolas" pitchFamily="49" charset="0"/>
                    <a:cs typeface="Consolas" pitchFamily="49" charset="0"/>
                  </a:rPr>
                  <a:t>room.getDoubleCap</a:t>
                </a:r>
                <a:r>
                  <a:rPr lang="en-US" sz="1400" dirty="0" smtClean="0">
                    <a:latin typeface="Consolas" pitchFamily="49" charset="0"/>
                    <a:cs typeface="Consolas" pitchFamily="49" charset="0"/>
                  </a:rPr>
                  <a:t>();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endParaRPr lang="en-US" sz="1400" dirty="0" smtClean="0">
                  <a:latin typeface="Consolas" pitchFamily="49" charset="0"/>
                  <a:cs typeface="Consolas" pitchFamily="49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Consolas" pitchFamily="49" charset="0"/>
                    <a:cs typeface="Consolas" pitchFamily="49" charset="0"/>
                  </a:rPr>
                  <a:t>   </a:t>
                </a:r>
                <a:r>
                  <a:rPr lang="en-US" sz="1400" dirty="0" err="1" smtClean="0">
                    <a:latin typeface="Consolas" pitchFamily="49" charset="0"/>
                    <a:cs typeface="Consolas" pitchFamily="49" charset="0"/>
                  </a:rPr>
                  <a:t>System.out.println</a:t>
                </a:r>
                <a:r>
                  <a:rPr lang="en-US" sz="1400" dirty="0" smtClean="0">
                    <a:latin typeface="Consolas" pitchFamily="49" charset="0"/>
                    <a:cs typeface="Consolas" pitchFamily="49" charset="0"/>
                  </a:rPr>
                  <a:t>(result);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1400" dirty="0" smtClean="0"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en-US" sz="1400" dirty="0" err="1" smtClean="0">
                    <a:latin typeface="Consolas" pitchFamily="49" charset="0"/>
                    <a:cs typeface="Consolas" pitchFamily="49" charset="0"/>
                  </a:rPr>
                  <a:t>System.out.println</a:t>
                </a:r>
                <a:r>
                  <a:rPr lang="en-US" sz="1400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sz="1400" i="1" dirty="0" err="1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doubleCap</a:t>
                </a:r>
                <a:r>
                  <a:rPr lang="en-US" sz="1400" dirty="0" smtClean="0">
                    <a:latin typeface="Consolas" pitchFamily="49" charset="0"/>
                    <a:cs typeface="Consolas" pitchFamily="49" charset="0"/>
                  </a:rPr>
                  <a:t>); </a:t>
                </a:r>
                <a:r>
                  <a:rPr lang="en-US" sz="12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//error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itchFamily="49" charset="0"/>
                    <a:cs typeface="Consolas" pitchFamily="49" charset="0"/>
                  </a:rPr>
                  <a:t>}</a:t>
                </a:r>
                <a:endParaRPr kumimoji="0" lang="th-TH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4175448" y="4149080"/>
                <a:ext cx="0" cy="2448272"/>
              </a:xfrm>
              <a:prstGeom prst="straightConnector1">
                <a:avLst/>
              </a:prstGeom>
              <a:ln w="95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 bwMode="auto">
              <a:xfrm>
                <a:off x="4340920" y="4725144"/>
                <a:ext cx="4010992" cy="1584176"/>
              </a:xfrm>
              <a:prstGeom prst="rect">
                <a:avLst/>
              </a:prstGeom>
              <a:solidFill>
                <a:schemeClr val="bg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 smtClean="0">
                    <a:latin typeface="Comic Sans MS" pitchFamily="66" charset="0"/>
                  </a:rPr>
                  <a:t>Execute Code</a:t>
                </a:r>
                <a:endParaRPr kumimoji="0" lang="th-TH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4463480" y="5157192"/>
                <a:ext cx="3770489" cy="100811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400" dirty="0" smtClean="0">
                    <a:latin typeface="Consolas" pitchFamily="49" charset="0"/>
                    <a:cs typeface="Consolas" pitchFamily="49" charset="0"/>
                  </a:rPr>
                  <a:t>public </a:t>
                </a:r>
                <a:r>
                  <a:rPr lang="en-US" sz="1400" dirty="0" err="1" smtClean="0"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140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1400" dirty="0" err="1" smtClean="0">
                    <a:latin typeface="Consolas" pitchFamily="49" charset="0"/>
                    <a:cs typeface="Consolas" pitchFamily="49" charset="0"/>
                  </a:rPr>
                  <a:t>getDoubleCap</a:t>
                </a:r>
                <a:r>
                  <a:rPr lang="en-US" sz="1400" dirty="0" smtClean="0">
                    <a:latin typeface="Consolas" pitchFamily="49" charset="0"/>
                    <a:cs typeface="Consolas" pitchFamily="49" charset="0"/>
                  </a:rPr>
                  <a:t>() {</a:t>
                </a:r>
              </a:p>
              <a:p>
                <a:r>
                  <a:rPr lang="en-US" sz="14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1400" dirty="0" smtClean="0"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en-US" sz="1400" dirty="0" err="1" smtClean="0"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140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1400" b="1" dirty="0" err="1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doubleCap</a:t>
                </a:r>
                <a:r>
                  <a:rPr lang="en-US" sz="1400" dirty="0" smtClean="0">
                    <a:latin typeface="Consolas" pitchFamily="49" charset="0"/>
                    <a:cs typeface="Consolas" pitchFamily="49" charset="0"/>
                  </a:rPr>
                  <a:t> = capacity * 2;</a:t>
                </a:r>
              </a:p>
              <a:p>
                <a:r>
                  <a:rPr lang="en-US" sz="1400" dirty="0" smtClean="0">
                    <a:latin typeface="Consolas" pitchFamily="49" charset="0"/>
                    <a:cs typeface="Consolas" pitchFamily="49" charset="0"/>
                  </a:rPr>
                  <a:t>   return </a:t>
                </a:r>
                <a:r>
                  <a:rPr lang="en-US" sz="1400" b="1" dirty="0" err="1" smtClean="0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doubleCap</a:t>
                </a:r>
                <a:r>
                  <a:rPr lang="en-US" sz="1400" dirty="0" smtClean="0">
                    <a:latin typeface="Consolas" pitchFamily="49" charset="0"/>
                    <a:cs typeface="Consolas" pitchFamily="49" charset="0"/>
                  </a:rPr>
                  <a:t>;</a:t>
                </a:r>
              </a:p>
              <a:p>
                <a:r>
                  <a:rPr lang="en-US" sz="1400" dirty="0" smtClean="0">
                    <a:latin typeface="Consolas" pitchFamily="49" charset="0"/>
                    <a:cs typeface="Consolas" pitchFamily="49" charset="0"/>
                  </a:rPr>
                  <a:t>}</a:t>
                </a: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3743400" y="5301208"/>
                <a:ext cx="720080" cy="14514"/>
              </a:xfrm>
              <a:prstGeom prst="straightConnector1">
                <a:avLst/>
              </a:prstGeom>
              <a:ln w="95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3671392" y="4962654"/>
                <a:ext cx="9361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1600" dirty="0" smtClean="0"/>
                  <a:t>เรียกเมท็อด</a:t>
                </a:r>
                <a:endParaRPr lang="en-US" sz="16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280615" y="5728261"/>
                <a:ext cx="1015021" cy="437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600" dirty="0" smtClean="0"/>
                  <a:t>คืนผลลัพธ์</a:t>
                </a:r>
                <a:endParaRPr lang="en-US" sz="1600" dirty="0"/>
              </a:p>
            </p:txBody>
          </p:sp>
        </p:grpSp>
        <p:sp>
          <p:nvSpPr>
            <p:cNvPr id="10" name="Right Brace 9"/>
            <p:cNvSpPr/>
            <p:nvPr/>
          </p:nvSpPr>
          <p:spPr bwMode="auto">
            <a:xfrm rot="5400000">
              <a:off x="2555776" y="3284984"/>
              <a:ext cx="144016" cy="1872208"/>
            </a:xfrm>
            <a:prstGeom prst="rightBrac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2627784" y="4316134"/>
              <a:ext cx="2160241" cy="187992"/>
            </a:xfrm>
            <a:custGeom>
              <a:avLst/>
              <a:gdLst>
                <a:gd name="connsiteX0" fmla="*/ 4047067 w 4047067"/>
                <a:gd name="connsiteY0" fmla="*/ 0 h 672495"/>
                <a:gd name="connsiteX1" fmla="*/ 2261810 w 4047067"/>
                <a:gd name="connsiteY1" fmla="*/ 566057 h 672495"/>
                <a:gd name="connsiteX2" fmla="*/ 331410 w 4047067"/>
                <a:gd name="connsiteY2" fmla="*/ 624114 h 672495"/>
                <a:gd name="connsiteX3" fmla="*/ 273352 w 4047067"/>
                <a:gd name="connsiteY3" fmla="*/ 275771 h 672495"/>
                <a:gd name="connsiteX0" fmla="*/ 4047067 w 4047067"/>
                <a:gd name="connsiteY0" fmla="*/ 0 h 672495"/>
                <a:gd name="connsiteX1" fmla="*/ 3715357 w 4047067"/>
                <a:gd name="connsiteY1" fmla="*/ 148208 h 672495"/>
                <a:gd name="connsiteX2" fmla="*/ 2261810 w 4047067"/>
                <a:gd name="connsiteY2" fmla="*/ 566057 h 672495"/>
                <a:gd name="connsiteX3" fmla="*/ 331410 w 4047067"/>
                <a:gd name="connsiteY3" fmla="*/ 624114 h 672495"/>
                <a:gd name="connsiteX4" fmla="*/ 273352 w 4047067"/>
                <a:gd name="connsiteY4" fmla="*/ 275771 h 672495"/>
                <a:gd name="connsiteX0" fmla="*/ 3931381 w 3993619"/>
                <a:gd name="connsiteY0" fmla="*/ 9635 h 605930"/>
                <a:gd name="connsiteX1" fmla="*/ 3715357 w 3993619"/>
                <a:gd name="connsiteY1" fmla="*/ 81643 h 605930"/>
                <a:gd name="connsiteX2" fmla="*/ 2261810 w 3993619"/>
                <a:gd name="connsiteY2" fmla="*/ 499492 h 605930"/>
                <a:gd name="connsiteX3" fmla="*/ 331410 w 3993619"/>
                <a:gd name="connsiteY3" fmla="*/ 557549 h 605930"/>
                <a:gd name="connsiteX4" fmla="*/ 273352 w 3993619"/>
                <a:gd name="connsiteY4" fmla="*/ 209206 h 605930"/>
                <a:gd name="connsiteX0" fmla="*/ 3931381 w 3931381"/>
                <a:gd name="connsiteY0" fmla="*/ 0 h 596295"/>
                <a:gd name="connsiteX1" fmla="*/ 3427325 w 3931381"/>
                <a:gd name="connsiteY1" fmla="*/ 504055 h 596295"/>
                <a:gd name="connsiteX2" fmla="*/ 2261810 w 3931381"/>
                <a:gd name="connsiteY2" fmla="*/ 489857 h 596295"/>
                <a:gd name="connsiteX3" fmla="*/ 331410 w 3931381"/>
                <a:gd name="connsiteY3" fmla="*/ 547914 h 596295"/>
                <a:gd name="connsiteX4" fmla="*/ 273352 w 3931381"/>
                <a:gd name="connsiteY4" fmla="*/ 199571 h 596295"/>
                <a:gd name="connsiteX0" fmla="*/ 3794705 w 3794705"/>
                <a:gd name="connsiteY0" fmla="*/ 0 h 655381"/>
                <a:gd name="connsiteX1" fmla="*/ 3290649 w 3794705"/>
                <a:gd name="connsiteY1" fmla="*/ 504055 h 655381"/>
                <a:gd name="connsiteX2" fmla="*/ 1130409 w 3794705"/>
                <a:gd name="connsiteY2" fmla="*/ 648071 h 655381"/>
                <a:gd name="connsiteX3" fmla="*/ 194734 w 3794705"/>
                <a:gd name="connsiteY3" fmla="*/ 547914 h 655381"/>
                <a:gd name="connsiteX4" fmla="*/ 136676 w 3794705"/>
                <a:gd name="connsiteY4" fmla="*/ 199571 h 655381"/>
                <a:gd name="connsiteX0" fmla="*/ 3794705 w 3794705"/>
                <a:gd name="connsiteY0" fmla="*/ 0 h 1044115"/>
                <a:gd name="connsiteX1" fmla="*/ 1994505 w 3794705"/>
                <a:gd name="connsiteY1" fmla="*/ 936103 h 1044115"/>
                <a:gd name="connsiteX2" fmla="*/ 1130409 w 3794705"/>
                <a:gd name="connsiteY2" fmla="*/ 648071 h 1044115"/>
                <a:gd name="connsiteX3" fmla="*/ 194734 w 3794705"/>
                <a:gd name="connsiteY3" fmla="*/ 547914 h 1044115"/>
                <a:gd name="connsiteX4" fmla="*/ 136676 w 3794705"/>
                <a:gd name="connsiteY4" fmla="*/ 199571 h 1044115"/>
                <a:gd name="connsiteX0" fmla="*/ 3794705 w 3794705"/>
                <a:gd name="connsiteY0" fmla="*/ 0 h 1027422"/>
                <a:gd name="connsiteX1" fmla="*/ 1994505 w 3794705"/>
                <a:gd name="connsiteY1" fmla="*/ 936103 h 1027422"/>
                <a:gd name="connsiteX2" fmla="*/ 194734 w 3794705"/>
                <a:gd name="connsiteY2" fmla="*/ 547914 h 1027422"/>
                <a:gd name="connsiteX3" fmla="*/ 136676 w 3794705"/>
                <a:gd name="connsiteY3" fmla="*/ 199571 h 1027422"/>
                <a:gd name="connsiteX0" fmla="*/ 3794705 w 3794705"/>
                <a:gd name="connsiteY0" fmla="*/ 0 h 1068117"/>
                <a:gd name="connsiteX1" fmla="*/ 1994505 w 3794705"/>
                <a:gd name="connsiteY1" fmla="*/ 936103 h 1068117"/>
                <a:gd name="connsiteX2" fmla="*/ 626353 w 3794705"/>
                <a:gd name="connsiteY2" fmla="*/ 792087 h 1068117"/>
                <a:gd name="connsiteX3" fmla="*/ 136676 w 3794705"/>
                <a:gd name="connsiteY3" fmla="*/ 199571 h 1068117"/>
                <a:gd name="connsiteX0" fmla="*/ 3938721 w 3938721"/>
                <a:gd name="connsiteY0" fmla="*/ 160468 h 808540"/>
                <a:gd name="connsiteX1" fmla="*/ 1994505 w 3938721"/>
                <a:gd name="connsiteY1" fmla="*/ 736532 h 808540"/>
                <a:gd name="connsiteX2" fmla="*/ 626353 w 3938721"/>
                <a:gd name="connsiteY2" fmla="*/ 592516 h 808540"/>
                <a:gd name="connsiteX3" fmla="*/ 136676 w 3938721"/>
                <a:gd name="connsiteY3" fmla="*/ 0 h 808540"/>
                <a:gd name="connsiteX0" fmla="*/ 3938721 w 4334765"/>
                <a:gd name="connsiteY0" fmla="*/ 160468 h 736532"/>
                <a:gd name="connsiteX1" fmla="*/ 4010729 w 4334765"/>
                <a:gd name="connsiteY1" fmla="*/ 592515 h 736532"/>
                <a:gd name="connsiteX2" fmla="*/ 1994505 w 4334765"/>
                <a:gd name="connsiteY2" fmla="*/ 736532 h 736532"/>
                <a:gd name="connsiteX3" fmla="*/ 626353 w 4334765"/>
                <a:gd name="connsiteY3" fmla="*/ 592516 h 736532"/>
                <a:gd name="connsiteX4" fmla="*/ 136676 w 4334765"/>
                <a:gd name="connsiteY4" fmla="*/ 0 h 736532"/>
                <a:gd name="connsiteX0" fmla="*/ 4308479 w 5004556"/>
                <a:gd name="connsiteY0" fmla="*/ 160468 h 808539"/>
                <a:gd name="connsiteX1" fmla="*/ 4380487 w 5004556"/>
                <a:gd name="connsiteY1" fmla="*/ 592515 h 808539"/>
                <a:gd name="connsiteX2" fmla="*/ 564063 w 5004556"/>
                <a:gd name="connsiteY2" fmla="*/ 808539 h 808539"/>
                <a:gd name="connsiteX3" fmla="*/ 996111 w 5004556"/>
                <a:gd name="connsiteY3" fmla="*/ 592516 h 808539"/>
                <a:gd name="connsiteX4" fmla="*/ 506434 w 5004556"/>
                <a:gd name="connsiteY4" fmla="*/ 0 h 808539"/>
                <a:gd name="connsiteX0" fmla="*/ 4344483 w 5040560"/>
                <a:gd name="connsiteY0" fmla="*/ 160468 h 844543"/>
                <a:gd name="connsiteX1" fmla="*/ 4416491 w 5040560"/>
                <a:gd name="connsiteY1" fmla="*/ 592515 h 844543"/>
                <a:gd name="connsiteX2" fmla="*/ 600067 w 5040560"/>
                <a:gd name="connsiteY2" fmla="*/ 808539 h 844543"/>
                <a:gd name="connsiteX3" fmla="*/ 816090 w 5040560"/>
                <a:gd name="connsiteY3" fmla="*/ 376491 h 844543"/>
                <a:gd name="connsiteX4" fmla="*/ 542438 w 5040560"/>
                <a:gd name="connsiteY4" fmla="*/ 0 h 844543"/>
                <a:gd name="connsiteX0" fmla="*/ 4008445 w 4008445"/>
                <a:gd name="connsiteY0" fmla="*/ 160468 h 1060567"/>
                <a:gd name="connsiteX1" fmla="*/ 2064228 w 4008445"/>
                <a:gd name="connsiteY1" fmla="*/ 952555 h 1060567"/>
                <a:gd name="connsiteX2" fmla="*/ 264029 w 4008445"/>
                <a:gd name="connsiteY2" fmla="*/ 808539 h 1060567"/>
                <a:gd name="connsiteX3" fmla="*/ 480052 w 4008445"/>
                <a:gd name="connsiteY3" fmla="*/ 376491 h 1060567"/>
                <a:gd name="connsiteX4" fmla="*/ 206400 w 4008445"/>
                <a:gd name="connsiteY4" fmla="*/ 0 h 1060567"/>
                <a:gd name="connsiteX0" fmla="*/ 3938721 w 3938721"/>
                <a:gd name="connsiteY0" fmla="*/ 160468 h 1060567"/>
                <a:gd name="connsiteX1" fmla="*/ 1994504 w 3938721"/>
                <a:gd name="connsiteY1" fmla="*/ 952555 h 1060567"/>
                <a:gd name="connsiteX2" fmla="*/ 194305 w 3938721"/>
                <a:gd name="connsiteY2" fmla="*/ 808539 h 1060567"/>
                <a:gd name="connsiteX3" fmla="*/ 1130409 w 3938721"/>
                <a:gd name="connsiteY3" fmla="*/ 448499 h 1060567"/>
                <a:gd name="connsiteX4" fmla="*/ 136676 w 3938721"/>
                <a:gd name="connsiteY4" fmla="*/ 0 h 1060567"/>
                <a:gd name="connsiteX0" fmla="*/ 3938721 w 3938721"/>
                <a:gd name="connsiteY0" fmla="*/ 160468 h 1084570"/>
                <a:gd name="connsiteX1" fmla="*/ 1994504 w 3938721"/>
                <a:gd name="connsiteY1" fmla="*/ 952555 h 1084570"/>
                <a:gd name="connsiteX2" fmla="*/ 1130409 w 3938721"/>
                <a:gd name="connsiteY2" fmla="*/ 952555 h 1084570"/>
                <a:gd name="connsiteX3" fmla="*/ 1130409 w 3938721"/>
                <a:gd name="connsiteY3" fmla="*/ 448499 h 1084570"/>
                <a:gd name="connsiteX4" fmla="*/ 136676 w 3938721"/>
                <a:gd name="connsiteY4" fmla="*/ 0 h 1084570"/>
                <a:gd name="connsiteX0" fmla="*/ 4198070 w 4198070"/>
                <a:gd name="connsiteY0" fmla="*/ 160468 h 1084570"/>
                <a:gd name="connsiteX1" fmla="*/ 2253853 w 4198070"/>
                <a:gd name="connsiteY1" fmla="*/ 952555 h 1084570"/>
                <a:gd name="connsiteX2" fmla="*/ 1389758 w 4198070"/>
                <a:gd name="connsiteY2" fmla="*/ 952555 h 1084570"/>
                <a:gd name="connsiteX3" fmla="*/ 165622 w 4198070"/>
                <a:gd name="connsiteY3" fmla="*/ 448498 h 1084570"/>
                <a:gd name="connsiteX4" fmla="*/ 396025 w 4198070"/>
                <a:gd name="connsiteY4" fmla="*/ 0 h 1084570"/>
                <a:gd name="connsiteX0" fmla="*/ 4236470 w 4236470"/>
                <a:gd name="connsiteY0" fmla="*/ 160468 h 1180580"/>
                <a:gd name="connsiteX1" fmla="*/ 2292253 w 4236470"/>
                <a:gd name="connsiteY1" fmla="*/ 952555 h 1180580"/>
                <a:gd name="connsiteX2" fmla="*/ 348038 w 4236470"/>
                <a:gd name="connsiteY2" fmla="*/ 1096570 h 1180580"/>
                <a:gd name="connsiteX3" fmla="*/ 204022 w 4236470"/>
                <a:gd name="connsiteY3" fmla="*/ 448498 h 1180580"/>
                <a:gd name="connsiteX4" fmla="*/ 434425 w 4236470"/>
                <a:gd name="connsiteY4" fmla="*/ 0 h 1180580"/>
                <a:gd name="connsiteX0" fmla="*/ 4236470 w 4236470"/>
                <a:gd name="connsiteY0" fmla="*/ 160468 h 1180580"/>
                <a:gd name="connsiteX1" fmla="*/ 2292253 w 4236470"/>
                <a:gd name="connsiteY1" fmla="*/ 952555 h 1180580"/>
                <a:gd name="connsiteX2" fmla="*/ 348038 w 4236470"/>
                <a:gd name="connsiteY2" fmla="*/ 1096570 h 1180580"/>
                <a:gd name="connsiteX3" fmla="*/ 204022 w 4236470"/>
                <a:gd name="connsiteY3" fmla="*/ 448498 h 1180580"/>
                <a:gd name="connsiteX4" fmla="*/ 434425 w 4236470"/>
                <a:gd name="connsiteY4" fmla="*/ 0 h 1180580"/>
                <a:gd name="connsiteX0" fmla="*/ 4236470 w 4236470"/>
                <a:gd name="connsiteY0" fmla="*/ 160468 h 1180580"/>
                <a:gd name="connsiteX1" fmla="*/ 2292253 w 4236470"/>
                <a:gd name="connsiteY1" fmla="*/ 952555 h 1180580"/>
                <a:gd name="connsiteX2" fmla="*/ 348038 w 4236470"/>
                <a:gd name="connsiteY2" fmla="*/ 1096570 h 1180580"/>
                <a:gd name="connsiteX3" fmla="*/ 204022 w 4236470"/>
                <a:gd name="connsiteY3" fmla="*/ 448498 h 1180580"/>
                <a:gd name="connsiteX4" fmla="*/ 434425 w 4236470"/>
                <a:gd name="connsiteY4" fmla="*/ 0 h 1180580"/>
                <a:gd name="connsiteX0" fmla="*/ 4198070 w 4198070"/>
                <a:gd name="connsiteY0" fmla="*/ 160468 h 1255329"/>
                <a:gd name="connsiteX1" fmla="*/ 2253853 w 4198070"/>
                <a:gd name="connsiteY1" fmla="*/ 952555 h 1255329"/>
                <a:gd name="connsiteX2" fmla="*/ 309638 w 4198070"/>
                <a:gd name="connsiteY2" fmla="*/ 1096570 h 1255329"/>
                <a:gd name="connsiteX3" fmla="*/ 396025 w 4198070"/>
                <a:gd name="connsiteY3" fmla="*/ 0 h 1255329"/>
                <a:gd name="connsiteX0" fmla="*/ 4114061 w 4114061"/>
                <a:gd name="connsiteY0" fmla="*/ 290946 h 1231304"/>
                <a:gd name="connsiteX1" fmla="*/ 1665789 w 4114061"/>
                <a:gd name="connsiteY1" fmla="*/ 156017 h 1231304"/>
                <a:gd name="connsiteX2" fmla="*/ 225629 w 4114061"/>
                <a:gd name="connsiteY2" fmla="*/ 1227048 h 1231304"/>
                <a:gd name="connsiteX3" fmla="*/ 312016 w 4114061"/>
                <a:gd name="connsiteY3" fmla="*/ 130478 h 1231304"/>
                <a:gd name="connsiteX0" fmla="*/ 3177957 w 3177957"/>
                <a:gd name="connsiteY0" fmla="*/ 178506 h 1253792"/>
                <a:gd name="connsiteX1" fmla="*/ 1665789 w 3177957"/>
                <a:gd name="connsiteY1" fmla="*/ 178505 h 1253792"/>
                <a:gd name="connsiteX2" fmla="*/ 225629 w 3177957"/>
                <a:gd name="connsiteY2" fmla="*/ 1249536 h 1253792"/>
                <a:gd name="connsiteX3" fmla="*/ 312016 w 3177957"/>
                <a:gd name="connsiteY3" fmla="*/ 152966 h 1253792"/>
                <a:gd name="connsiteX0" fmla="*/ 3165956 w 3165956"/>
                <a:gd name="connsiteY0" fmla="*/ 66705 h 1160626"/>
                <a:gd name="connsiteX1" fmla="*/ 1581780 w 3165956"/>
                <a:gd name="connsiteY1" fmla="*/ 178504 h 1160626"/>
                <a:gd name="connsiteX2" fmla="*/ 213628 w 3165956"/>
                <a:gd name="connsiteY2" fmla="*/ 1137735 h 1160626"/>
                <a:gd name="connsiteX3" fmla="*/ 300015 w 3165956"/>
                <a:gd name="connsiteY3" fmla="*/ 41165 h 1160626"/>
                <a:gd name="connsiteX0" fmla="*/ 2949933 w 2949933"/>
                <a:gd name="connsiteY0" fmla="*/ 25540 h 719224"/>
                <a:gd name="connsiteX1" fmla="*/ 1365757 w 2949933"/>
                <a:gd name="connsiteY1" fmla="*/ 137339 h 719224"/>
                <a:gd name="connsiteX2" fmla="*/ 213628 w 2949933"/>
                <a:gd name="connsiteY2" fmla="*/ 696335 h 719224"/>
                <a:gd name="connsiteX3" fmla="*/ 83992 w 2949933"/>
                <a:gd name="connsiteY3" fmla="*/ 0 h 719224"/>
                <a:gd name="connsiteX0" fmla="*/ 2949932 w 2949932"/>
                <a:gd name="connsiteY0" fmla="*/ 25540 h 719226"/>
                <a:gd name="connsiteX1" fmla="*/ 1365757 w 2949932"/>
                <a:gd name="connsiteY1" fmla="*/ 137339 h 719226"/>
                <a:gd name="connsiteX2" fmla="*/ 213628 w 2949932"/>
                <a:gd name="connsiteY2" fmla="*/ 696335 h 719226"/>
                <a:gd name="connsiteX3" fmla="*/ 83992 w 2949932"/>
                <a:gd name="connsiteY3" fmla="*/ 0 h 719226"/>
                <a:gd name="connsiteX0" fmla="*/ 2937930 w 2937930"/>
                <a:gd name="connsiteY0" fmla="*/ 111800 h 786851"/>
                <a:gd name="connsiteX1" fmla="*/ 1281746 w 2937930"/>
                <a:gd name="connsiteY1" fmla="*/ 111799 h 786851"/>
                <a:gd name="connsiteX2" fmla="*/ 201626 w 2937930"/>
                <a:gd name="connsiteY2" fmla="*/ 782595 h 786851"/>
                <a:gd name="connsiteX3" fmla="*/ 71990 w 2937930"/>
                <a:gd name="connsiteY3" fmla="*/ 86260 h 786851"/>
                <a:gd name="connsiteX0" fmla="*/ 2937930 w 2937930"/>
                <a:gd name="connsiteY0" fmla="*/ 111800 h 786851"/>
                <a:gd name="connsiteX1" fmla="*/ 1281746 w 2937930"/>
                <a:gd name="connsiteY1" fmla="*/ 111799 h 786851"/>
                <a:gd name="connsiteX2" fmla="*/ 201626 w 2937930"/>
                <a:gd name="connsiteY2" fmla="*/ 782595 h 786851"/>
                <a:gd name="connsiteX3" fmla="*/ 71990 w 2937930"/>
                <a:gd name="connsiteY3" fmla="*/ 86260 h 786851"/>
                <a:gd name="connsiteX0" fmla="*/ 2937930 w 2937930"/>
                <a:gd name="connsiteY0" fmla="*/ 111800 h 786851"/>
                <a:gd name="connsiteX1" fmla="*/ 1281746 w 2937930"/>
                <a:gd name="connsiteY1" fmla="*/ 111799 h 786851"/>
                <a:gd name="connsiteX2" fmla="*/ 201626 w 2937930"/>
                <a:gd name="connsiteY2" fmla="*/ 782595 h 786851"/>
                <a:gd name="connsiteX3" fmla="*/ 71990 w 2937930"/>
                <a:gd name="connsiteY3" fmla="*/ 86260 h 786851"/>
                <a:gd name="connsiteX0" fmla="*/ 2937930 w 2937930"/>
                <a:gd name="connsiteY0" fmla="*/ 96297 h 789983"/>
                <a:gd name="connsiteX1" fmla="*/ 1281746 w 2937930"/>
                <a:gd name="connsiteY1" fmla="*/ 208097 h 789983"/>
                <a:gd name="connsiteX2" fmla="*/ 201626 w 2937930"/>
                <a:gd name="connsiteY2" fmla="*/ 767092 h 789983"/>
                <a:gd name="connsiteX3" fmla="*/ 71990 w 2937930"/>
                <a:gd name="connsiteY3" fmla="*/ 70757 h 789983"/>
                <a:gd name="connsiteX0" fmla="*/ 2922325 w 2922325"/>
                <a:gd name="connsiteY0" fmla="*/ 111798 h 819860"/>
                <a:gd name="connsiteX1" fmla="*/ 1266141 w 2922325"/>
                <a:gd name="connsiteY1" fmla="*/ 223598 h 819860"/>
                <a:gd name="connsiteX2" fmla="*/ 186021 w 2922325"/>
                <a:gd name="connsiteY2" fmla="*/ 782593 h 819860"/>
                <a:gd name="connsiteX3" fmla="*/ 150017 w 2922325"/>
                <a:gd name="connsiteY3" fmla="*/ 0 h 819860"/>
                <a:gd name="connsiteX0" fmla="*/ 2790305 w 2790305"/>
                <a:gd name="connsiteY0" fmla="*/ 111798 h 372662"/>
                <a:gd name="connsiteX1" fmla="*/ 1134121 w 2790305"/>
                <a:gd name="connsiteY1" fmla="*/ 223598 h 372662"/>
                <a:gd name="connsiteX2" fmla="*/ 559032 w 2790305"/>
                <a:gd name="connsiteY2" fmla="*/ 335396 h 372662"/>
                <a:gd name="connsiteX3" fmla="*/ 17997 w 2790305"/>
                <a:gd name="connsiteY3" fmla="*/ 0 h 372662"/>
                <a:gd name="connsiteX0" fmla="*/ 2681318 w 2681318"/>
                <a:gd name="connsiteY0" fmla="*/ 335397 h 633528"/>
                <a:gd name="connsiteX1" fmla="*/ 1025134 w 2681318"/>
                <a:gd name="connsiteY1" fmla="*/ 447197 h 633528"/>
                <a:gd name="connsiteX2" fmla="*/ 450045 w 2681318"/>
                <a:gd name="connsiteY2" fmla="*/ 558995 h 633528"/>
                <a:gd name="connsiteX3" fmla="*/ 17997 w 2681318"/>
                <a:gd name="connsiteY3" fmla="*/ 0 h 633528"/>
                <a:gd name="connsiteX0" fmla="*/ 2681318 w 2681318"/>
                <a:gd name="connsiteY0" fmla="*/ 335397 h 484465"/>
                <a:gd name="connsiteX1" fmla="*/ 1025134 w 2681318"/>
                <a:gd name="connsiteY1" fmla="*/ 447197 h 484465"/>
                <a:gd name="connsiteX2" fmla="*/ 1098116 w 2681318"/>
                <a:gd name="connsiteY2" fmla="*/ 111798 h 484465"/>
                <a:gd name="connsiteX3" fmla="*/ 17997 w 2681318"/>
                <a:gd name="connsiteY3" fmla="*/ 0 h 484465"/>
                <a:gd name="connsiteX0" fmla="*/ 2033247 w 2033247"/>
                <a:gd name="connsiteY0" fmla="*/ 335397 h 484463"/>
                <a:gd name="connsiteX1" fmla="*/ 377063 w 2033247"/>
                <a:gd name="connsiteY1" fmla="*/ 447197 h 484463"/>
                <a:gd name="connsiteX2" fmla="*/ 450045 w 2033247"/>
                <a:gd name="connsiteY2" fmla="*/ 111798 h 484463"/>
                <a:gd name="connsiteX3" fmla="*/ 17997 w 2033247"/>
                <a:gd name="connsiteY3" fmla="*/ 0 h 484463"/>
                <a:gd name="connsiteX0" fmla="*/ 2291118 w 2291118"/>
                <a:gd name="connsiteY0" fmla="*/ 335397 h 521732"/>
                <a:gd name="connsiteX1" fmla="*/ 634934 w 2291118"/>
                <a:gd name="connsiteY1" fmla="*/ 447197 h 521732"/>
                <a:gd name="connsiteX2" fmla="*/ 59844 w 2291118"/>
                <a:gd name="connsiteY2" fmla="*/ 447198 h 521732"/>
                <a:gd name="connsiteX3" fmla="*/ 275868 w 2291118"/>
                <a:gd name="connsiteY3" fmla="*/ 0 h 521732"/>
                <a:gd name="connsiteX0" fmla="*/ 2825335 w 2825335"/>
                <a:gd name="connsiteY0" fmla="*/ 223598 h 391298"/>
                <a:gd name="connsiteX1" fmla="*/ 1169151 w 2825335"/>
                <a:gd name="connsiteY1" fmla="*/ 335398 h 391298"/>
                <a:gd name="connsiteX2" fmla="*/ 594061 w 2825335"/>
                <a:gd name="connsiteY2" fmla="*/ 335399 h 391298"/>
                <a:gd name="connsiteX3" fmla="*/ 17997 w 2825335"/>
                <a:gd name="connsiteY3" fmla="*/ 0 h 391298"/>
                <a:gd name="connsiteX0" fmla="*/ 2855180 w 2855180"/>
                <a:gd name="connsiteY0" fmla="*/ 223598 h 391298"/>
                <a:gd name="connsiteX1" fmla="*/ 1198996 w 2855180"/>
                <a:gd name="connsiteY1" fmla="*/ 335398 h 391298"/>
                <a:gd name="connsiteX2" fmla="*/ 191859 w 2855180"/>
                <a:gd name="connsiteY2" fmla="*/ 335398 h 391298"/>
                <a:gd name="connsiteX3" fmla="*/ 47842 w 2855180"/>
                <a:gd name="connsiteY3" fmla="*/ 0 h 391298"/>
                <a:gd name="connsiteX0" fmla="*/ 2843178 w 2843178"/>
                <a:gd name="connsiteY0" fmla="*/ 223598 h 391298"/>
                <a:gd name="connsiteX1" fmla="*/ 1186994 w 2843178"/>
                <a:gd name="connsiteY1" fmla="*/ 335398 h 391298"/>
                <a:gd name="connsiteX2" fmla="*/ 179857 w 2843178"/>
                <a:gd name="connsiteY2" fmla="*/ 335398 h 391298"/>
                <a:gd name="connsiteX3" fmla="*/ 107849 w 2843178"/>
                <a:gd name="connsiteY3" fmla="*/ 0 h 391298"/>
                <a:gd name="connsiteX0" fmla="*/ 2855180 w 2855180"/>
                <a:gd name="connsiteY0" fmla="*/ 223598 h 391298"/>
                <a:gd name="connsiteX1" fmla="*/ 1198996 w 2855180"/>
                <a:gd name="connsiteY1" fmla="*/ 335398 h 391298"/>
                <a:gd name="connsiteX2" fmla="*/ 191859 w 2855180"/>
                <a:gd name="connsiteY2" fmla="*/ 335398 h 391298"/>
                <a:gd name="connsiteX3" fmla="*/ 47843 w 2855180"/>
                <a:gd name="connsiteY3" fmla="*/ 0 h 391298"/>
                <a:gd name="connsiteX0" fmla="*/ 2855180 w 2855180"/>
                <a:gd name="connsiteY0" fmla="*/ 223598 h 391298"/>
                <a:gd name="connsiteX1" fmla="*/ 1198996 w 2855180"/>
                <a:gd name="connsiteY1" fmla="*/ 335398 h 391298"/>
                <a:gd name="connsiteX2" fmla="*/ 191859 w 2855180"/>
                <a:gd name="connsiteY2" fmla="*/ 335398 h 391298"/>
                <a:gd name="connsiteX3" fmla="*/ 47843 w 2855180"/>
                <a:gd name="connsiteY3" fmla="*/ 0 h 391298"/>
                <a:gd name="connsiteX0" fmla="*/ 2864957 w 2864957"/>
                <a:gd name="connsiteY0" fmla="*/ 14224 h 450249"/>
                <a:gd name="connsiteX1" fmla="*/ 1164450 w 2864957"/>
                <a:gd name="connsiteY1" fmla="*/ 404809 h 450249"/>
                <a:gd name="connsiteX2" fmla="*/ 157313 w 2864957"/>
                <a:gd name="connsiteY2" fmla="*/ 404809 h 450249"/>
                <a:gd name="connsiteX3" fmla="*/ 13297 w 2864957"/>
                <a:gd name="connsiteY3" fmla="*/ 69411 h 450249"/>
                <a:gd name="connsiteX0" fmla="*/ 2864957 w 2864957"/>
                <a:gd name="connsiteY0" fmla="*/ 387591 h 387590"/>
                <a:gd name="connsiteX1" fmla="*/ 1164450 w 2864957"/>
                <a:gd name="connsiteY1" fmla="*/ 335398 h 387590"/>
                <a:gd name="connsiteX2" fmla="*/ 157313 w 2864957"/>
                <a:gd name="connsiteY2" fmla="*/ 335398 h 387590"/>
                <a:gd name="connsiteX3" fmla="*/ 13297 w 2864957"/>
                <a:gd name="connsiteY3" fmla="*/ 0 h 38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4957" h="387590">
                  <a:moveTo>
                    <a:pt x="2864957" y="387591"/>
                  </a:moveTo>
                  <a:cubicBezTo>
                    <a:pt x="2414635" y="291294"/>
                    <a:pt x="1615724" y="344097"/>
                    <a:pt x="1164450" y="335398"/>
                  </a:cubicBezTo>
                  <a:cubicBezTo>
                    <a:pt x="713176" y="326699"/>
                    <a:pt x="349172" y="391298"/>
                    <a:pt x="157313" y="335398"/>
                  </a:cubicBezTo>
                  <a:cubicBezTo>
                    <a:pt x="-34546" y="279498"/>
                    <a:pt x="-4700" y="228452"/>
                    <a:pt x="13297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90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ComputerSCI\AppData\Local\Microsoft\Windows\Temporary Internet Files\Content.IE5\JX98WVX3\MC900056220[1].wmf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7896">
            <a:off x="6005466" y="440600"/>
            <a:ext cx="1374805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Scope </a:t>
            </a:r>
            <a:r>
              <a:rPr lang="th-TH" smtClean="0"/>
              <a:t>ของตัวแปร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816"/>
            <a:ext cx="7467600" cy="4392488"/>
          </a:xfrm>
        </p:spPr>
        <p:txBody>
          <a:bodyPr>
            <a:normAutofit fontScale="47500" lnSpcReduction="20000"/>
          </a:bodyPr>
          <a:lstStyle/>
          <a:p>
            <a:r>
              <a:rPr lang="th-TH" sz="5100" dirty="0" smtClean="0"/>
              <a:t>อายุหรือขอบเขตของตัวแปร ขึ้นกับ </a:t>
            </a:r>
            <a:r>
              <a:rPr lang="en-US" sz="5100" dirty="0" smtClean="0"/>
              <a:t>block </a:t>
            </a:r>
            <a:r>
              <a:rPr lang="th-TH" sz="5100" dirty="0" smtClean="0"/>
              <a:t>ที่ครอบตัวแปรนั้น ๆ</a:t>
            </a:r>
          </a:p>
          <a:p>
            <a:pPr lvl="1"/>
            <a:r>
              <a:rPr lang="th-TH" sz="4200" b="1" dirty="0" smtClean="0">
                <a:solidFill>
                  <a:schemeClr val="accent5"/>
                </a:solidFill>
              </a:rPr>
              <a:t>ตัวแปรของวัตถุ</a:t>
            </a:r>
            <a:r>
              <a:rPr lang="en-US" sz="4200" b="1" dirty="0" smtClean="0">
                <a:solidFill>
                  <a:schemeClr val="accent5"/>
                </a:solidFill>
              </a:rPr>
              <a:t>: </a:t>
            </a:r>
            <a:r>
              <a:rPr lang="th-TH" sz="4200" dirty="0" smtClean="0">
                <a:solidFill>
                  <a:schemeClr val="tx1"/>
                </a:solidFill>
              </a:rPr>
              <a:t>เก็บค่าภายในวัตถุ ใช้ได้ในทุกเมท็อด (ยกเว้น </a:t>
            </a:r>
            <a:r>
              <a:rPr lang="en-US" sz="4200" dirty="0" smtClean="0">
                <a:solidFill>
                  <a:schemeClr val="tx1"/>
                </a:solidFill>
              </a:rPr>
              <a:t>static method)</a:t>
            </a:r>
            <a:endParaRPr lang="th-TH" sz="4200" dirty="0" smtClean="0">
              <a:solidFill>
                <a:schemeClr val="accent5"/>
              </a:solidFill>
            </a:endParaRPr>
          </a:p>
          <a:p>
            <a:pPr lvl="1"/>
            <a:r>
              <a:rPr lang="th-TH" sz="4200" b="1" dirty="0" smtClean="0">
                <a:solidFill>
                  <a:schemeClr val="accent4">
                    <a:lumMod val="75000"/>
                  </a:schemeClr>
                </a:solidFill>
              </a:rPr>
              <a:t>ตัวแปร </a:t>
            </a:r>
            <a:r>
              <a:rPr lang="en-US" sz="4200" b="1" dirty="0" smtClean="0">
                <a:solidFill>
                  <a:schemeClr val="accent4">
                    <a:lumMod val="75000"/>
                  </a:schemeClr>
                </a:solidFill>
              </a:rPr>
              <a:t>static: </a:t>
            </a:r>
            <a:r>
              <a:rPr lang="th-TH" sz="4200" dirty="0" smtClean="0">
                <a:solidFill>
                  <a:schemeClr val="tx1"/>
                </a:solidFill>
              </a:rPr>
              <a:t>เก็บค่าของคลาส มีร่วมกันในวัตถุชนิดคลาสเดียวกัน ใช้ได้</a:t>
            </a:r>
            <a:r>
              <a:rPr lang="th-TH" sz="4200" dirty="0">
                <a:solidFill>
                  <a:schemeClr val="tx1"/>
                </a:solidFill>
              </a:rPr>
              <a:t>ในทุกเมท็อด </a:t>
            </a:r>
            <a:endParaRPr lang="en-US" sz="42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th-TH" sz="4200" b="1" dirty="0" smtClean="0">
                <a:solidFill>
                  <a:schemeClr val="tx2"/>
                </a:solidFill>
              </a:rPr>
              <a:t>ตัวแปร </a:t>
            </a:r>
            <a:r>
              <a:rPr lang="en-US" sz="4200" b="1" dirty="0" smtClean="0">
                <a:solidFill>
                  <a:schemeClr val="tx2"/>
                </a:solidFill>
              </a:rPr>
              <a:t>parameter:</a:t>
            </a:r>
            <a:r>
              <a:rPr lang="en-US" sz="4200" b="1" dirty="0" smtClean="0">
                <a:solidFill>
                  <a:schemeClr val="tx1"/>
                </a:solidFill>
              </a:rPr>
              <a:t> </a:t>
            </a:r>
            <a:r>
              <a:rPr lang="th-TH" sz="4200" dirty="0" smtClean="0">
                <a:solidFill>
                  <a:schemeClr val="tx1"/>
                </a:solidFill>
              </a:rPr>
              <a:t>ใช้รับค่าจากตัวเรียก ใช้ได้เพียงในเมท็อดนั้น</a:t>
            </a:r>
            <a:endParaRPr lang="en-US" sz="4200" dirty="0" smtClean="0">
              <a:solidFill>
                <a:schemeClr val="tx1"/>
              </a:solidFill>
            </a:endParaRPr>
          </a:p>
          <a:p>
            <a:pPr lvl="1"/>
            <a:r>
              <a:rPr lang="th-TH" sz="4200" b="1" dirty="0" smtClean="0">
                <a:solidFill>
                  <a:schemeClr val="accent6">
                    <a:lumMod val="75000"/>
                  </a:schemeClr>
                </a:solidFill>
              </a:rPr>
              <a:t>ตัวแปร </a:t>
            </a:r>
            <a:r>
              <a:rPr lang="en-US" sz="4200" b="1" dirty="0" smtClean="0">
                <a:solidFill>
                  <a:schemeClr val="accent6">
                    <a:lumMod val="75000"/>
                  </a:schemeClr>
                </a:solidFill>
              </a:rPr>
              <a:t>local: </a:t>
            </a:r>
            <a:r>
              <a:rPr lang="th-TH" sz="4200" dirty="0" smtClean="0">
                <a:solidFill>
                  <a:schemeClr val="tx1"/>
                </a:solidFill>
              </a:rPr>
              <a:t>ใช้ทำงานชั่วคราว ใช้เพียงในเมท็อดหรือคำสั่งนั้น</a:t>
            </a:r>
            <a:r>
              <a:rPr lang="th-TH" sz="4400" dirty="0" smtClean="0">
                <a:solidFill>
                  <a:schemeClr val="tx1"/>
                </a:solidFill>
              </a:rPr>
              <a:t> </a:t>
            </a:r>
            <a:r>
              <a:rPr lang="th-TH" sz="4400" dirty="0">
                <a:solidFill>
                  <a:schemeClr val="tx1"/>
                </a:solidFill>
              </a:rPr>
              <a:t>กำหนดค่าเริ่มต้นก่อนใช้</a:t>
            </a:r>
            <a:r>
              <a:rPr lang="th-TH" sz="4400" dirty="0" smtClean="0">
                <a:solidFill>
                  <a:schemeClr val="tx1"/>
                </a:solidFill>
              </a:rPr>
              <a:t>งาน</a:t>
            </a:r>
            <a:endParaRPr lang="en-US" dirty="0" smtClean="0"/>
          </a:p>
          <a:p>
            <a:pPr lvl="1">
              <a:lnSpc>
                <a:spcPct val="120000"/>
              </a:lnSpc>
              <a:spcBef>
                <a:spcPts val="1800"/>
              </a:spcBef>
              <a:buFont typeface="Wingdings" pitchFamily="2" charset="2"/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Room {</a:t>
            </a: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 private 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capacity; </a:t>
            </a:r>
            <a:r>
              <a:rPr lang="en-US" sz="29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instance variable</a:t>
            </a:r>
          </a:p>
          <a:p>
            <a:pPr lvl="1">
              <a:lnSpc>
                <a:spcPct val="12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roomNo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9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9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 </a:t>
            </a:r>
            <a:r>
              <a:rPr lang="en-US" sz="29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</a:p>
          <a:p>
            <a:pPr lvl="1">
              <a:lnSpc>
                <a:spcPct val="12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private static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currentNo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1; </a:t>
            </a:r>
            <a:r>
              <a:rPr lang="en-US" sz="29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9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9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</a:p>
          <a:p>
            <a:pPr lvl="1">
              <a:lnSpc>
                <a:spcPct val="120000"/>
              </a:lnSpc>
              <a:spcBef>
                <a:spcPct val="5000"/>
              </a:spcBef>
              <a:buFont typeface="Wingdings" pitchFamily="2" charset="2"/>
              <a:buNone/>
            </a:pPr>
            <a:endParaRPr lang="en-US" sz="29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setCapacity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cap)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lnSpc>
                <a:spcPct val="12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2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</a:t>
            </a:r>
            <a:r>
              <a:rPr lang="en-US" sz="29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cap = </a:t>
            </a:r>
            <a:r>
              <a:rPr lang="en-US" sz="2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 variable</a:t>
            </a:r>
          </a:p>
          <a:p>
            <a:pPr lvl="1">
              <a:lnSpc>
                <a:spcPct val="12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percent </a:t>
            </a:r>
            <a:r>
              <a:rPr lang="en-US" sz="2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cap/100.0; </a:t>
            </a:r>
            <a:r>
              <a:rPr lang="en-US" sz="2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local variable</a:t>
            </a:r>
          </a:p>
          <a:p>
            <a:pPr lvl="1">
              <a:lnSpc>
                <a:spcPct val="12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9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 of local and parameter variable end here</a:t>
            </a: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1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214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ComputerSCI\AppData\Local\Microsoft\Windows\Temporary Internet Files\Content.IE5\JX98WVX3\MC900417562[1].w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0152" y="44624"/>
            <a:ext cx="1584176" cy="124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Method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ประกาศเมท็อดชื่อเดียวกันแต่มีกลุ่มพารามิเตอร์ต่างกัน</a:t>
            </a:r>
          </a:p>
          <a:p>
            <a:pPr lvl="1"/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setCapacity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cap)</a:t>
            </a:r>
          </a:p>
          <a:p>
            <a:pPr lvl="1"/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setCapacity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(double cap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setCapacity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(float cap)</a:t>
            </a:r>
          </a:p>
          <a:p>
            <a:endParaRPr lang="th-TH" dirty="0" smtClean="0"/>
          </a:p>
          <a:p>
            <a:r>
              <a:rPr lang="th-TH" dirty="0" smtClean="0"/>
              <a:t>การ</a:t>
            </a:r>
            <a:r>
              <a:rPr lang="th-TH" dirty="0"/>
              <a:t>ใช้งาน</a:t>
            </a:r>
          </a:p>
          <a:p>
            <a:pPr lvl="1"/>
            <a:r>
              <a:rPr lang="th-TH" dirty="0"/>
              <a:t>เรียกใช้ผ่านวัตถุตามปกติ</a:t>
            </a:r>
          </a:p>
          <a:p>
            <a:pPr lvl="1"/>
            <a:r>
              <a:rPr lang="th-TH" dirty="0"/>
              <a:t>เมท็อดที่ถูกเรียก เป็นเมท็</a:t>
            </a:r>
            <a:r>
              <a:rPr lang="th-TH" dirty="0" smtClean="0"/>
              <a:t>อด</a:t>
            </a:r>
            <a:r>
              <a:rPr lang="th-TH" dirty="0"/>
              <a:t>ที่</a:t>
            </a:r>
            <a:r>
              <a:rPr lang="th-TH" dirty="0" smtClean="0"/>
              <a:t> </a:t>
            </a:r>
            <a:r>
              <a:rPr lang="en-US" dirty="0" smtClean="0"/>
              <a:t>arguments </a:t>
            </a:r>
            <a:r>
              <a:rPr lang="th-TH" dirty="0" smtClean="0"/>
              <a:t>สอดคล้องกับ</a:t>
            </a:r>
            <a:r>
              <a:rPr lang="th-TH" dirty="0"/>
              <a:t>ชนิดของ</a:t>
            </a:r>
            <a:r>
              <a:rPr lang="th-TH" dirty="0" smtClean="0"/>
              <a:t>พารามิเตอร์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1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2322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omputerSCI\AppData\Local\Microsoft\Windows\Temporary Internet Files\Content.IE5\72C7L7QI\MC900388970[1].wmf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694" y="116632"/>
            <a:ext cx="1384631" cy="172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เมท็อดตัวสร้าง </a:t>
            </a:r>
            <a:r>
              <a:rPr lang="en-US" dirty="0" smtClean="0"/>
              <a:t>(Constructor)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h-TH" b="1" dirty="0" smtClean="0">
                <a:solidFill>
                  <a:schemeClr val="tx2"/>
                </a:solidFill>
              </a:rPr>
              <a:t>การประกาศ</a:t>
            </a:r>
            <a:r>
              <a:rPr lang="th-TH" dirty="0" smtClean="0"/>
              <a:t>เมท็อด</a:t>
            </a:r>
            <a:r>
              <a:rPr lang="en-US" dirty="0" smtClean="0"/>
              <a:t>: </a:t>
            </a:r>
            <a:r>
              <a:rPr lang="th-TH" dirty="0" smtClean="0"/>
              <a:t>ใช้เพื่อให้ค่าเริ่มต้นที่จำเป็นกับวัตถุใหม่</a:t>
            </a:r>
            <a:endParaRPr lang="th-TH" dirty="0"/>
          </a:p>
          <a:p>
            <a:pPr lvl="1"/>
            <a:r>
              <a:rPr lang="th-TH" dirty="0" smtClean="0"/>
              <a:t>ถ้า</a:t>
            </a:r>
            <a:r>
              <a:rPr lang="th-TH" u="sng" dirty="0" smtClean="0"/>
              <a:t>ไม่</a:t>
            </a:r>
            <a:r>
              <a:rPr lang="th-TH" dirty="0" smtClean="0"/>
              <a:t>ประกาศ มีเมท็อดตัวสร้างปริยาย (แบบไม่มีพารามิเตอร์)</a:t>
            </a:r>
          </a:p>
          <a:p>
            <a:pPr lvl="1"/>
            <a:r>
              <a:rPr lang="th-TH" dirty="0" smtClean="0"/>
              <a:t>ประกาศเมท็อดชื่อเดียวกับคลาส ไม่มี </a:t>
            </a:r>
            <a:r>
              <a:rPr lang="en-US" dirty="0" smtClean="0"/>
              <a:t>return type</a:t>
            </a:r>
            <a:endParaRPr lang="th-TH" dirty="0" smtClean="0"/>
          </a:p>
          <a:p>
            <a:pPr marL="1188720" lvl="4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1188720" lvl="4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instance variables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0" lvl="4" indent="0">
              <a:spcBef>
                <a:spcPts val="0"/>
              </a:spcBef>
              <a:buNone/>
            </a:pPr>
            <a:r>
              <a:rPr lang="th-TH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th-TH" dirty="0" smtClean="0">
                <a:solidFill>
                  <a:schemeClr val="accent4">
                    <a:lumMod val="50000"/>
                  </a:schemeClr>
                </a:solidFill>
              </a:rPr>
              <a:t>ตัวอย่าง</a:t>
            </a:r>
            <a:r>
              <a:rPr lang="en-US" dirty="0" smtClean="0"/>
              <a:t>: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0" lvl="4" indent="0">
              <a:spcBef>
                <a:spcPts val="0"/>
              </a:spcBef>
              <a:buNone/>
            </a:pP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Room(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capacity) {</a:t>
            </a:r>
          </a:p>
          <a:p>
            <a:pPr marL="1188720" lvl="4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roomNo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currentNo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1188720" lvl="4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capacity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capacity;</a:t>
            </a:r>
          </a:p>
          <a:p>
            <a:pPr marL="1188720" lvl="4" indent="0">
              <a:spcBef>
                <a:spcPts val="0"/>
              </a:spcBef>
              <a:buNone/>
            </a:pPr>
            <a:r>
              <a:rPr lang="th-TH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th-TH" b="1" dirty="0">
                <a:solidFill>
                  <a:schemeClr val="tx2"/>
                </a:solidFill>
              </a:rPr>
              <a:t>การนำไปใช้ </a:t>
            </a:r>
            <a:r>
              <a:rPr lang="th-TH" dirty="0" smtClean="0"/>
              <a:t>เพื่อสร้างวัตถุใหม่ผ่านตัวดำเนินการ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h-TH" sz="2000" dirty="0" smtClean="0"/>
              <a:t> </a:t>
            </a:r>
          </a:p>
          <a:p>
            <a:pPr marL="1157288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argumentsList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th-TH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h-TH" dirty="0">
                <a:solidFill>
                  <a:schemeClr val="accent4">
                    <a:lumMod val="50000"/>
                  </a:schemeClr>
                </a:solidFill>
              </a:rPr>
              <a:t>ตัวอย่าง</a:t>
            </a:r>
            <a:r>
              <a:rPr lang="en-US" dirty="0"/>
              <a:t>: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0" lvl="4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Room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Room(</a:t>
            </a:r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9184" lvl="1" indent="0" algn="ctr">
              <a:buNone/>
            </a:pPr>
            <a:endParaRPr lang="th-T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1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5018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</a:t>
            </a:r>
            <a:r>
              <a:rPr lang="th-TH" dirty="0" smtClean="0"/>
              <a:t>พื้นฐาน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โครงสร้างแบบกลุ่ม</a:t>
            </a:r>
          </a:p>
          <a:p>
            <a:pPr lvl="1"/>
            <a:r>
              <a:rPr lang="th-TH" dirty="0" smtClean="0"/>
              <a:t>อาร์เรย์</a:t>
            </a:r>
          </a:p>
          <a:p>
            <a:pPr lvl="1"/>
            <a:r>
              <a:rPr lang="en-US" dirty="0" err="1" smtClean="0"/>
              <a:t>ArrayList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1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t>18</a:t>
            </a:fld>
            <a:endParaRPr lang="th-TH"/>
          </a:p>
        </p:txBody>
      </p:sp>
      <p:pic>
        <p:nvPicPr>
          <p:cNvPr id="12292" name="Picture 4" descr="C:\Users\ComputerSCI\AppData\Local\Microsoft\Windows\Temporary Internet Files\Content.IE5\72C7L7QI\MC900439612[1]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2160" y="404663"/>
            <a:ext cx="1584176" cy="112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0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อาร์เรย์ของชนิดพื้นฐาน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b="1" dirty="0" smtClean="0">
                <a:solidFill>
                  <a:schemeClr val="accent4">
                    <a:lumMod val="50000"/>
                  </a:schemeClr>
                </a:solidFill>
              </a:rPr>
              <a:t>อาร์เรย์</a:t>
            </a:r>
            <a:r>
              <a:rPr lang="en-US" dirty="0"/>
              <a:t>: </a:t>
            </a:r>
            <a:r>
              <a:rPr lang="th-TH" dirty="0" smtClean="0"/>
              <a:t>ที่ใช้เก็บข้อมูล</a:t>
            </a:r>
            <a:r>
              <a:rPr lang="th-TH" dirty="0"/>
              <a:t>ชนิด</a:t>
            </a:r>
            <a:r>
              <a:rPr lang="th-TH" dirty="0" smtClean="0"/>
              <a:t>พื้นฐาน</a:t>
            </a:r>
          </a:p>
          <a:p>
            <a:pPr lvl="1"/>
            <a:r>
              <a:rPr lang="th-TH" dirty="0" smtClean="0"/>
              <a:t>การประกาศและสร้างอาร์เรย์</a:t>
            </a:r>
            <a:endParaRPr lang="th-TH" dirty="0"/>
          </a:p>
          <a:p>
            <a:pPr lvl="2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double[] data;</a:t>
            </a:r>
            <a:endParaRPr lang="en-US" sz="18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double[size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lvl="1"/>
            <a:r>
              <a:rPr lang="th-TH" dirty="0"/>
              <a:t>การ</a:t>
            </a:r>
            <a:r>
              <a:rPr lang="th-TH" dirty="0" smtClean="0"/>
              <a:t>เพิ่ม</a:t>
            </a:r>
            <a:r>
              <a:rPr lang="en-US" dirty="0" smtClean="0"/>
              <a:t>/</a:t>
            </a:r>
            <a:r>
              <a:rPr lang="th-TH" dirty="0"/>
              <a:t>เปลี่ยน</a:t>
            </a:r>
            <a:r>
              <a:rPr lang="th-TH" dirty="0" smtClean="0"/>
              <a:t>สมาชิกที่ตำแหน่ง </a:t>
            </a:r>
            <a:r>
              <a:rPr lang="en-US" dirty="0" smtClean="0"/>
              <a:t>index</a:t>
            </a:r>
            <a:endParaRPr lang="en-US" dirty="0"/>
          </a:p>
          <a:p>
            <a:pPr lvl="2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data[index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 = value;</a:t>
            </a:r>
          </a:p>
          <a:p>
            <a:pPr lvl="1"/>
            <a:r>
              <a:rPr lang="th-TH" dirty="0"/>
              <a:t>การ</a:t>
            </a:r>
            <a:r>
              <a:rPr lang="th-TH" dirty="0" smtClean="0"/>
              <a:t>เข้าถึงสมาชิกที่ตำแหน่ง </a:t>
            </a:r>
            <a:r>
              <a:rPr lang="en-US" dirty="0" smtClean="0"/>
              <a:t>index</a:t>
            </a:r>
            <a:endParaRPr lang="en-US" dirty="0"/>
          </a:p>
          <a:p>
            <a:pPr lvl="2">
              <a:buNone/>
            </a:pP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ouble x = data[index] + 1;</a:t>
            </a:r>
            <a:endParaRPr lang="en-US" sz="18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th-TH" dirty="0"/>
              <a:t>การหาขนาด</a:t>
            </a:r>
          </a:p>
          <a:p>
            <a:pPr lvl="2"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length = </a:t>
            </a:r>
            <a:r>
              <a:rPr lang="en-US" sz="1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data.length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th-TH" sz="18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th-TH" dirty="0"/>
              <a:t>ต้องบริหารจัดการในเรื่องตำแหน่ง ขนาด และการเพิ่ม</a:t>
            </a:r>
            <a:r>
              <a:rPr lang="en-US" dirty="0"/>
              <a:t>-</a:t>
            </a:r>
            <a:r>
              <a:rPr lang="th-TH" dirty="0"/>
              <a:t>ลดขนาดเอง</a:t>
            </a:r>
            <a:endParaRPr lang="en-US" dirty="0"/>
          </a:p>
          <a:p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1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261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หัวข้อในวันนี้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dirty="0" smtClean="0"/>
              <a:t>โครงสร้างพื้นฐานของคลาส</a:t>
            </a:r>
          </a:p>
          <a:p>
            <a:pPr lvl="1"/>
            <a:r>
              <a:rPr lang="en-US" dirty="0" smtClean="0"/>
              <a:t>Identifier</a:t>
            </a:r>
            <a:endParaRPr lang="th-TH" dirty="0" smtClean="0"/>
          </a:p>
          <a:p>
            <a:pPr lvl="1"/>
            <a:r>
              <a:rPr lang="th-TH" dirty="0" smtClean="0"/>
              <a:t>ชนิดข้อมูลพื้นฐาน</a:t>
            </a:r>
          </a:p>
          <a:p>
            <a:pPr lvl="1"/>
            <a:r>
              <a:rPr lang="th-TH" dirty="0" smtClean="0"/>
              <a:t>นิพจน์และตัวดำเนินการ</a:t>
            </a:r>
          </a:p>
          <a:p>
            <a:pPr lvl="1"/>
            <a:r>
              <a:rPr lang="th-TH" dirty="0" smtClean="0"/>
              <a:t>การแปลงชนิด</a:t>
            </a:r>
          </a:p>
          <a:p>
            <a:pPr lvl="1"/>
            <a:r>
              <a:rPr lang="th-TH" dirty="0" smtClean="0"/>
              <a:t>คำสั่งควบคุมการไหล</a:t>
            </a:r>
          </a:p>
          <a:p>
            <a:pPr lvl="1"/>
            <a:r>
              <a:rPr lang="th-TH" dirty="0" smtClean="0"/>
              <a:t>ขอบเขตของตัวแปร</a:t>
            </a:r>
          </a:p>
          <a:p>
            <a:r>
              <a:rPr lang="th-TH" dirty="0" smtClean="0"/>
              <a:t>กลุ่มข้อมูล</a:t>
            </a:r>
          </a:p>
          <a:p>
            <a:pPr lvl="1"/>
            <a:r>
              <a:rPr lang="th-TH" dirty="0" smtClean="0"/>
              <a:t>อาร์เรย์ และ </a:t>
            </a:r>
            <a:r>
              <a:rPr lang="en-US" dirty="0" err="1" smtClean="0"/>
              <a:t>ArrayList</a:t>
            </a:r>
            <a:r>
              <a:rPr lang="en-US" dirty="0" smtClean="0"/>
              <a:t>&lt;E&gt;</a:t>
            </a:r>
          </a:p>
          <a:p>
            <a:r>
              <a:rPr lang="th-TH" dirty="0" smtClean="0"/>
              <a:t>ไดอะแกรมคลาสและการแปลง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1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3947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อาร์เรย์ของชนิดวัตถุ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b="1" dirty="0">
                <a:solidFill>
                  <a:schemeClr val="accent4">
                    <a:lumMod val="50000"/>
                  </a:schemeClr>
                </a:solidFill>
              </a:rPr>
              <a:t>อาร์เรย์</a:t>
            </a:r>
            <a:r>
              <a:rPr lang="en-US" dirty="0"/>
              <a:t>: </a:t>
            </a:r>
            <a:r>
              <a:rPr lang="th-TH" dirty="0"/>
              <a:t>เก็บได้ทั้งกลุ่มของ</a:t>
            </a:r>
            <a:r>
              <a:rPr lang="th-TH" dirty="0" smtClean="0"/>
              <a:t>วัตถุ</a:t>
            </a:r>
            <a:endParaRPr lang="th-TH" dirty="0"/>
          </a:p>
          <a:p>
            <a:pPr lvl="1"/>
            <a:r>
              <a:rPr lang="th-TH" dirty="0" smtClean="0"/>
              <a:t>การประกาศตัวแปรและการสร้างอาร์เรย์</a:t>
            </a:r>
          </a:p>
          <a:p>
            <a:pPr lvl="2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Room[] </a:t>
            </a:r>
            <a:r>
              <a:rPr lang="en-US" sz="1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roomSet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2"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roomSet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Room[size];</a:t>
            </a:r>
          </a:p>
          <a:p>
            <a:pPr lvl="1"/>
            <a:r>
              <a:rPr lang="th-TH" dirty="0" smtClean="0"/>
              <a:t>การเพิ่ม</a:t>
            </a:r>
            <a:r>
              <a:rPr lang="en-US" dirty="0" smtClean="0"/>
              <a:t>/</a:t>
            </a:r>
            <a:r>
              <a:rPr lang="th-TH" dirty="0" smtClean="0"/>
              <a:t>เปลี่ยนสมาชิก</a:t>
            </a:r>
            <a:r>
              <a:rPr lang="th-TH" dirty="0"/>
              <a:t>ที่ตำแหน่ง </a:t>
            </a:r>
            <a:r>
              <a:rPr lang="en-US" dirty="0" smtClean="0"/>
              <a:t>index</a:t>
            </a:r>
            <a:r>
              <a:rPr lang="th-TH" dirty="0" smtClean="0"/>
              <a:t> ต้องมีวัตถุเพื่อให้อ้างถึง</a:t>
            </a:r>
          </a:p>
          <a:p>
            <a:pPr marL="594360" lvl="2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Room </a:t>
            </a:r>
            <a:r>
              <a:rPr lang="en-US" sz="1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aRoom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Room();</a:t>
            </a:r>
            <a:endParaRPr lang="en-US" dirty="0" smtClean="0"/>
          </a:p>
          <a:p>
            <a:pPr lvl="2"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roomSet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[index]  = </a:t>
            </a:r>
            <a:r>
              <a:rPr lang="en-US" sz="1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aRoom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th-TH" dirty="0"/>
              <a:t>การเข้าถึงสมาชิกที่ตำแหน่ง </a:t>
            </a:r>
            <a:r>
              <a:rPr lang="en-US" dirty="0"/>
              <a:t>index</a:t>
            </a:r>
          </a:p>
          <a:p>
            <a:pPr lvl="2"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aRoom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roomSet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[index];</a:t>
            </a:r>
          </a:p>
          <a:p>
            <a:pPr lvl="1"/>
            <a:r>
              <a:rPr lang="th-TH" dirty="0" smtClean="0"/>
              <a:t>การหาขนาด</a:t>
            </a:r>
          </a:p>
          <a:p>
            <a:pPr lvl="2"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roomSet.length</a:t>
            </a:r>
            <a:endParaRPr lang="th-TH" sz="1800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th-TH" dirty="0" smtClean="0"/>
              <a:t>ต้องบริหารจัดการในเรื่องตำแหน่ง ขนาด และการเพิ่ม</a:t>
            </a:r>
            <a:r>
              <a:rPr lang="en-US" dirty="0" smtClean="0"/>
              <a:t>-</a:t>
            </a:r>
            <a:r>
              <a:rPr lang="th-TH" dirty="0" smtClean="0"/>
              <a:t>ลดขนาดเอง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1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F309-14AC-413F-AA55-DB501DA1B1B3}" type="slidenum">
              <a:rPr lang="th-TH" smtClean="0"/>
              <a:pPr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744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ArrayList&lt;E&gt;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dirty="0" smtClean="0"/>
              <a:t>Lecture 1</a:t>
            </a:r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F309-14AC-413F-AA55-DB501DA1B1B3}" type="slidenum">
              <a:rPr lang="th-TH" smtClean="0"/>
              <a:pPr/>
              <a:t>21</a:t>
            </a:fld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1772816"/>
            <a:ext cx="4608512" cy="421650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h-TH" sz="2800" dirty="0" smtClean="0"/>
              <a:t>เก็บกลุ่มของวัตถุเท่านั้น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th-TH" sz="2400" dirty="0" smtClean="0"/>
              <a:t>การประกาศตัวแปรและสร้างวัตถุ </a:t>
            </a:r>
            <a:r>
              <a:rPr lang="en-US" sz="2400" dirty="0" err="1" smtClean="0"/>
              <a:t>ArrayList</a:t>
            </a:r>
            <a:endParaRPr lang="th-TH" sz="2400" dirty="0" smtClean="0"/>
          </a:p>
          <a:p>
            <a:pPr marL="64008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&lt;Room&gt;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roomList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64008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roomList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&lt;Room&gt;();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th-TH" sz="2400" dirty="0"/>
              <a:t>การเพิ่มสมาชิกที่</a:t>
            </a:r>
            <a:r>
              <a:rPr lang="th-TH" sz="2400" dirty="0" smtClean="0"/>
              <a:t>ตำแหน่งสุดท้าย</a:t>
            </a:r>
            <a:endParaRPr lang="en-US" sz="2400" dirty="0" smtClean="0"/>
          </a:p>
          <a:p>
            <a:pPr marL="64008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roomList.add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Room());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th-TH" sz="2400" dirty="0" smtClean="0"/>
              <a:t>การ</a:t>
            </a:r>
            <a:r>
              <a:rPr lang="th-TH" sz="2400" dirty="0"/>
              <a:t>เพิ่มสมาชิก</a:t>
            </a:r>
            <a:r>
              <a:rPr lang="th-TH" sz="2400" dirty="0" smtClean="0"/>
              <a:t>ที่ที่</a:t>
            </a:r>
            <a:r>
              <a:rPr lang="th-TH" sz="2400" dirty="0"/>
              <a:t>ตำแหน่ง </a:t>
            </a:r>
            <a:r>
              <a:rPr lang="en-US" sz="2400" dirty="0"/>
              <a:t>index</a:t>
            </a:r>
          </a:p>
          <a:p>
            <a:pPr marL="64008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roomList.add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(index, new Room());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th-TH" sz="2400" dirty="0"/>
              <a:t>การเปลี่ยนสมาชิกที่ตำแหน่ง </a:t>
            </a:r>
            <a:r>
              <a:rPr lang="en-US" sz="2400" dirty="0"/>
              <a:t>index</a:t>
            </a:r>
          </a:p>
          <a:p>
            <a:pPr marL="64008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roomList.set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(index, new Room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en-US" sz="16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5148064" y="1772816"/>
            <a:ext cx="3600400" cy="4216504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300"/>
              </a:spcBef>
            </a:pPr>
            <a:endParaRPr lang="en-US" sz="2400" dirty="0" smtClean="0"/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th-TH" sz="2400" dirty="0" smtClean="0"/>
              <a:t>การ</a:t>
            </a:r>
            <a:r>
              <a:rPr lang="th-TH" sz="2400" dirty="0"/>
              <a:t>อ่านค่าสมาชิกตำแหน่งที่ </a:t>
            </a:r>
            <a:r>
              <a:rPr lang="en-US" sz="2400" dirty="0"/>
              <a:t>index</a:t>
            </a:r>
          </a:p>
          <a:p>
            <a:pPr marL="374904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Room </a:t>
            </a:r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aRoom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endParaRPr lang="en-US" sz="1600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74904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roomList.get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(index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h-TH" sz="16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h-TH" sz="2400" dirty="0"/>
              <a:t>การลบสมาชิกที่ตำแหน่ง </a:t>
            </a:r>
            <a:r>
              <a:rPr lang="en-US" sz="2400" dirty="0"/>
              <a:t>index</a:t>
            </a:r>
          </a:p>
          <a:p>
            <a:pPr marL="374904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Room </a:t>
            </a:r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aRoom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endParaRPr lang="en-US" sz="1600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74904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roomList.remove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(index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h-TH" sz="2400" dirty="0"/>
              <a:t>การหาขนาด</a:t>
            </a:r>
            <a:endParaRPr lang="en-US" sz="2400" dirty="0"/>
          </a:p>
          <a:p>
            <a:pPr marL="374904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 = </a:t>
            </a:r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roomList.size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27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</a:t>
            </a:r>
            <a:r>
              <a:rPr lang="th-TH" dirty="0" smtClean="0"/>
              <a:t>เพื่อเข้าถึงสมาชิกใน </a:t>
            </a: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h-TH" b="1" dirty="0">
                <a:solidFill>
                  <a:schemeClr val="accent4">
                    <a:lumMod val="75000"/>
                  </a:schemeClr>
                </a:solidFill>
              </a:rPr>
              <a:t>จุดมุ่งหมาย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th-TH" dirty="0"/>
              <a:t>เพื่อใช้ในการวน </a:t>
            </a:r>
            <a:r>
              <a:rPr lang="en-US" dirty="0"/>
              <a:t>loop </a:t>
            </a:r>
            <a:r>
              <a:rPr lang="th-TH" dirty="0"/>
              <a:t>ในอาร์เรย์</a:t>
            </a:r>
            <a:endParaRPr lang="en-US" dirty="0"/>
          </a:p>
          <a:p>
            <a:r>
              <a:rPr lang="th-TH" b="1" dirty="0">
                <a:solidFill>
                  <a:schemeClr val="accent2"/>
                </a:solidFill>
              </a:rPr>
              <a:t>วากยสัมพันธ์ </a:t>
            </a:r>
            <a:r>
              <a:rPr lang="en-US" dirty="0" smtClean="0"/>
              <a:t>: </a:t>
            </a:r>
            <a:r>
              <a:rPr lang="th-TH" dirty="0"/>
              <a:t>การวน </a:t>
            </a:r>
            <a:r>
              <a:rPr lang="en-US" dirty="0"/>
              <a:t>loop </a:t>
            </a:r>
            <a:r>
              <a:rPr lang="th-TH" dirty="0"/>
              <a:t>ในแบบ </a:t>
            </a:r>
            <a:r>
              <a:rPr lang="en-US" dirty="0"/>
              <a:t>for each</a:t>
            </a:r>
          </a:p>
          <a:p>
            <a:pPr marL="329184" lvl="1" indent="0">
              <a:buNone/>
            </a:pPr>
            <a:r>
              <a:rPr lang="en-US" sz="21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1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r>
              <a:rPr lang="en-US" sz="2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100" i="1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collectionVar</a:t>
            </a:r>
            <a:r>
              <a:rPr lang="en-US" sz="21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th-TH" sz="21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9184" lvl="1" indent="0">
              <a:buNone/>
            </a:pPr>
            <a:r>
              <a:rPr lang="th-TH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Statements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th-TH" dirty="0">
                <a:solidFill>
                  <a:schemeClr val="accent4">
                    <a:lumMod val="75000"/>
                  </a:schemeClr>
                </a:solidFill>
              </a:rPr>
              <a:t>ตัวอย่าง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329184" lvl="1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29184" lvl="1" indent="0">
              <a:buNone/>
            </a:pPr>
            <a:r>
              <a:rPr lang="en-US" sz="1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i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800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th-TH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9184" lvl="1" indent="0">
              <a:buNone/>
            </a:pPr>
            <a:r>
              <a:rPr lang="th-TH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total += </a:t>
            </a:r>
            <a:r>
              <a:rPr lang="en-US" sz="18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th-TH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329184" lvl="1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29184" lvl="1" indent="0">
              <a:buNone/>
            </a:pPr>
            <a:endParaRPr lang="en-US" sz="18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9184" lvl="1" indent="0"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totalCap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329184" lvl="1" indent="0">
              <a:buNone/>
            </a:pPr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Room </a:t>
            </a:r>
            <a:r>
              <a:rPr lang="en-US" sz="1800" i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aRoom</a:t>
            </a:r>
            <a:r>
              <a:rPr lang="en-US" sz="1800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roomList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329184" lvl="1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totalCap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800" i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aRoom</a:t>
            </a:r>
            <a:r>
              <a:rPr lang="en-US" sz="1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.getCapacity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29184" lvl="1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1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199-8624-4ECF-A4C9-04DD82D38B82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05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th-TH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Class Diagram </a:t>
            </a:r>
            <a:endParaRPr lang="th-TH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th-TH" dirty="0" smtClean="0"/>
              <a:t>ช่วยในการออกแบบและช่วยให้เข้าใจความสัมพันธ์ระหว่างคลาส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1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9672-F136-49CF-BEAE-E087EB73A69E}" type="slidenum">
              <a:rPr lang="en-US" altLang="en-US" smtClean="0"/>
              <a:pPr/>
              <a:t>23</a:t>
            </a:fld>
            <a:endParaRPr lang="en-US" alt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397564" y="3686629"/>
            <a:ext cx="2590800" cy="1817132"/>
            <a:chOff x="5392058" y="2481943"/>
            <a:chExt cx="2590800" cy="1817132"/>
          </a:xfrm>
        </p:grpSpPr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5392058" y="4082143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arrow" w="lg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grpSp>
          <p:nvGrpSpPr>
            <p:cNvPr id="9" name="Group 10"/>
            <p:cNvGrpSpPr>
              <a:grpSpLocks/>
            </p:cNvGrpSpPr>
            <p:nvPr/>
          </p:nvGrpSpPr>
          <p:grpSpPr bwMode="auto">
            <a:xfrm>
              <a:off x="5963558" y="3091543"/>
              <a:ext cx="342900" cy="609600"/>
              <a:chOff x="3744" y="1776"/>
              <a:chExt cx="216" cy="384"/>
            </a:xfrm>
          </p:grpSpPr>
          <p:sp>
            <p:nvSpPr>
              <p:cNvPr id="10" name="AutoShape 11"/>
              <p:cNvSpPr>
                <a:spLocks noChangeArrowheads="1"/>
              </p:cNvSpPr>
              <p:nvPr/>
            </p:nvSpPr>
            <p:spPr bwMode="auto">
              <a:xfrm>
                <a:off x="3744" y="1776"/>
                <a:ext cx="216" cy="240"/>
              </a:xfrm>
              <a:prstGeom prst="diamond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1" name="Line 12"/>
              <p:cNvSpPr>
                <a:spLocks noChangeShapeType="1"/>
              </p:cNvSpPr>
              <p:nvPr/>
            </p:nvSpPr>
            <p:spPr bwMode="auto">
              <a:xfrm>
                <a:off x="3852" y="201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</p:grp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6382658" y="3212193"/>
              <a:ext cx="1600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1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composition</a:t>
              </a:r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6382658" y="3929743"/>
              <a:ext cx="1600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dependency</a:t>
              </a: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6382658" y="2481943"/>
              <a:ext cx="1600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association</a:t>
              </a:r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5392058" y="2627993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08645" y="3831885"/>
            <a:ext cx="3657975" cy="1600200"/>
            <a:chOff x="119368" y="2590800"/>
            <a:chExt cx="3657975" cy="1600200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1643743" y="2590800"/>
              <a:ext cx="2133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2400" dirty="0"/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1643743" y="3352800"/>
              <a:ext cx="2133600" cy="838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en-US" sz="1600" dirty="0"/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1643743" y="3048000"/>
              <a:ext cx="21336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19" name="AutoShape 22"/>
            <p:cNvSpPr>
              <a:spLocks/>
            </p:cNvSpPr>
            <p:nvPr/>
          </p:nvSpPr>
          <p:spPr bwMode="auto">
            <a:xfrm>
              <a:off x="1438956" y="2590800"/>
              <a:ext cx="152400" cy="381000"/>
            </a:xfrm>
            <a:prstGeom prst="leftBrace">
              <a:avLst>
                <a:gd name="adj1" fmla="val 2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459205" y="2619963"/>
              <a:ext cx="103425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Class name</a:t>
              </a:r>
            </a:p>
          </p:txBody>
        </p:sp>
        <p:sp>
          <p:nvSpPr>
            <p:cNvPr id="21" name="AutoShape 24"/>
            <p:cNvSpPr>
              <a:spLocks/>
            </p:cNvSpPr>
            <p:nvPr/>
          </p:nvSpPr>
          <p:spPr bwMode="auto">
            <a:xfrm>
              <a:off x="1438956" y="2971800"/>
              <a:ext cx="152400" cy="381000"/>
            </a:xfrm>
            <a:prstGeom prst="leftBrace">
              <a:avLst>
                <a:gd name="adj1" fmla="val 2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119368" y="3025268"/>
              <a:ext cx="13740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Attribute list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AutoShape 26"/>
            <p:cNvSpPr>
              <a:spLocks/>
            </p:cNvSpPr>
            <p:nvPr/>
          </p:nvSpPr>
          <p:spPr bwMode="auto">
            <a:xfrm>
              <a:off x="1438956" y="3352800"/>
              <a:ext cx="152400" cy="838200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374246" y="3639108"/>
              <a:ext cx="111921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>
                  <a:latin typeface="Consolas" panose="020B0609020204030204" pitchFamily="49" charset="0"/>
                  <a:cs typeface="Consolas" panose="020B0609020204030204" pitchFamily="49" charset="0"/>
                </a:rPr>
                <a:t>Method list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422198" y="318335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ahoma" pitchFamily="34" charset="0"/>
                <a:cs typeface="Consolas" panose="020B0609020204030204" pitchFamily="49" charset="0"/>
              </a:rPr>
              <a:t>Class</a:t>
            </a:r>
            <a:endParaRPr lang="th-TH" sz="2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Tahoma" pitchFamily="34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80279" y="3183359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ahoma" pitchFamily="34" charset="0"/>
                <a:cs typeface="Consolas" panose="020B0609020204030204" pitchFamily="49" charset="0"/>
              </a:rPr>
              <a:t>Relationship</a:t>
            </a:r>
            <a:endParaRPr lang="th-TH" sz="2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Tahoma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59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 smtClean="0"/>
              <a:t>สรุปการแปลงไดอะแกรมเป็นโค้ด</a:t>
            </a:r>
            <a:endParaRPr lang="th-TH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1</a:t>
            </a: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13A2-C565-46ED-9D97-16044746640C}" type="slidenum">
              <a:rPr lang="en-US" altLang="en-US" smtClean="0"/>
              <a:pPr/>
              <a:t>24</a:t>
            </a:fld>
            <a:endParaRPr lang="en-US" altLang="en-US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463323"/>
              </p:ext>
            </p:extLst>
          </p:nvPr>
        </p:nvGraphicFramePr>
        <p:xfrm>
          <a:off x="251520" y="2132856"/>
          <a:ext cx="8690826" cy="3810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91370"/>
                <a:gridCol w="1205381"/>
                <a:gridCol w="2192156"/>
                <a:gridCol w="451776"/>
                <a:gridCol w="3650143"/>
              </a:tblGrid>
              <a:tr h="370840">
                <a:tc>
                  <a:txBody>
                    <a:bodyPr/>
                    <a:lstStyle/>
                    <a:p>
                      <a:r>
                        <a:rPr lang="th-TH" sz="2200" dirty="0" smtClean="0"/>
                        <a:t>ไดอะแกรม</a:t>
                      </a:r>
                      <a:endParaRPr lang="th-TH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200" dirty="0" smtClean="0"/>
                        <a:t>จาวา</a:t>
                      </a:r>
                      <a:endParaRPr lang="th-TH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th-TH" sz="2200" dirty="0" smtClean="0"/>
                        <a:t>ตัวอย่าง</a:t>
                      </a:r>
                      <a:endParaRPr lang="th-TH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2000" dirty="0" smtClean="0"/>
                        <a:t>ชื่อคลาส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/>
                        <a:t>คลาส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Room</a:t>
                      </a:r>
                      <a:endParaRPr lang="th-TH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</a:t>
                      </a:r>
                      <a:endParaRPr lang="th-TH" sz="15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public class Room { }</a:t>
                      </a:r>
                      <a:endParaRPr lang="th-TH" sz="15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+/-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public/private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15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roomNo:int</a:t>
                      </a:r>
                      <a:endParaRPr lang="th-TH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</a:t>
                      </a:r>
                      <a:endParaRPr lang="th-TH" sz="15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sym typeface="Wingdings" pitchFamily="2" charset="2"/>
                        </a:rPr>
                        <a:t>private</a:t>
                      </a:r>
                      <a:r>
                        <a:rPr lang="en-US" sz="15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 </a:t>
                      </a:r>
                      <a:r>
                        <a:rPr lang="en-US" sz="15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int</a:t>
                      </a:r>
                      <a:r>
                        <a:rPr lang="en-US" sz="15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 </a:t>
                      </a:r>
                      <a:r>
                        <a:rPr lang="en-US" sz="15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roomNo</a:t>
                      </a:r>
                      <a:r>
                        <a:rPr lang="en-US" sz="15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; </a:t>
                      </a:r>
                      <a:endParaRPr lang="th-TH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Attribute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/>
                        <a:t>ตัวแปรวัตถุ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1500" kern="120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capacity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1500" kern="1200" dirty="0" err="1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th-TH" sz="1500" dirty="0" smtClean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</a:t>
                      </a:r>
                      <a:endParaRPr lang="th-TH" sz="15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private </a:t>
                      </a:r>
                      <a:r>
                        <a:rPr lang="en-US" sz="1500" kern="1200" dirty="0" err="1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sym typeface="Wingdings" pitchFamily="2" charset="2"/>
                        </a:rPr>
                        <a:t>int</a:t>
                      </a:r>
                      <a:r>
                        <a:rPr lang="en-US" sz="15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 capacity</a:t>
                      </a:r>
                      <a:r>
                        <a:rPr lang="en-US" sz="15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;</a:t>
                      </a:r>
                      <a:r>
                        <a:rPr lang="en-US" sz="15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lang="th-TH" sz="15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Method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/>
                        <a:t>เมท็อด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en-US" sz="150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getRoomNo</a:t>
                      </a:r>
                      <a:r>
                        <a:rPr lang="en-US" sz="15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en-US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1500" dirty="0" err="1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th-TH" sz="15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</a:t>
                      </a:r>
                      <a:endParaRPr lang="th-TH" sz="15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public</a:t>
                      </a:r>
                      <a:r>
                        <a:rPr lang="en-US" sz="15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 </a:t>
                      </a:r>
                      <a:r>
                        <a:rPr lang="en-US" sz="1500" baseline="0" dirty="0" err="1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int</a:t>
                      </a:r>
                      <a:r>
                        <a:rPr lang="en-US" sz="15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 </a:t>
                      </a:r>
                      <a:r>
                        <a:rPr lang="en-US" sz="1500" baseline="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getRoomNo</a:t>
                      </a:r>
                      <a:r>
                        <a:rPr lang="en-US" sz="15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 () { }</a:t>
                      </a:r>
                      <a:endParaRPr lang="th-TH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= </a:t>
                      </a:r>
                      <a:r>
                        <a:rPr lang="th-TH" sz="2000" dirty="0" smtClean="0"/>
                        <a:t>ค่าคงที่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final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kern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-WA2_METER2:int </a:t>
                      </a:r>
                      <a:r>
                        <a:rPr lang="en-US" sz="1500" kern="120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 4</a:t>
                      </a:r>
                      <a:endParaRPr lang="th-TH" sz="1500" kern="12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</a:t>
                      </a:r>
                      <a:endParaRPr lang="th-TH" sz="15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private </a:t>
                      </a:r>
                      <a:r>
                        <a:rPr lang="en-US" sz="1500" baseline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final</a:t>
                      </a:r>
                      <a:r>
                        <a:rPr lang="en-US" sz="15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 </a:t>
                      </a:r>
                      <a:r>
                        <a:rPr lang="en-US" sz="15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int</a:t>
                      </a:r>
                      <a:r>
                        <a:rPr lang="en-US" sz="15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 WA2_METER2 </a:t>
                      </a:r>
                      <a:r>
                        <a:rPr lang="en-US" sz="1500" baseline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= 4</a:t>
                      </a:r>
                      <a:r>
                        <a:rPr lang="en-US" sz="15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;</a:t>
                      </a:r>
                      <a:endParaRPr lang="th-TH" sz="15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2000" dirty="0" smtClean="0"/>
                        <a:t>ขีดเส้นใต้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static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1500" u="sng" dirty="0" err="1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currentNo</a:t>
                      </a:r>
                      <a:r>
                        <a:rPr lang="en-US" sz="15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:int</a:t>
                      </a:r>
                      <a:endParaRPr lang="th-TH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</a:t>
                      </a:r>
                      <a:endParaRPr lang="th-TH" sz="15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private </a:t>
                      </a:r>
                      <a:r>
                        <a:rPr lang="en-US" sz="1500" baseline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static</a:t>
                      </a:r>
                      <a:r>
                        <a:rPr lang="en-US" sz="15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 </a:t>
                      </a:r>
                      <a:r>
                        <a:rPr lang="en-US" sz="15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int</a:t>
                      </a:r>
                      <a:r>
                        <a:rPr lang="en-US" sz="15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 </a:t>
                      </a:r>
                      <a:r>
                        <a:rPr lang="en-US" sz="1500" baseline="0" dirty="0" err="1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currentNo</a:t>
                      </a:r>
                      <a:r>
                        <a:rPr lang="en-US" sz="15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;</a:t>
                      </a:r>
                      <a:endParaRPr lang="th-TH" sz="15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2000" dirty="0" smtClean="0"/>
                        <a:t>ความสัมพันธ์</a:t>
                      </a:r>
                      <a:endParaRPr lang="en-US" sz="2000" dirty="0" smtClean="0"/>
                    </a:p>
                    <a:p>
                      <a:r>
                        <a:rPr lang="en-US" sz="2000" dirty="0" smtClean="0"/>
                        <a:t>association, composition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dirty="0" smtClean="0"/>
                        <a:t>ตัวแปรวัตถุ</a:t>
                      </a:r>
                      <a:r>
                        <a:rPr lang="th-TH" sz="2000" baseline="0" dirty="0" smtClean="0"/>
                        <a:t> (</a:t>
                      </a:r>
                      <a:r>
                        <a:rPr lang="th-TH" sz="2000" dirty="0" smtClean="0"/>
                        <a:t>ชนิดคลาสที่สัมพันธ์ด้วย)</a:t>
                      </a:r>
                      <a:endParaRPr lang="th-TH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500" kern="1200" baseline="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  <a:sym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</a:t>
                      </a:r>
                      <a:endParaRPr lang="th-TH" sz="15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public class Room {</a:t>
                      </a:r>
                    </a:p>
                    <a:p>
                      <a:r>
                        <a:rPr lang="en-US" sz="1500" kern="1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    private </a:t>
                      </a:r>
                      <a:r>
                        <a:rPr lang="en-US" sz="1500" kern="1200" baseline="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Monster </a:t>
                      </a:r>
                      <a:r>
                        <a:rPr lang="en-US" sz="1500" kern="1200" baseline="0" dirty="0" err="1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mons</a:t>
                      </a:r>
                      <a:r>
                        <a:rPr lang="en-US" sz="1500" kern="1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;</a:t>
                      </a:r>
                    </a:p>
                    <a:p>
                      <a:r>
                        <a:rPr lang="en-US" sz="1500" kern="1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            ...</a:t>
                      </a:r>
                    </a:p>
                    <a:p>
                      <a:r>
                        <a:rPr lang="en-US" sz="1500" kern="1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}</a:t>
                      </a:r>
                      <a:endParaRPr lang="th-TH" sz="1500" kern="1200" baseline="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  <a:sym typeface="Wingdings" pitchFamily="2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6588224" y="188641"/>
            <a:ext cx="1929018" cy="1872207"/>
            <a:chOff x="610158" y="2348881"/>
            <a:chExt cx="1929018" cy="1872207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10158" y="2348881"/>
              <a:ext cx="1929018" cy="360040"/>
            </a:xfrm>
            <a:prstGeom prst="rect">
              <a:avLst/>
            </a:prstGeom>
            <a:noFill/>
            <a:ln w="2857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rPr>
                <a:t>Room</a:t>
              </a:r>
              <a:endPara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610158" y="2708921"/>
              <a:ext cx="1929018" cy="864095"/>
            </a:xfrm>
            <a:prstGeom prst="rect">
              <a:avLst/>
            </a:prstGeom>
            <a:noFill/>
            <a:ln w="2857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+WA2_METER2: </a:t>
              </a:r>
              <a:r>
                <a:rPr lang="en-US" sz="1200" dirty="0" err="1" smtClean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1200" dirty="0" smtClean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= 4 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sz="1200" dirty="0" err="1" smtClean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roomNo</a:t>
              </a:r>
              <a:r>
                <a:rPr lang="en-US" sz="1200" dirty="0" smtClean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: </a:t>
              </a:r>
              <a:r>
                <a:rPr lang="en-US" sz="1200" dirty="0" err="1" smtClean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endParaRPr lang="en-US" sz="12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rPr>
                <a:t>-capacity: </a:t>
              </a:r>
              <a:r>
                <a: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rPr>
                <a:t>int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nsolas" pitchFamily="49" charset="0"/>
                <a:cs typeface="Consolas" pitchFamily="49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sz="1200" u="sng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currentNo</a:t>
              </a:r>
              <a:r>
                <a:rPr lang="en-US" sz="1200" u="sng" dirty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: </a:t>
              </a:r>
              <a:r>
                <a:rPr lang="en-US" sz="1200" u="sng" dirty="0" err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endParaRPr lang="en-US" sz="1200" u="sng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610158" y="3573016"/>
              <a:ext cx="1929018" cy="648072"/>
            </a:xfrm>
            <a:prstGeom prst="rect">
              <a:avLst/>
            </a:prstGeom>
            <a:noFill/>
            <a:ln w="2857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rPr>
                <a:t>+Room()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rPr>
                <a:t>+</a:t>
              </a:r>
              <a:r>
                <a: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rPr>
                <a:t>getRoomNo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1200" dirty="0" smtClean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): </a:t>
              </a:r>
              <a:r>
                <a:rPr lang="en-US" sz="1200" dirty="0" err="1" smtClean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endParaRPr lang="en-US" sz="12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aseline="0" dirty="0" smtClean="0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...</a:t>
              </a:r>
              <a:endParaRPr kumimoji="0" lang="th-TH" sz="12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874709" y="5044880"/>
            <a:ext cx="1080121" cy="864892"/>
            <a:chOff x="3347864" y="4906271"/>
            <a:chExt cx="1080121" cy="864892"/>
          </a:xfrm>
        </p:grpSpPr>
        <p:grpSp>
          <p:nvGrpSpPr>
            <p:cNvPr id="3" name="Group 2"/>
            <p:cNvGrpSpPr/>
            <p:nvPr/>
          </p:nvGrpSpPr>
          <p:grpSpPr>
            <a:xfrm>
              <a:off x="3347864" y="4906271"/>
              <a:ext cx="1080121" cy="864892"/>
              <a:chOff x="3635896" y="4059743"/>
              <a:chExt cx="1080121" cy="864892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3635896" y="4059743"/>
                <a:ext cx="1080121" cy="24674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36000" rIns="9144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/>
                  <a:t>Room</a:t>
                </a:r>
                <a:endParaRPr kumimoji="0" lang="th-TH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2" name="Straight Connector 11"/>
              <p:cNvCxnSpPr>
                <a:stCxn id="10" idx="2"/>
                <a:endCxn id="13" idx="0"/>
              </p:cNvCxnSpPr>
              <p:nvPr/>
            </p:nvCxnSpPr>
            <p:spPr bwMode="auto">
              <a:xfrm>
                <a:off x="4175957" y="4306486"/>
                <a:ext cx="0" cy="37140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13" name="Rectangle 12"/>
              <p:cNvSpPr/>
              <p:nvPr/>
            </p:nvSpPr>
            <p:spPr bwMode="auto">
              <a:xfrm>
                <a:off x="3635896" y="4677892"/>
                <a:ext cx="1080121" cy="24674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36000" rIns="9144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 smtClean="0">
                    <a:solidFill>
                      <a:schemeClr val="accent2"/>
                    </a:solidFill>
                  </a:rPr>
                  <a:t>Monster</a:t>
                </a:r>
                <a:endParaRPr lang="th-TH" dirty="0" smtClean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3887924" y="5226803"/>
              <a:ext cx="240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nstantia" panose="02030602050306030303" pitchFamily="18" charset="0"/>
                </a:rPr>
                <a:t>1</a:t>
              </a:r>
              <a:endParaRPr lang="th-TH" sz="1400" dirty="0">
                <a:latin typeface="Constantia" panose="0203060205030603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650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/>
              <a:t>แบบฝึกหัด </a:t>
            </a:r>
            <a:r>
              <a:rPr lang="th-TH" dirty="0" smtClean="0"/>
              <a:t>(</a:t>
            </a:r>
            <a:r>
              <a:rPr lang="en-US" dirty="0" smtClean="0"/>
              <a:t>1/3)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1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t>25</a:t>
            </a:fld>
            <a:endParaRPr lang="th-TH"/>
          </a:p>
        </p:txBody>
      </p:sp>
      <p:grpSp>
        <p:nvGrpSpPr>
          <p:cNvPr id="9" name="Group 8"/>
          <p:cNvGrpSpPr/>
          <p:nvPr/>
        </p:nvGrpSpPr>
        <p:grpSpPr>
          <a:xfrm>
            <a:off x="881971" y="1611288"/>
            <a:ext cx="3096344" cy="1961729"/>
            <a:chOff x="611560" y="1591072"/>
            <a:chExt cx="3096344" cy="1961729"/>
          </a:xfrm>
        </p:grpSpPr>
        <p:sp>
          <p:nvSpPr>
            <p:cNvPr id="8" name="Rectangle 7"/>
            <p:cNvSpPr/>
            <p:nvPr/>
          </p:nvSpPr>
          <p:spPr>
            <a:xfrm>
              <a:off x="611560" y="1591072"/>
              <a:ext cx="3096344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StickerShop</a:t>
              </a:r>
              <a:endParaRPr lang="th-TH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1560" y="2048272"/>
              <a:ext cx="3096344" cy="2977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th-TH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1560" y="2345985"/>
              <a:ext cx="3096344" cy="12068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StickerShop</a:t>
              </a: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addSticker</a:t>
              </a: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(Sticker): 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 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showSticker</a:t>
              </a: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): 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showSticker</a:t>
              </a: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(String) 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listAll</a:t>
              </a: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(): void</a:t>
              </a: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62127" y="1509635"/>
            <a:ext cx="3096344" cy="3062065"/>
            <a:chOff x="611560" y="1591072"/>
            <a:chExt cx="3096344" cy="3062065"/>
          </a:xfrm>
        </p:grpSpPr>
        <p:sp>
          <p:nvSpPr>
            <p:cNvPr id="15" name="Rectangle 14"/>
            <p:cNvSpPr/>
            <p:nvPr/>
          </p:nvSpPr>
          <p:spPr>
            <a:xfrm>
              <a:off x="611560" y="1591072"/>
              <a:ext cx="3096344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Sticker</a:t>
              </a:r>
              <a:endParaRPr lang="th-TH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1560" y="2048272"/>
              <a:ext cx="3096344" cy="9486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-name: String</a:t>
              </a: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-brand: String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-coins: double;</a:t>
              </a: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-icon: </a:t>
              </a: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ImageIcon</a:t>
              </a:r>
              <a:endParaRPr lang="th-TH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11560" y="2998777"/>
              <a:ext cx="3096344" cy="16543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+Sticker(String name, </a:t>
              </a:r>
              <a:endPara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String 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brand</a:t>
              </a: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double coins</a:t>
              </a: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String filename)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showImage</a:t>
              </a: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():void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setImage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(String </a:t>
              </a: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file):void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r>
                <a:rPr lang="en-US" sz="14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getName</a:t>
              </a: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(): 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String </a:t>
              </a:r>
              <a:endParaRPr lang="th-TH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13" name="Straight Connector 12"/>
          <p:cNvCxnSpPr>
            <a:stCxn id="20" idx="3"/>
            <a:endCxn id="16" idx="1"/>
          </p:cNvCxnSpPr>
          <p:nvPr/>
        </p:nvCxnSpPr>
        <p:spPr>
          <a:xfrm>
            <a:off x="4223760" y="2441175"/>
            <a:ext cx="113836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/>
          <p:cNvSpPr/>
          <p:nvPr/>
        </p:nvSpPr>
        <p:spPr>
          <a:xfrm>
            <a:off x="4008336" y="2366201"/>
            <a:ext cx="215424" cy="149948"/>
          </a:xfrm>
          <a:prstGeom prst="diamond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TextBox 24"/>
          <p:cNvSpPr txBox="1"/>
          <p:nvPr/>
        </p:nvSpPr>
        <p:spPr>
          <a:xfrm>
            <a:off x="5052151" y="2166146"/>
            <a:ext cx="309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th-TH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881971" y="4070814"/>
            <a:ext cx="3096344" cy="1183568"/>
            <a:chOff x="611560" y="1591072"/>
            <a:chExt cx="3096344" cy="1183568"/>
          </a:xfrm>
        </p:grpSpPr>
        <p:sp>
          <p:nvSpPr>
            <p:cNvPr id="29" name="Rectangle 28"/>
            <p:cNvSpPr/>
            <p:nvPr/>
          </p:nvSpPr>
          <p:spPr>
            <a:xfrm>
              <a:off x="611560" y="1591072"/>
              <a:ext cx="3096344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StickerTest</a:t>
              </a:r>
              <a:endParaRPr lang="th-TH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1560" y="2048272"/>
              <a:ext cx="3096344" cy="2226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th-TH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1560" y="2270940"/>
              <a:ext cx="3096344" cy="503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r>
                <a:rPr lang="en-US" sz="1400" u="sng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main(String[]):void</a:t>
              </a: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27" name="Straight Connector 26"/>
          <p:cNvCxnSpPr>
            <a:stCxn id="29" idx="0"/>
            <a:endCxn id="12" idx="2"/>
          </p:cNvCxnSpPr>
          <p:nvPr/>
        </p:nvCxnSpPr>
        <p:spPr>
          <a:xfrm flipV="1">
            <a:off x="2430143" y="3573017"/>
            <a:ext cx="0" cy="497797"/>
          </a:xfrm>
          <a:prstGeom prst="line">
            <a:avLst/>
          </a:prstGeom>
          <a:ln w="19050"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3"/>
            <a:endCxn id="17" idx="1"/>
          </p:cNvCxnSpPr>
          <p:nvPr/>
        </p:nvCxnSpPr>
        <p:spPr>
          <a:xfrm flipV="1">
            <a:off x="3978315" y="3744520"/>
            <a:ext cx="1383812" cy="554894"/>
          </a:xfrm>
          <a:prstGeom prst="line">
            <a:avLst/>
          </a:prstGeom>
          <a:ln w="19050"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19281" y="4676238"/>
            <a:ext cx="387958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h-TH" sz="2400" dirty="0" smtClean="0">
                <a:solidFill>
                  <a:srgbClr val="000000"/>
                </a:solidFill>
                <a:latin typeface="BrowalliaUPC" panose="020B0604020202020204" pitchFamily="34" charset="-34"/>
                <a:ea typeface="Calibri"/>
                <a:cs typeface="BrowalliaUPC" panose="020B0604020202020204" pitchFamily="34" charset="-34"/>
              </a:rPr>
              <a:t>การสร้างภาพให้ใช้ </a:t>
            </a:r>
            <a:r>
              <a:rPr lang="en-US" sz="2400" dirty="0" err="1" smtClean="0">
                <a:solidFill>
                  <a:srgbClr val="000000"/>
                </a:solidFill>
                <a:latin typeface="BrowalliaUPC" panose="020B0604020202020204" pitchFamily="34" charset="-34"/>
                <a:ea typeface="Calibri"/>
                <a:cs typeface="BrowalliaUPC" panose="020B0604020202020204" pitchFamily="34" charset="-34"/>
              </a:rPr>
              <a:t>javax.swing.ImageIcon</a:t>
            </a:r>
            <a:endParaRPr lang="th-TH" sz="2400" dirty="0" smtClean="0">
              <a:solidFill>
                <a:srgbClr val="000000"/>
              </a:solidFill>
              <a:latin typeface="BrowalliaUPC" panose="020B0604020202020204" pitchFamily="34" charset="-34"/>
              <a:ea typeface="Calibri"/>
              <a:cs typeface="BrowalliaUPC" panose="020B0604020202020204" pitchFamily="34" charset="-34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ImageIcon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 filename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>
              <a:solidFill>
                <a:schemeClr val="accent2"/>
              </a:solidFill>
              <a:effectLst/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50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 smtClean="0"/>
              <a:t>แบบฝึกหัด (</a:t>
            </a:r>
            <a:r>
              <a:rPr lang="en-US" dirty="0" smtClean="0"/>
              <a:t>2/3)</a:t>
            </a:r>
            <a:endParaRPr lang="th-TH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Sticker</a:t>
            </a:r>
            <a:r>
              <a:rPr lang="en-US" dirty="0" smtClean="0"/>
              <a:t> </a:t>
            </a:r>
            <a:endParaRPr lang="th-TH" dirty="0" smtClean="0"/>
          </a:p>
          <a:p>
            <a:pPr lvl="1"/>
            <a:r>
              <a:rPr lang="th-TH" dirty="0" smtClean="0"/>
              <a:t>แทนสติกเกอร์ มี</a:t>
            </a:r>
          </a:p>
          <a:p>
            <a:pPr lvl="2"/>
            <a:r>
              <a:rPr lang="th-TH" dirty="0" smtClean="0"/>
              <a:t>ชื่อ</a:t>
            </a:r>
            <a:r>
              <a:rPr lang="en-US" dirty="0" smtClean="0"/>
              <a:t>, </a:t>
            </a:r>
            <a:r>
              <a:rPr lang="th-TH" dirty="0" smtClean="0"/>
              <a:t>ผู้ผลิต</a:t>
            </a:r>
            <a:r>
              <a:rPr lang="en-US" dirty="0" smtClean="0"/>
              <a:t>, </a:t>
            </a:r>
            <a:r>
              <a:rPr lang="th-TH" dirty="0" smtClean="0"/>
              <a:t>ราคา</a:t>
            </a:r>
            <a:r>
              <a:rPr lang="en-US" dirty="0" smtClean="0"/>
              <a:t>, </a:t>
            </a:r>
            <a:r>
              <a:rPr lang="th-TH" dirty="0" smtClean="0"/>
              <a:t>รูปสติกเกอร์ตัวอย่าง</a:t>
            </a:r>
          </a:p>
          <a:p>
            <a:pPr lvl="1"/>
            <a:r>
              <a:rPr lang="th-TH" dirty="0" smtClean="0"/>
              <a:t>เมท็อด </a:t>
            </a:r>
            <a:r>
              <a:rPr lang="en-US" dirty="0" err="1" smtClean="0"/>
              <a:t>showImage</a:t>
            </a:r>
            <a:r>
              <a:rPr lang="en-US" dirty="0" smtClean="0"/>
              <a:t> </a:t>
            </a:r>
            <a:r>
              <a:rPr lang="th-TH" dirty="0" smtClean="0"/>
              <a:t>แสดงภาพดังซ้ายมือ</a:t>
            </a:r>
          </a:p>
          <a:p>
            <a:pPr lvl="2"/>
            <a:r>
              <a:rPr lang="th-TH" dirty="0"/>
              <a:t>การแสดงภาพให้ใช้ </a:t>
            </a:r>
          </a:p>
          <a:p>
            <a:pPr marL="329184" lvl="1" indent="0" algn="ctr" defTabSz="914400">
              <a:lnSpc>
                <a:spcPct val="115000"/>
              </a:lnSpc>
              <a:spcBef>
                <a:spcPts val="0"/>
              </a:spcBef>
              <a:buClrTx/>
              <a:buSzTx/>
              <a:buNone/>
            </a:pPr>
            <a:r>
              <a:rPr lang="en-US" sz="1800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JOptionPane.</a:t>
            </a:r>
            <a:r>
              <a:rPr lang="en-US" sz="1800" i="1" dirty="0" err="1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showMessageDialog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/>
                <a:ea typeface="Calibri"/>
                <a:cs typeface="Cordia New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, </a:t>
            </a:r>
            <a:r>
              <a:rPr lang="en-US" sz="1800" dirty="0" err="1" smtClean="0">
                <a:solidFill>
                  <a:srgbClr val="0000C0"/>
                </a:solidFill>
                <a:latin typeface="Consolas"/>
                <a:ea typeface="Calibri"/>
                <a:cs typeface="Cordia New"/>
              </a:rPr>
              <a:t>msg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, </a:t>
            </a:r>
            <a:r>
              <a:rPr lang="en-US" sz="1800" dirty="0" smtClean="0">
                <a:solidFill>
                  <a:srgbClr val="0000C0"/>
                </a:solidFill>
                <a:latin typeface="Consolas"/>
                <a:ea typeface="Calibri"/>
                <a:cs typeface="Cordia New"/>
              </a:rPr>
              <a:t>title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,</a:t>
            </a:r>
          </a:p>
          <a:p>
            <a:pPr marL="329184" lvl="1" indent="0" algn="ctr" defTabSz="914400">
              <a:lnSpc>
                <a:spcPct val="115000"/>
              </a:lnSpc>
              <a:spcBef>
                <a:spcPts val="0"/>
              </a:spcBef>
              <a:buClrTx/>
              <a:buSzTx/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JOptionPane.</a:t>
            </a:r>
            <a:r>
              <a:rPr lang="en-US" sz="1800" i="1" dirty="0" err="1" smtClean="0">
                <a:solidFill>
                  <a:srgbClr val="0000C0"/>
                </a:solidFill>
                <a:latin typeface="Consolas"/>
                <a:ea typeface="Calibri"/>
                <a:cs typeface="Cordia New"/>
              </a:rPr>
              <a:t>INFORMATION_MESSAGE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, </a:t>
            </a:r>
            <a:r>
              <a:rPr lang="en-US" sz="1800" dirty="0" err="1" smtClean="0">
                <a:solidFill>
                  <a:srgbClr val="0000C0"/>
                </a:solidFill>
                <a:latin typeface="Consolas"/>
                <a:ea typeface="Calibri"/>
                <a:cs typeface="Cordia New"/>
              </a:rPr>
              <a:t>imageIcon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)</a:t>
            </a:r>
            <a:endParaRPr lang="th-TH" sz="1800" dirty="0" smtClean="0"/>
          </a:p>
          <a:p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StickerShop</a:t>
            </a:r>
            <a:r>
              <a:rPr lang="en-US" dirty="0" smtClean="0"/>
              <a:t> </a:t>
            </a:r>
            <a:endParaRPr lang="th-TH" dirty="0" smtClean="0"/>
          </a:p>
          <a:p>
            <a:pPr lvl="1"/>
            <a:r>
              <a:rPr lang="th-TH" dirty="0" smtClean="0"/>
              <a:t>แทนร้านที่รวมกลุ่มของสติกเกอร์ เพื่อแสดงสติกเกอร์ต่าง ๆ ที่มีจำหน่าย</a:t>
            </a:r>
          </a:p>
          <a:p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StickerTest</a:t>
            </a:r>
            <a:r>
              <a:rPr lang="en-US" dirty="0" smtClean="0"/>
              <a:t>: </a:t>
            </a:r>
            <a:r>
              <a:rPr lang="th-TH" dirty="0" smtClean="0"/>
              <a:t>คลาสทดสอบ </a:t>
            </a:r>
          </a:p>
          <a:p>
            <a:pPr lvl="2"/>
            <a:r>
              <a:rPr lang="th-TH" dirty="0" smtClean="0"/>
              <a:t>สร้าง </a:t>
            </a:r>
            <a:r>
              <a:rPr lang="en-US" dirty="0" err="1" smtClean="0"/>
              <a:t>StickeShop</a:t>
            </a:r>
            <a:r>
              <a:rPr lang="en-US" dirty="0" smtClean="0"/>
              <a:t> + </a:t>
            </a:r>
            <a:r>
              <a:rPr lang="th-TH" dirty="0" smtClean="0"/>
              <a:t>เพิ่ม </a:t>
            </a:r>
            <a:r>
              <a:rPr lang="en-US" dirty="0" smtClean="0"/>
              <a:t>Sticker </a:t>
            </a:r>
            <a:r>
              <a:rPr lang="th-TH" dirty="0" smtClean="0"/>
              <a:t>ใน </a:t>
            </a:r>
            <a:r>
              <a:rPr lang="en-US" dirty="0" err="1" smtClean="0"/>
              <a:t>StickerShop</a:t>
            </a:r>
            <a:endParaRPr lang="en-US" dirty="0" smtClean="0"/>
          </a:p>
          <a:p>
            <a:pPr lvl="2"/>
            <a:r>
              <a:rPr lang="th-TH" dirty="0" smtClean="0"/>
              <a:t>หน้าจอถามผู้ใช้ให้เลือกแสดงจากหมายเลขหรือชื่อของ </a:t>
            </a:r>
            <a:r>
              <a:rPr lang="en-US" dirty="0" smtClean="0"/>
              <a:t>Sticker </a:t>
            </a:r>
            <a:r>
              <a:rPr lang="th-TH" dirty="0" smtClean="0"/>
              <a:t>ดังตัวอย่างข้างล่าง และแสดง </a:t>
            </a:r>
            <a:r>
              <a:rPr lang="en-US" dirty="0" smtClean="0"/>
              <a:t>Sticker </a:t>
            </a:r>
            <a:r>
              <a:rPr lang="th-TH" dirty="0" smtClean="0"/>
              <a:t>ที่เลือกดังขวามือ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1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26</a:t>
            </a:fld>
            <a:endParaRPr lang="th-TH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14196" y="548680"/>
            <a:ext cx="359644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410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1741" y="476672"/>
            <a:ext cx="3232582" cy="3075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 smtClean="0"/>
              <a:t>แบบฝึกหัด (</a:t>
            </a:r>
            <a:r>
              <a:rPr lang="en-US" dirty="0" smtClean="0"/>
              <a:t>3/3) </a:t>
            </a:r>
            <a:r>
              <a:rPr lang="th-TH" dirty="0" smtClean="0"/>
              <a:t>เมื่อทำงาน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1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t>27</a:t>
            </a:fld>
            <a:endParaRPr lang="th-T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8024" y="1916832"/>
            <a:ext cx="2808312" cy="270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41204" y="3068960"/>
            <a:ext cx="2659583" cy="250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520" y="1556792"/>
            <a:ext cx="5040560" cy="4567580"/>
          </a:xfrm>
        </p:spPr>
        <p:txBody>
          <a:bodyPr>
            <a:normAutofit fontScale="92500"/>
          </a:bodyPr>
          <a:lstStyle/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Want to search by (1) index or (2) name? (1/2) </a:t>
            </a:r>
            <a:r>
              <a:rPr lang="en-US" sz="1400" dirty="0">
                <a:solidFill>
                  <a:srgbClr val="00C87D"/>
                </a:solidFill>
                <a:latin typeface="Consolas"/>
                <a:ea typeface="Calibri"/>
                <a:cs typeface="Cordia New"/>
              </a:rPr>
              <a:t>1</a:t>
            </a: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Enter index number: </a:t>
            </a:r>
            <a:r>
              <a:rPr lang="en-US" sz="1400" dirty="0">
                <a:solidFill>
                  <a:srgbClr val="00C87D"/>
                </a:solidFill>
                <a:latin typeface="Consolas"/>
                <a:ea typeface="Calibri"/>
                <a:cs typeface="Cordia New"/>
              </a:rPr>
              <a:t>1</a:t>
            </a: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Want to search again? (y/n) </a:t>
            </a:r>
            <a:r>
              <a:rPr lang="en-US" sz="1400" dirty="0">
                <a:solidFill>
                  <a:srgbClr val="00C87D"/>
                </a:solidFill>
                <a:latin typeface="Consolas"/>
                <a:ea typeface="Calibri"/>
                <a:cs typeface="Cordia New"/>
              </a:rPr>
              <a:t>y</a:t>
            </a: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Want to search by (1) index or (2) name? (1/2) </a:t>
            </a:r>
            <a:r>
              <a:rPr lang="en-US" sz="1400" dirty="0">
                <a:solidFill>
                  <a:srgbClr val="00C87D"/>
                </a:solidFill>
                <a:latin typeface="Consolas"/>
                <a:ea typeface="Calibri"/>
                <a:cs typeface="Cordia New"/>
              </a:rPr>
              <a:t>2</a:t>
            </a: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Enter sticker name: </a:t>
            </a:r>
            <a:r>
              <a:rPr lang="en-US" sz="1400" dirty="0">
                <a:solidFill>
                  <a:srgbClr val="00C87D"/>
                </a:solidFill>
                <a:latin typeface="Consolas"/>
                <a:ea typeface="Calibri"/>
                <a:cs typeface="Cordia New"/>
              </a:rPr>
              <a:t>mayo</a:t>
            </a: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Want to search again? (y/n) </a:t>
            </a:r>
            <a:r>
              <a:rPr lang="en-US" sz="1400" dirty="0">
                <a:solidFill>
                  <a:srgbClr val="00C87D"/>
                </a:solidFill>
                <a:latin typeface="Consolas"/>
                <a:ea typeface="Calibri"/>
                <a:cs typeface="Cordia New"/>
              </a:rPr>
              <a:t>y</a:t>
            </a: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Want to search by (1) index or (2) name? (1/2) </a:t>
            </a:r>
            <a:r>
              <a:rPr lang="en-US" sz="1400" dirty="0">
                <a:solidFill>
                  <a:srgbClr val="00C87D"/>
                </a:solidFill>
                <a:latin typeface="Consolas"/>
                <a:ea typeface="Calibri"/>
                <a:cs typeface="Cordia New"/>
              </a:rPr>
              <a:t>2</a:t>
            </a: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Enter sticker name: </a:t>
            </a:r>
            <a:r>
              <a:rPr lang="en-US" sz="1400" dirty="0">
                <a:solidFill>
                  <a:srgbClr val="00C87D"/>
                </a:solidFill>
                <a:latin typeface="Consolas"/>
                <a:ea typeface="Calibri"/>
                <a:cs typeface="Cordia New"/>
              </a:rPr>
              <a:t>via</a:t>
            </a: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Error: not found the sticker via</a:t>
            </a:r>
            <a:endParaRPr lang="en-US" sz="1400" dirty="0">
              <a:solidFill>
                <a:prstClr val="black"/>
              </a:solidFill>
              <a:latin typeface="Calibri"/>
              <a:ea typeface="Calibri"/>
              <a:cs typeface="Cordia New"/>
            </a:endParaRP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Want to search again? (y/n) </a:t>
            </a:r>
            <a:r>
              <a:rPr lang="en-US" sz="1400" dirty="0">
                <a:solidFill>
                  <a:srgbClr val="00C87D"/>
                </a:solidFill>
                <a:latin typeface="Consolas"/>
                <a:ea typeface="Calibri"/>
                <a:cs typeface="Cordia New"/>
              </a:rPr>
              <a:t>y</a:t>
            </a: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Want to search by (1) index or (2) name? (1/2) </a:t>
            </a:r>
            <a:r>
              <a:rPr lang="en-US" sz="1400" dirty="0">
                <a:solidFill>
                  <a:srgbClr val="00C87D"/>
                </a:solidFill>
                <a:latin typeface="Consolas"/>
                <a:ea typeface="Calibri"/>
                <a:cs typeface="Cordia New"/>
              </a:rPr>
              <a:t>1</a:t>
            </a: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Enter index number: </a:t>
            </a:r>
            <a:r>
              <a:rPr lang="en-US" sz="1400" dirty="0">
                <a:solidFill>
                  <a:srgbClr val="00C87D"/>
                </a:solidFill>
                <a:latin typeface="Consolas"/>
                <a:ea typeface="Calibri"/>
                <a:cs typeface="Cordia New"/>
              </a:rPr>
              <a:t>5</a:t>
            </a: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Error: out of scope of collection!</a:t>
            </a:r>
            <a:endParaRPr lang="en-US" sz="1400" dirty="0">
              <a:solidFill>
                <a:prstClr val="black"/>
              </a:solidFill>
              <a:latin typeface="Calibri"/>
              <a:ea typeface="Calibri"/>
              <a:cs typeface="Cordia New"/>
            </a:endParaRP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ordia New"/>
              </a:rPr>
              <a:t>Want to search again? (y/n)</a:t>
            </a:r>
            <a:r>
              <a:rPr lang="en-US" sz="1400" dirty="0">
                <a:solidFill>
                  <a:prstClr val="black"/>
                </a:solidFill>
                <a:latin typeface="Calibri"/>
                <a:ea typeface="Calibri"/>
                <a:cs typeface="Cordia New"/>
              </a:rPr>
              <a:t> </a:t>
            </a:r>
            <a:r>
              <a:rPr lang="en-US" sz="1400" dirty="0">
                <a:solidFill>
                  <a:srgbClr val="00C87D"/>
                </a:solidFill>
                <a:latin typeface="Consolas"/>
                <a:ea typeface="Calibri"/>
                <a:cs typeface="Cordia New"/>
              </a:rPr>
              <a:t>n</a:t>
            </a: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sz="1400" dirty="0">
                <a:solidFill>
                  <a:prstClr val="black"/>
                </a:solidFill>
                <a:latin typeface="Calibri"/>
                <a:ea typeface="Calibri"/>
                <a:cs typeface="Cordia New"/>
              </a:rPr>
              <a:t>Bye</a:t>
            </a:r>
          </a:p>
          <a:p>
            <a:endParaRPr lang="th-TH" dirty="0"/>
          </a:p>
        </p:txBody>
      </p:sp>
      <p:pic>
        <p:nvPicPr>
          <p:cNvPr id="8194" name="Picture 2" descr="http://2.bp.blogspot.com/-vzl_5yogBjI/Uff7j_yckJI/AAAAAAAAADE/PNYbFtQAKw8/s1600/1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25243">
            <a:off x="7462392" y="5098288"/>
            <a:ext cx="1333353" cy="115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8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://1.bp.blogspot.com/-ljGrUHqETVE/UsJ_uoErkrI/AAAAAAAAJEE/zXAHXHQBR3M/s1600/Brown+&amp;+Cony03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6136" y="260647"/>
            <a:ext cx="3060545" cy="19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คิดต่อจากแบบฝึกหัด</a:t>
            </a:r>
            <a:endParaRPr lang="th-TH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h-TH" dirty="0" smtClean="0"/>
              <a:t>เพิ่มความสามารถของสติกเกอร์ </a:t>
            </a:r>
          </a:p>
          <a:p>
            <a:pPr lvl="1"/>
            <a:r>
              <a:rPr lang="th-TH" dirty="0" smtClean="0"/>
              <a:t>เพิ่มเติมข้อมูลอื่นของสติกเกอร์</a:t>
            </a:r>
          </a:p>
          <a:p>
            <a:pPr lvl="1"/>
            <a:r>
              <a:rPr lang="th-TH" dirty="0" smtClean="0"/>
              <a:t>แก้ไขข้อมูลเกี่ยวกับสติกเกอร์ (ภาพ ชื่อ ผู้ผลิต)</a:t>
            </a:r>
          </a:p>
          <a:p>
            <a:r>
              <a:rPr lang="th-TH" dirty="0" smtClean="0"/>
              <a:t>เพิ่มความสามารถให้ร้านสติกเกอร์</a:t>
            </a:r>
          </a:p>
          <a:p>
            <a:pPr lvl="1"/>
            <a:r>
              <a:rPr lang="th-TH" dirty="0" smtClean="0"/>
              <a:t>แสดง </a:t>
            </a:r>
            <a:r>
              <a:rPr lang="en-US" dirty="0" smtClean="0"/>
              <a:t>Sticker </a:t>
            </a:r>
            <a:r>
              <a:rPr lang="th-TH" dirty="0" smtClean="0"/>
              <a:t>ทั้งหมดที่มีในร้าน  (ในรูปข้อความ) โดยแสดง</a:t>
            </a:r>
          </a:p>
          <a:p>
            <a:pPr lvl="2"/>
            <a:r>
              <a:rPr lang="th-TH" dirty="0" smtClean="0"/>
              <a:t>เรียงตามลำดับที่นำเข้า (เก่าสุดไปใหม่สุด)</a:t>
            </a:r>
          </a:p>
          <a:p>
            <a:pPr lvl="2"/>
            <a:r>
              <a:rPr lang="th-TH" dirty="0" smtClean="0"/>
              <a:t>เรียงตามลำดับใหม่สุด (นำเข้าทีหลัง) ไปเก่าสุด</a:t>
            </a:r>
          </a:p>
          <a:p>
            <a:pPr lvl="2"/>
            <a:r>
              <a:rPr lang="th-TH" dirty="0" smtClean="0"/>
              <a:t>แบบสุ่ม (ให้โอกาสทุกอันปรากฎเป็นลำดับแรก ๆ)</a:t>
            </a:r>
          </a:p>
          <a:p>
            <a:pPr lvl="2"/>
            <a:r>
              <a:rPr lang="th-TH" dirty="0" smtClean="0"/>
              <a:t>เฉพาะบางกลุ่ม เช่นเฉพาะราคา (ฟรี</a:t>
            </a:r>
            <a:r>
              <a:rPr lang="en-US" dirty="0" smtClean="0"/>
              <a:t> (0), 50, 100, </a:t>
            </a:r>
            <a:r>
              <a:rPr lang="th-TH" dirty="0" smtClean="0"/>
              <a:t>ฯลฯ</a:t>
            </a:r>
            <a:r>
              <a:rPr lang="en-US" dirty="0" smtClean="0"/>
              <a:t>), </a:t>
            </a:r>
            <a:r>
              <a:rPr lang="th-TH" dirty="0" smtClean="0"/>
              <a:t>เฉพาะผู้ผลิต</a:t>
            </a:r>
          </a:p>
          <a:p>
            <a:pPr lvl="1"/>
            <a:r>
              <a:rPr lang="th-TH" dirty="0" smtClean="0"/>
              <a:t>เพิ่ม</a:t>
            </a:r>
            <a:r>
              <a:rPr lang="en-US" dirty="0" smtClean="0"/>
              <a:t>-</a:t>
            </a:r>
            <a:r>
              <a:rPr lang="th-TH" dirty="0" smtClean="0"/>
              <a:t>ลบเปลี่ยนแปลงสติกเกอร์ในร้านได้</a:t>
            </a:r>
          </a:p>
          <a:p>
            <a:pPr lvl="1"/>
            <a:r>
              <a:rPr lang="th-TH" dirty="0" smtClean="0"/>
              <a:t>แก้ไขข้อมูลเกี่ยวกับสติกเกอร์ (ตามความสามารถเพิ่มเติมของสติกเกอร์)</a:t>
            </a:r>
          </a:p>
          <a:p>
            <a:r>
              <a:rPr lang="th-TH" dirty="0" smtClean="0"/>
              <a:t>เพิ่มหน้าจอผู้ใช้ สำหรับเลือกการทำงานตามความสามารถที่มีมากขึ้นของร้านได้</a:t>
            </a:r>
          </a:p>
          <a:p>
            <a:r>
              <a:rPr lang="th-TH" dirty="0" smtClean="0"/>
              <a:t>อื่น ๆ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1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pPr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5555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สรุปวันนี้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sz="2800" dirty="0"/>
              <a:t>โครงสร้างพื้นฐานของคลาส</a:t>
            </a:r>
          </a:p>
          <a:p>
            <a:r>
              <a:rPr lang="th-TH" sz="2800" dirty="0" smtClean="0"/>
              <a:t>กลุ่มข้อมูล</a:t>
            </a:r>
            <a:endParaRPr lang="en-US" sz="2800" dirty="0"/>
          </a:p>
          <a:p>
            <a:r>
              <a:rPr lang="th-TH" sz="2800" dirty="0"/>
              <a:t>ไดอะแกรมคลาสและการ</a:t>
            </a:r>
            <a:r>
              <a:rPr lang="th-TH" sz="2800" dirty="0" smtClean="0"/>
              <a:t>แปลง</a:t>
            </a:r>
          </a:p>
          <a:p>
            <a:endParaRPr lang="th-TH" dirty="0"/>
          </a:p>
          <a:p>
            <a:endParaRPr lang="th-TH" dirty="0" smtClean="0"/>
          </a:p>
          <a:p>
            <a:endParaRPr lang="th-TH" dirty="0" smtClean="0"/>
          </a:p>
          <a:p>
            <a:endParaRPr lang="th-TH" dirty="0"/>
          </a:p>
          <a:p>
            <a:r>
              <a:rPr lang="th-TH" dirty="0" smtClean="0"/>
              <a:t>ครั้งหน้า ทบทวน </a:t>
            </a:r>
            <a:r>
              <a:rPr lang="en-US" dirty="0" smtClean="0"/>
              <a:t>Interface &amp; </a:t>
            </a:r>
            <a:r>
              <a:rPr lang="th-TH" dirty="0" smtClean="0"/>
              <a:t>การสืบทอด</a:t>
            </a:r>
            <a:endParaRPr lang="th-TH" dirty="0"/>
          </a:p>
          <a:p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1</a:t>
            </a: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211 S/W Development using API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378A-97FF-486B-B8C7-D6E8E630F65F}" type="slidenum">
              <a:rPr lang="th-TH" smtClean="0"/>
              <a:t>29</a:t>
            </a:fld>
            <a:endParaRPr lang="th-TH"/>
          </a:p>
        </p:txBody>
      </p:sp>
      <p:pic>
        <p:nvPicPr>
          <p:cNvPr id="11" name="Picture 2" descr=" photo oie_transparent-7-2.png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220072" y="1794832"/>
            <a:ext cx="2765425" cy="356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462052" y="1540942"/>
            <a:ext cx="7072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cs typeface="BrowalliaUPC" panose="020B0604020202020204" pitchFamily="34" charset="-34"/>
              </a:rPr>
              <a:t>Q&amp;A</a:t>
            </a:r>
            <a:endParaRPr lang="th-TH" b="1" dirty="0"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2325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omputerSCI\AppData\Local\Microsoft\Windows\Temporary Internet Files\Content.IE5\JX98WVX3\MC900233173[1].wmf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954636" y="116942"/>
            <a:ext cx="991747" cy="143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โครงสร้างคลาส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1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8124-794B-4991-8752-E1832BE491C1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94572" y="1837020"/>
            <a:ext cx="24384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comment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59160" y="1532220"/>
            <a:ext cx="6553200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394572" y="2370420"/>
            <a:ext cx="27432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stmt.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394572" y="2920340"/>
            <a:ext cx="1877437" cy="43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 anchor="b">
            <a:spAutoFit/>
          </a:bodyPr>
          <a:lstStyle/>
          <a:p>
            <a:pPr eaLnBrk="0" hangingPunct="0"/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242930" y="2920340"/>
            <a:ext cx="1752600" cy="43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eaLnBrk="0" hangingPunct="0"/>
            <a:r>
              <a:rPr lang="en-US" sz="2000" b="1" dirty="0" err="1">
                <a:solidFill>
                  <a:schemeClr val="tx2"/>
                </a:solidFill>
                <a:latin typeface="Consolas" panose="020B0609020204030204" pitchFamily="49" charset="0"/>
                <a:ea typeface="Tahoma" pitchFamily="34" charset="0"/>
                <a:cs typeface="Consolas" panose="020B0609020204030204" pitchFamily="49" charset="0"/>
              </a:rPr>
              <a:t>ClassName</a:t>
            </a:r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  <a:ea typeface="Tahoma" pitchFamily="34" charset="0"/>
              <a:cs typeface="Consolas" panose="020B0609020204030204" pitchFamily="49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394572" y="3314983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 anchor="b">
            <a:spAutoFit/>
          </a:bodyPr>
          <a:lstStyle/>
          <a:p>
            <a:pPr eaLnBrk="0" hangingPunct="0"/>
            <a:r>
              <a:rPr lang="en-US" sz="2000" b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394572" y="5189013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 anchor="b">
            <a:spAutoFit/>
          </a:bodyPr>
          <a:lstStyle/>
          <a:p>
            <a:pPr eaLnBrk="0" hangingPunct="0"/>
            <a:r>
              <a:rPr lang="en-US" sz="2000" b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756380" y="3611429"/>
            <a:ext cx="5009705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prstDash val="sysDash"/>
            <a:miter lim="800000"/>
            <a:headEnd/>
            <a:tailEnd type="none" w="lg" len="lg"/>
          </a:ln>
          <a:effectLst/>
        </p:spPr>
        <p:txBody>
          <a:bodyPr wrap="none" anchor="b">
            <a:spAutoFit/>
          </a:bodyPr>
          <a:lstStyle/>
          <a:p>
            <a:pPr eaLnBrk="0" hangingPunct="0"/>
            <a:r>
              <a:rPr lang="en-US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private/public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instanceVariables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756380" y="4105596"/>
            <a:ext cx="5335428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prstDash val="sysDash"/>
            <a:miter lim="800000"/>
            <a:headEnd/>
            <a:tailEnd type="none" w="lg" len="lg"/>
          </a:ln>
          <a:effectLst/>
        </p:spPr>
        <p:txBody>
          <a:bodyPr wrap="square"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public/private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methodName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stmts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150587"/>
              </p:ext>
            </p:extLst>
          </p:nvPr>
        </p:nvGraphicFramePr>
        <p:xfrm>
          <a:off x="5076056" y="1532220"/>
          <a:ext cx="2736304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36304"/>
              </a:tblGrid>
              <a:tr h="370840">
                <a:tc>
                  <a:txBody>
                    <a:bodyPr/>
                    <a:lstStyle/>
                    <a:p>
                      <a:pPr marL="285750" indent="-285750" algn="l" defTabSz="457200" rtl="0" eaLnBrk="1" latinLnBrk="0" hangingPunct="1">
                        <a:buFont typeface="Wingdings" panose="05000000000000000000" pitchFamily="2" charset="2"/>
                        <a:buChar char="ü"/>
                      </a:pPr>
                      <a:r>
                        <a:rPr lang="th-TH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โค้ดของจาวาต้องอยู่ในคลาส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th-TH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ประโยคการทำงานต้องอยู่ในเมท็อด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th-TH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ชื่อคลาสตรงกับชื่อไฟล์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th-TH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หนึ่งไฟล์มีหนึ่งคลาส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24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omputerSCI\AppData\Local\Microsoft\Windows\Temporary Internet Files\Content.IE5\ML4YFAK3\MC900235291[1].wmf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3" y="188641"/>
            <a:ext cx="1296144" cy="77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92" y="436563"/>
            <a:ext cx="3948712" cy="1192237"/>
          </a:xfrm>
        </p:spPr>
        <p:txBody>
          <a:bodyPr/>
          <a:lstStyle/>
          <a:p>
            <a:r>
              <a:rPr lang="th-TH" dirty="0" smtClean="0"/>
              <a:t>วากยสัมพันธ์พื้นฐาน</a:t>
            </a:r>
            <a:endParaRPr lang="th-TH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1</a:t>
            </a: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13A2-C565-46ED-9D97-16044746640C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11560" y="1484784"/>
            <a:ext cx="3657600" cy="4504536"/>
          </a:xfrm>
        </p:spPr>
        <p:txBody>
          <a:bodyPr>
            <a:normAutofit fontScale="85000" lnSpcReduction="10000"/>
          </a:bodyPr>
          <a:lstStyle/>
          <a:p>
            <a:r>
              <a:rPr lang="th-TH" b="1" dirty="0" smtClean="0">
                <a:solidFill>
                  <a:schemeClr val="accent3">
                    <a:lumMod val="50000"/>
                  </a:schemeClr>
                </a:solidFill>
              </a:rPr>
              <a:t>ชื่อ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Identifier</a:t>
            </a:r>
            <a:r>
              <a:rPr lang="en-US" dirty="0" smtClean="0"/>
              <a:t>: </a:t>
            </a:r>
            <a:endParaRPr lang="th-TH" dirty="0" smtClean="0"/>
          </a:p>
          <a:p>
            <a:pPr lvl="1"/>
            <a:r>
              <a:rPr lang="th-TH" dirty="0" smtClean="0"/>
              <a:t>ลำดับตัวอักษร, ตัวเลข, </a:t>
            </a:r>
            <a:r>
              <a:rPr lang="en-US" dirty="0" smtClean="0"/>
              <a:t>$</a:t>
            </a:r>
            <a:r>
              <a:rPr lang="th-TH" dirty="0" smtClean="0"/>
              <a:t> และ </a:t>
            </a:r>
            <a:r>
              <a:rPr lang="en-US" dirty="0" smtClean="0"/>
              <a:t>_</a:t>
            </a:r>
            <a:r>
              <a:rPr lang="th-TH" dirty="0" smtClean="0"/>
              <a:t> </a:t>
            </a:r>
          </a:p>
          <a:p>
            <a:pPr lvl="1"/>
            <a:r>
              <a:rPr lang="th-TH" dirty="0" smtClean="0"/>
              <a:t>ตัวแรกต้อง</a:t>
            </a:r>
            <a:r>
              <a:rPr lang="th-TH" u="sng" dirty="0" smtClean="0"/>
              <a:t>ไม่</a:t>
            </a:r>
            <a:r>
              <a:rPr lang="th-TH" dirty="0" smtClean="0"/>
              <a:t>เป็นตัวเลข</a:t>
            </a:r>
            <a:r>
              <a:rPr lang="en-US" dirty="0" smtClean="0"/>
              <a:t> </a:t>
            </a:r>
            <a:r>
              <a:rPr lang="th-TH" dirty="0" smtClean="0"/>
              <a:t>และ</a:t>
            </a:r>
          </a:p>
          <a:p>
            <a:pPr lvl="1"/>
            <a:r>
              <a:rPr lang="th-TH" dirty="0" smtClean="0"/>
              <a:t>ต้อง</a:t>
            </a:r>
            <a:r>
              <a:rPr lang="th-TH" u="sng" dirty="0" smtClean="0"/>
              <a:t>ไม่</a:t>
            </a:r>
            <a:r>
              <a:rPr lang="th-TH" dirty="0" smtClean="0"/>
              <a:t>ตรงกับคำสงวน</a:t>
            </a:r>
            <a:r>
              <a:rPr lang="en-US" dirty="0" smtClean="0"/>
              <a:t> (Reserved Word)</a:t>
            </a:r>
          </a:p>
          <a:p>
            <a:r>
              <a:rPr lang="th-TH" b="1" dirty="0">
                <a:solidFill>
                  <a:schemeClr val="accent3">
                    <a:lumMod val="50000"/>
                  </a:schemeClr>
                </a:solidFill>
              </a:rPr>
              <a:t>ชนิดข้อมูลพื้นฐาน</a:t>
            </a:r>
            <a:r>
              <a:rPr lang="en-US" dirty="0" smtClean="0"/>
              <a:t>: </a:t>
            </a:r>
          </a:p>
          <a:p>
            <a:pPr lvl="1"/>
            <a:r>
              <a:rPr lang="th-TH" dirty="0" smtClean="0">
                <a:solidFill>
                  <a:schemeClr val="tx1"/>
                </a:solidFill>
              </a:rPr>
              <a:t>จำนวนเต็</a:t>
            </a:r>
            <a:r>
              <a:rPr lang="th-TH" dirty="0">
                <a:solidFill>
                  <a:schemeClr val="tx1"/>
                </a:solidFill>
              </a:rPr>
              <a:t>ม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2"/>
                </a:solidFill>
              </a:rPr>
              <a:t>byte, short, 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, long </a:t>
            </a:r>
          </a:p>
          <a:p>
            <a:pPr lvl="1"/>
            <a:r>
              <a:rPr lang="th-TH" dirty="0" smtClean="0">
                <a:solidFill>
                  <a:schemeClr val="tx1"/>
                </a:solidFill>
              </a:rPr>
              <a:t>จำนวนจริง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2"/>
                </a:solidFill>
              </a:rPr>
              <a:t>float, double</a:t>
            </a:r>
          </a:p>
          <a:p>
            <a:pPr lvl="1"/>
            <a:r>
              <a:rPr lang="th-TH" dirty="0" smtClean="0">
                <a:solidFill>
                  <a:schemeClr val="tx1"/>
                </a:solidFill>
              </a:rPr>
              <a:t>ตัวอักษร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2"/>
                </a:solidFill>
              </a:rPr>
              <a:t>char</a:t>
            </a:r>
          </a:p>
          <a:p>
            <a:pPr lvl="1"/>
            <a:r>
              <a:rPr lang="th-TH" dirty="0" smtClean="0">
                <a:solidFill>
                  <a:schemeClr val="tx1"/>
                </a:solidFill>
              </a:rPr>
              <a:t>ชนิดตรรก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2"/>
                </a:solidFill>
              </a:rPr>
              <a:t>boolean</a:t>
            </a:r>
            <a:endParaRPr lang="th-TH" dirty="0" smtClean="0">
              <a:solidFill>
                <a:schemeClr val="tx2"/>
              </a:solidFill>
            </a:endParaRPr>
          </a:p>
          <a:p>
            <a:pPr marL="1691640" lvl="6" indent="0">
              <a:spcBef>
                <a:spcPts val="0"/>
              </a:spcBef>
              <a:buNone/>
            </a:pPr>
            <a:endParaRPr lang="th-TH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4427984" y="404664"/>
            <a:ext cx="4248472" cy="5584656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1600" dirty="0">
                <a:solidFill>
                  <a:srgbClr val="3F7F5F"/>
                </a:solidFill>
                <a:latin typeface="Consolas"/>
              </a:rPr>
              <a:t>// room.java</a:t>
            </a:r>
            <a:endParaRPr lang="en-US" sz="1200" dirty="0">
              <a:latin typeface="Tahoma"/>
              <a:ea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currentNo</a:t>
            </a:r>
            <a:r>
              <a:rPr lang="en-US" sz="1500" b="1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roomNo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capacity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Room(</a:t>
            </a:r>
            <a:r>
              <a:rPr lang="en-US" sz="15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capacity)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500" b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roomNo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currentNo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500" b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capacity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capacity;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th-TH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h-TH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th-TH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getCurrentNo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currentNo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th-TH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h-TH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th-TH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getRoomNo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roomNo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th-TH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h-TH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th-TH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getCapacity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capacity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th-TH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th-TH" sz="15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h-TH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h-TH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56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ComputerSCI\AppData\Local\Microsoft\Windows\Temporary Internet Files\Content.IE5\72C7L7QI\MC900233964[1].wmf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4328" y="0"/>
            <a:ext cx="1203632" cy="121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นิพจน์คณิตศาสตร์ และประโยคการให้ค่า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นิพจน์คณิตศาสตร์ ประกอบด้วย</a:t>
            </a:r>
          </a:p>
          <a:p>
            <a:pPr lvl="1"/>
            <a:r>
              <a:rPr lang="th-TH" dirty="0" smtClean="0"/>
              <a:t>ตัวแปร หรือ ตัวคงที่ เรียกว่า</a:t>
            </a:r>
            <a:r>
              <a:rPr lang="en-US" dirty="0" smtClean="0"/>
              <a:t> Operand (</a:t>
            </a:r>
            <a:r>
              <a:rPr lang="th-TH" dirty="0" smtClean="0"/>
              <a:t>เช่น</a:t>
            </a:r>
            <a:r>
              <a:rPr lang="en-US" dirty="0" smtClean="0"/>
              <a:t> x, y, z)</a:t>
            </a:r>
          </a:p>
          <a:p>
            <a:pPr lvl="1"/>
            <a:r>
              <a:rPr lang="en-US" dirty="0" smtClean="0"/>
              <a:t>Operator </a:t>
            </a:r>
            <a:r>
              <a:rPr lang="th-TH" dirty="0" smtClean="0"/>
              <a:t>ในการคำนวณ</a:t>
            </a:r>
            <a:r>
              <a:rPr lang="en-US" dirty="0" smtClean="0"/>
              <a:t> </a:t>
            </a:r>
            <a:r>
              <a:rPr lang="th-TH" dirty="0" smtClean="0"/>
              <a:t>เช่น</a:t>
            </a:r>
            <a:r>
              <a:rPr lang="en-US" dirty="0" smtClean="0"/>
              <a:t> +, -, *, /, %, ++, --</a:t>
            </a:r>
          </a:p>
          <a:p>
            <a:pPr lvl="1"/>
            <a:r>
              <a:rPr lang="th-TH" dirty="0" smtClean="0">
                <a:solidFill>
                  <a:schemeClr val="accent4">
                    <a:lumMod val="75000"/>
                  </a:schemeClr>
                </a:solidFill>
              </a:rPr>
              <a:t>ตัวอย่าง</a:t>
            </a:r>
            <a:r>
              <a:rPr lang="en-US" dirty="0" smtClean="0">
                <a:solidFill>
                  <a:schemeClr val="accent2"/>
                </a:solidFill>
              </a:rPr>
              <a:t>: 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+ y / ++z</a:t>
            </a:r>
          </a:p>
          <a:p>
            <a:r>
              <a:rPr lang="th-TH" b="1" dirty="0" smtClean="0">
                <a:solidFill>
                  <a:schemeClr val="accent2"/>
                </a:solidFill>
              </a:rPr>
              <a:t>วากยสัมพันธ์</a:t>
            </a:r>
            <a:r>
              <a:rPr lang="en-US" dirty="0" smtClean="0"/>
              <a:t>: </a:t>
            </a:r>
            <a:r>
              <a:rPr lang="th-TH" dirty="0" smtClean="0"/>
              <a:t>การให้ค่ากับตัวแปร</a:t>
            </a:r>
            <a:endParaRPr lang="en-US" dirty="0" smtClean="0"/>
          </a:p>
          <a:p>
            <a:pPr lvl="1" algn="ctr">
              <a:lnSpc>
                <a:spcPct val="90000"/>
              </a:lnSpc>
              <a:buNone/>
            </a:pPr>
            <a:r>
              <a:rPr lang="en-US" sz="1800" i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US" sz="1800" b="1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b="1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i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endParaRPr lang="th-TH" sz="1800" i="1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th-TH" dirty="0" smtClean="0">
                <a:solidFill>
                  <a:schemeClr val="accent4">
                    <a:lumMod val="75000"/>
                  </a:schemeClr>
                </a:solidFill>
              </a:rPr>
              <a:t>ตัวอย่าง</a:t>
            </a:r>
          </a:p>
          <a:p>
            <a:pPr marL="1188720" lvl="4" indent="0">
              <a:spcBef>
                <a:spcPts val="0"/>
              </a:spcBef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roomNo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currentNo</a:t>
            </a:r>
            <a:r>
              <a:rPr lang="en-US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1188720" lvl="4" indent="0"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this.capacity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capacity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i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1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9672-F136-49CF-BEAE-E087EB73A69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83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ComputerSCI\AppData\Local\Microsoft\Windows\Temporary Internet Files\Content.IE5\72C7L7QI\MC900358113[1].wmf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2120" y="164854"/>
            <a:ext cx="1512168" cy="166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การแปลงชนิด 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 smtClean="0">
                <a:solidFill>
                  <a:schemeClr val="accent5"/>
                </a:solidFill>
              </a:rPr>
              <a:t>Implicit conversion</a:t>
            </a:r>
            <a:r>
              <a:rPr lang="en-US" dirty="0" smtClean="0"/>
              <a:t>: </a:t>
            </a:r>
            <a:r>
              <a:rPr lang="th-TH" dirty="0" smtClean="0"/>
              <a:t>การ</a:t>
            </a:r>
            <a:r>
              <a:rPr lang="th-TH" dirty="0"/>
              <a:t>แปลงทำโดย</a:t>
            </a:r>
            <a:r>
              <a:rPr lang="th-TH" dirty="0" smtClean="0"/>
              <a:t>อัตโนมัติ </a:t>
            </a:r>
            <a:endParaRPr lang="th-TH" dirty="0"/>
          </a:p>
          <a:p>
            <a:pPr lvl="4">
              <a:buFont typeface="Wingdings" pitchFamily="2" charset="2"/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</a:p>
          <a:p>
            <a:pPr lvl="4">
              <a:buFont typeface="Wingdings" pitchFamily="2" charset="2"/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</a:p>
          <a:p>
            <a:pPr lvl="4">
              <a:buFont typeface="Wingdings" pitchFamily="2" charset="2"/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4">
              <a:buFont typeface="Wingdings" pitchFamily="2" charset="2"/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</a:p>
          <a:p>
            <a:pPr lvl="4">
              <a:buFont typeface="Wingdings" pitchFamily="2" charset="2"/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</a:p>
          <a:p>
            <a:pPr lvl="4">
              <a:buFont typeface="Wingdings" pitchFamily="2" charset="2"/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r>
              <a:rPr lang="en-US" b="1" i="1" dirty="0">
                <a:solidFill>
                  <a:schemeClr val="accent5"/>
                </a:solidFill>
              </a:rPr>
              <a:t>Explicit conversion</a:t>
            </a:r>
            <a:r>
              <a:rPr lang="en-US" dirty="0" smtClean="0"/>
              <a:t>: </a:t>
            </a:r>
            <a:r>
              <a:rPr lang="th-TH" dirty="0" smtClean="0"/>
              <a:t>การแปลงโดยการ </a:t>
            </a:r>
            <a:r>
              <a:rPr lang="en-US" dirty="0" smtClean="0"/>
              <a:t>casting</a:t>
            </a:r>
          </a:p>
          <a:p>
            <a:r>
              <a:rPr lang="th-TH" b="1" dirty="0" smtClean="0">
                <a:solidFill>
                  <a:schemeClr val="accent2"/>
                </a:solidFill>
              </a:rPr>
              <a:t>วากยสัมพันธ์</a:t>
            </a:r>
            <a:r>
              <a:rPr lang="en-US" dirty="0" smtClean="0"/>
              <a:t>: </a:t>
            </a:r>
          </a:p>
          <a:p>
            <a:pPr marL="0" indent="0" algn="ctr">
              <a:buNone/>
            </a:pPr>
            <a:r>
              <a:rPr lang="en-US" sz="1800" b="1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r>
              <a:rPr lang="en-US" sz="1800" b="1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b="1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</a:p>
          <a:p>
            <a:r>
              <a:rPr lang="th-TH" dirty="0" smtClean="0">
                <a:solidFill>
                  <a:schemeClr val="accent4">
                    <a:lumMod val="75000"/>
                  </a:schemeClr>
                </a:solidFill>
              </a:rPr>
              <a:t>ตัวอย่าง</a:t>
            </a:r>
            <a:r>
              <a:rPr lang="en-US" dirty="0" smtClean="0"/>
              <a:t>: </a:t>
            </a:r>
          </a:p>
          <a:p>
            <a:pPr marL="0" indent="0" algn="ctr"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</a:t>
            </a: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1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(total/2.5);</a:t>
            </a:r>
            <a:endParaRPr lang="th-TH" sz="18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4">
              <a:buFont typeface="Wingdings" pitchFamily="2" charset="2"/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1</a:t>
            </a:r>
            <a:endParaRPr lang="en-US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FDD2-A855-4064-8FA1-ABFB388398F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309217" y="2113692"/>
            <a:ext cx="554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eaLnBrk="0" hangingPunct="0"/>
            <a:r>
              <a:rPr lang="th-TH" sz="2800" dirty="0" smtClean="0">
                <a:solidFill>
                  <a:schemeClr val="accent2"/>
                </a:solidFill>
                <a:latin typeface="Angsana New" pitchFamily="18" charset="-34"/>
              </a:rPr>
              <a:t>เล็ก</a:t>
            </a:r>
            <a:endParaRPr lang="th-TH" sz="2800" dirty="0">
              <a:solidFill>
                <a:schemeClr val="accent2"/>
              </a:solidFill>
              <a:latin typeface="Angsana New" pitchFamily="18" charset="-34"/>
            </a:endParaRP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3260296" y="3481844"/>
            <a:ext cx="6463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eaLnBrk="0" hangingPunct="0"/>
            <a:r>
              <a:rPr lang="th-TH" sz="2800" dirty="0" smtClean="0">
                <a:solidFill>
                  <a:schemeClr val="accent2"/>
                </a:solidFill>
                <a:latin typeface="Angsana New" pitchFamily="18" charset="-34"/>
              </a:rPr>
              <a:t>ใหญ่</a:t>
            </a:r>
            <a:endParaRPr lang="th-TH" sz="2800" dirty="0">
              <a:solidFill>
                <a:schemeClr val="accent2"/>
              </a:solidFill>
              <a:latin typeface="Angsana New" pitchFamily="18" charset="-34"/>
            </a:endParaRP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846871" y="2763238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eaLnBrk="0" hangingPunct="0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endParaRPr lang="th-TH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 flipV="1">
            <a:off x="1510145" y="2957196"/>
            <a:ext cx="60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cxnSp>
        <p:nvCxnSpPr>
          <p:cNvPr id="3" name="Straight Arrow Connector 2"/>
          <p:cNvCxnSpPr>
            <a:stCxn id="50181" idx="2"/>
            <a:endCxn id="50183" idx="0"/>
          </p:cNvCxnSpPr>
          <p:nvPr/>
        </p:nvCxnSpPr>
        <p:spPr>
          <a:xfrm flipH="1">
            <a:off x="3583462" y="2636912"/>
            <a:ext cx="3235" cy="8449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2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 descr="C:\Users\ComputerSCI\AppData\Local\Microsoft\Windows\Temporary Internet Files\Content.IE5\YH1LCGJF\MC900435278[1].wmf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80533" cy="116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เครื่องหมายเปรียบเทียบและตรรกะ</a:t>
            </a:r>
            <a:endParaRPr lang="th-TH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2800" b="1" dirty="0" smtClean="0">
                <a:cs typeface="+mn-cs"/>
              </a:rPr>
              <a:t>เครื่องหมายเปรียบเทียบ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h-TH" sz="2800" b="1" dirty="0">
                <a:cs typeface="+mn-cs"/>
              </a:rPr>
              <a:t>เครื่องหมาย</a:t>
            </a:r>
            <a:r>
              <a:rPr lang="th-TH" sz="2800" b="1" dirty="0" smtClean="0">
                <a:cs typeface="+mn-cs"/>
              </a:rPr>
              <a:t>ตรรกะ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1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3E71-A25E-403A-9397-9B6C5CE75D3B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   </a:t>
            </a:r>
            <a:r>
              <a:rPr lang="en-US" sz="2400" dirty="0" err="1" smtClean="0"/>
              <a:t>น้อยกว่า</a:t>
            </a:r>
            <a:r>
              <a:rPr lang="en-US" sz="2400" dirty="0" smtClean="0"/>
              <a:t> (less than)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&lt;=  </a:t>
            </a:r>
            <a:r>
              <a:rPr lang="en-US" sz="2400" dirty="0" err="1" smtClean="0"/>
              <a:t>น้อยกว่าหรือเท่ากับ</a:t>
            </a:r>
            <a:endParaRPr lang="en-US" sz="2000" dirty="0" smtClean="0"/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  </a:t>
            </a:r>
            <a:r>
              <a:rPr lang="en-US" sz="2400" dirty="0" err="1" smtClean="0"/>
              <a:t>เท่ากับ</a:t>
            </a:r>
            <a:r>
              <a:rPr lang="en-US" sz="2400" dirty="0" smtClean="0"/>
              <a:t> (equal to)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!=  </a:t>
            </a:r>
            <a:r>
              <a:rPr lang="en-US" sz="2400" dirty="0" err="1" smtClean="0"/>
              <a:t>ไม่เท่ากับ</a:t>
            </a:r>
            <a:r>
              <a:rPr lang="en-US" sz="2400" dirty="0" smtClean="0"/>
              <a:t> (not equal to)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  </a:t>
            </a:r>
            <a:r>
              <a:rPr lang="en-US" sz="2400" dirty="0" err="1" smtClean="0"/>
              <a:t>มากกว่า</a:t>
            </a:r>
            <a:r>
              <a:rPr lang="en-US" sz="2400" dirty="0" smtClean="0"/>
              <a:t> (greater than)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&gt;=  </a:t>
            </a:r>
            <a:r>
              <a:rPr lang="en-US" sz="2400" dirty="0" err="1" smtClean="0"/>
              <a:t>มากกว่าหรือเท่ากับ</a:t>
            </a:r>
            <a:endParaRPr lang="en-US" sz="2400" dirty="0" smtClean="0"/>
          </a:p>
          <a:p>
            <a:endParaRPr lang="en-US" sz="2400" dirty="0"/>
          </a:p>
          <a:p>
            <a:r>
              <a:rPr lang="th-TH" sz="2400" dirty="0"/>
              <a:t>เมท็อด </a:t>
            </a:r>
            <a:r>
              <a:rPr lang="en-US" sz="2400" dirty="0" smtClean="0"/>
              <a:t>equals </a:t>
            </a:r>
            <a:r>
              <a:rPr lang="th-TH" sz="2400" dirty="0" smtClean="0"/>
              <a:t>เปรียบเทียบวัตถุ</a:t>
            </a:r>
            <a:endParaRPr lang="en-US" sz="20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400" dirty="0" err="1" smtClean="0"/>
              <a:t>และ</a:t>
            </a:r>
            <a:r>
              <a:rPr lang="en-US" sz="2400" dirty="0" smtClean="0"/>
              <a:t> (and)</a:t>
            </a:r>
            <a:endParaRPr lang="en-US" sz="2800" dirty="0" smtClean="0"/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|| </a:t>
            </a:r>
            <a:r>
              <a:rPr lang="en-US" sz="2400" dirty="0" err="1" smtClean="0"/>
              <a:t>หรือ</a:t>
            </a:r>
            <a:r>
              <a:rPr lang="en-US" sz="2400" dirty="0" smtClean="0"/>
              <a:t> (or)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  </a:t>
            </a:r>
            <a:r>
              <a:rPr lang="th-TH" sz="2400" dirty="0" smtClean="0"/>
              <a:t>นิ</a:t>
            </a:r>
            <a:r>
              <a:rPr lang="en-US" sz="2400" dirty="0" err="1" smtClean="0"/>
              <a:t>เสธ</a:t>
            </a:r>
            <a:r>
              <a:rPr lang="en-US" sz="2400" dirty="0" smtClean="0"/>
              <a:t> (not)</a:t>
            </a:r>
          </a:p>
          <a:p>
            <a:endParaRPr lang="th-TH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241441"/>
              </p:ext>
            </p:extLst>
          </p:nvPr>
        </p:nvGraphicFramePr>
        <p:xfrm>
          <a:off x="4860032" y="3789040"/>
          <a:ext cx="38671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430"/>
                <a:gridCol w="773430"/>
                <a:gridCol w="773430"/>
                <a:gridCol w="773430"/>
                <a:gridCol w="7734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th-TH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th-TH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A&amp;&amp;B</a:t>
                      </a:r>
                      <a:endParaRPr lang="th-TH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A||B</a:t>
                      </a:r>
                      <a:endParaRPr lang="th-TH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!A</a:t>
                      </a:r>
                      <a:endParaRPr lang="th-TH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th-TH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th-TH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th-TH" sz="14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th-TH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th-TH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th-TH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th-TH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th-TH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th-TH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th-TH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th-TH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th-TH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th-TH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th-TH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th-TH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th-TH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th-TH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th-TH" sz="14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22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ComputerSCI\AppData\Local\Microsoft\Windows\Temporary Internet Files\Content.IE5\JX98WVX3\MC900319516[1].wmf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76256" y="89081"/>
            <a:ext cx="1728192" cy="140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กฎลำดับ </a:t>
            </a:r>
            <a:r>
              <a:rPr lang="en-US" dirty="0" smtClean="0"/>
              <a:t>(Operator Precedence Rules)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137039"/>
              </p:ext>
            </p:extLst>
          </p:nvPr>
        </p:nvGraphicFramePr>
        <p:xfrm>
          <a:off x="1475656" y="1772816"/>
          <a:ext cx="6737985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180"/>
                <a:gridCol w="2489200"/>
                <a:gridCol w="2681605"/>
              </a:tblGrid>
              <a:tr h="370840">
                <a:tc>
                  <a:txBody>
                    <a:bodyPr/>
                    <a:lstStyle/>
                    <a:p>
                      <a:r>
                        <a:rPr lang="th-TH" sz="2000" dirty="0" smtClean="0">
                          <a:latin typeface="+mn-lt"/>
                          <a:cs typeface="+mn-cs"/>
                        </a:rPr>
                        <a:t>กลุ่ม</a:t>
                      </a:r>
                      <a:endParaRPr lang="th-TH" sz="2000" dirty="0"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  <a:cs typeface="+mn-cs"/>
                        </a:rPr>
                        <a:t>Operator</a:t>
                      </a:r>
                      <a:endParaRPr lang="th-TH" sz="2000" dirty="0"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>
                          <a:latin typeface="+mn-lt"/>
                          <a:cs typeface="+mn-cs"/>
                        </a:rPr>
                        <a:t>กฎ</a:t>
                      </a:r>
                      <a:endParaRPr lang="th-TH" sz="2000" dirty="0">
                        <a:latin typeface="+mn-lt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+mn-lt"/>
                          <a:cs typeface="BrowalliaUPC" panose="020B0604020202020204" pitchFamily="34" charset="-34"/>
                        </a:rPr>
                        <a:t>subexpression</a:t>
                      </a:r>
                      <a:endParaRPr lang="en-US" sz="2000" dirty="0" smtClean="0">
                        <a:latin typeface="+mn-lt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dirty="0" smtClean="0">
                          <a:latin typeface="Angsana New" pitchFamily="18" charset="-34"/>
                          <a:cs typeface="+mn-cs"/>
                        </a:rPr>
                        <a:t>ทำจากในสุด ออกมาข้างนอก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  <a:cs typeface="BrowalliaUPC" panose="020B0604020202020204" pitchFamily="34" charset="-34"/>
                        </a:rPr>
                        <a:t>unary operators</a:t>
                      </a:r>
                      <a:endParaRPr lang="th-TH" sz="2000" dirty="0">
                        <a:latin typeface="+mn-lt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-, +, !</a:t>
                      </a:r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dirty="0" smtClean="0">
                          <a:latin typeface="Angsana New" pitchFamily="18" charset="-34"/>
                          <a:cs typeface="+mn-cs"/>
                        </a:rPr>
                        <a:t>ทำจาก ขวา ไป ซ้าย</a:t>
                      </a:r>
                      <a:endParaRPr lang="th-TH" sz="2000" dirty="0"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  <a:cs typeface="BrowalliaUPC" panose="020B0604020202020204" pitchFamily="34" charset="-34"/>
                        </a:rPr>
                        <a:t>multiplicative op</a:t>
                      </a:r>
                      <a:endParaRPr lang="th-TH" sz="2000" dirty="0">
                        <a:latin typeface="+mn-lt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*, /, %</a:t>
                      </a:r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0" hangingPunct="0">
                        <a:spcBef>
                          <a:spcPct val="50000"/>
                        </a:spcBef>
                      </a:pPr>
                      <a:r>
                        <a:rPr lang="th-TH" sz="2000" dirty="0" smtClean="0">
                          <a:latin typeface="Angsana New" pitchFamily="18" charset="-34"/>
                          <a:cs typeface="+mn-cs"/>
                        </a:rPr>
                        <a:t>ทำจาก ซ้าย ไป ขวา</a:t>
                      </a:r>
                      <a:endParaRPr lang="th-TH" sz="2000" dirty="0">
                        <a:latin typeface="Angsana New" pitchFamily="18" charset="-34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  <a:cs typeface="BrowalliaUPC" panose="020B0604020202020204" pitchFamily="34" charset="-34"/>
                        </a:rPr>
                        <a:t>additive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</a:t>
                      </a:r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0" hangingPunct="0">
                        <a:spcBef>
                          <a:spcPct val="50000"/>
                        </a:spcBef>
                      </a:pPr>
                      <a:r>
                        <a:rPr lang="th-TH" sz="2000" dirty="0" smtClean="0">
                          <a:latin typeface="Angsana New" pitchFamily="18" charset="-34"/>
                          <a:cs typeface="+mn-cs"/>
                        </a:rPr>
                        <a:t>ทำจาก ซ้าย ไป ขวา</a:t>
                      </a:r>
                      <a:endParaRPr lang="th-TH" sz="2000" dirty="0">
                        <a:latin typeface="Angsana New" pitchFamily="18" charset="-34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  <a:cs typeface="BrowalliaUPC" panose="020B0604020202020204" pitchFamily="34" charset="-34"/>
                        </a:rPr>
                        <a:t>comparison op.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&lt;, &lt;=, &gt;, 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0" hangingPunct="0">
                        <a:spcBef>
                          <a:spcPct val="50000"/>
                        </a:spcBef>
                      </a:pPr>
                      <a:r>
                        <a:rPr lang="th-TH" sz="2000" dirty="0" smtClean="0">
                          <a:latin typeface="Angsana New" pitchFamily="18" charset="-34"/>
                          <a:cs typeface="+mn-cs"/>
                        </a:rPr>
                        <a:t>ทำจาก ซ้าย ไป ขวา</a:t>
                      </a:r>
                      <a:endParaRPr lang="th-TH" sz="2000" dirty="0">
                        <a:latin typeface="Angsana New" pitchFamily="18" charset="-34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  <a:cs typeface="BrowalliaUPC" panose="020B0604020202020204" pitchFamily="34" charset="-34"/>
                        </a:rPr>
                        <a:t>equality op.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0" hangingPunct="0">
                        <a:spcBef>
                          <a:spcPct val="50000"/>
                        </a:spcBef>
                      </a:pPr>
                      <a:r>
                        <a:rPr lang="th-TH" sz="2000" dirty="0" smtClean="0">
                          <a:latin typeface="Angsana New" pitchFamily="18" charset="-34"/>
                          <a:cs typeface="+mn-cs"/>
                        </a:rPr>
                        <a:t>ทำจาก ซ้าย ไป ขวา</a:t>
                      </a:r>
                      <a:endParaRPr lang="th-TH" sz="2000" dirty="0">
                        <a:latin typeface="Angsana New" pitchFamily="18" charset="-34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  <a:cs typeface="BrowalliaUPC" panose="020B0604020202020204" pitchFamily="34" charset="-34"/>
                        </a:rPr>
                        <a:t>“and” </a:t>
                      </a:r>
                      <a:r>
                        <a:rPr lang="en-US" sz="2000" dirty="0" err="1" smtClean="0">
                          <a:latin typeface="+mn-lt"/>
                          <a:cs typeface="BrowalliaUPC" panose="020B0604020202020204" pitchFamily="34" charset="-34"/>
                        </a:rPr>
                        <a:t>boolean</a:t>
                      </a:r>
                      <a:r>
                        <a:rPr lang="en-US" sz="2000" dirty="0" smtClean="0">
                          <a:latin typeface="+mn-lt"/>
                          <a:cs typeface="BrowalliaUPC" panose="020B0604020202020204" pitchFamily="34" charset="-34"/>
                        </a:rPr>
                        <a:t> op.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0" hangingPunct="0">
                        <a:spcBef>
                          <a:spcPct val="50000"/>
                        </a:spcBef>
                      </a:pPr>
                      <a:r>
                        <a:rPr lang="th-TH" sz="2000" dirty="0" smtClean="0">
                          <a:latin typeface="Angsana New" pitchFamily="18" charset="-34"/>
                          <a:cs typeface="+mn-cs"/>
                        </a:rPr>
                        <a:t>ทำจาก ซ้าย ไป ขวา</a:t>
                      </a:r>
                      <a:endParaRPr lang="th-TH" sz="2000" dirty="0">
                        <a:latin typeface="Angsana New" pitchFamily="18" charset="-34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  <a:cs typeface="BrowalliaUPC" panose="020B0604020202020204" pitchFamily="34" charset="-34"/>
                        </a:rPr>
                        <a:t>“or” </a:t>
                      </a:r>
                      <a:r>
                        <a:rPr lang="en-US" sz="2000" dirty="0" err="1" smtClean="0">
                          <a:latin typeface="+mn-lt"/>
                          <a:cs typeface="BrowalliaUPC" panose="020B0604020202020204" pitchFamily="34" charset="-34"/>
                        </a:rPr>
                        <a:t>boolean</a:t>
                      </a:r>
                      <a:r>
                        <a:rPr lang="en-US" sz="2000" dirty="0" smtClean="0">
                          <a:latin typeface="+mn-lt"/>
                          <a:cs typeface="BrowalliaUPC" panose="020B0604020202020204" pitchFamily="34" charset="-34"/>
                        </a:rPr>
                        <a:t> op.</a:t>
                      </a:r>
                      <a:endParaRPr lang="th-TH" sz="2000" dirty="0">
                        <a:latin typeface="+mn-lt"/>
                        <a:cs typeface="Browall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0" hangingPunct="0">
                        <a:spcBef>
                          <a:spcPct val="50000"/>
                        </a:spcBef>
                      </a:pPr>
                      <a:r>
                        <a:rPr lang="th-TH" sz="2000" dirty="0" smtClean="0">
                          <a:latin typeface="Angsana New" pitchFamily="18" charset="-34"/>
                          <a:cs typeface="+mn-cs"/>
                        </a:rPr>
                        <a:t>ทำจาก ซ้าย ไป ขวา</a:t>
                      </a:r>
                      <a:endParaRPr lang="th-TH" sz="2000" dirty="0">
                        <a:latin typeface="Angsana New" pitchFamily="18" charset="-34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  <a:cs typeface="BrowalliaUPC" panose="020B0604020202020204" pitchFamily="34" charset="-34"/>
                        </a:rPr>
                        <a:t>assignment op.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dirty="0" smtClean="0">
                          <a:latin typeface="Angsana New" pitchFamily="18" charset="-34"/>
                          <a:cs typeface="+mn-cs"/>
                        </a:rPr>
                        <a:t>ทำจาก ขวา ไป ซ้าย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1</a:t>
            </a:r>
            <a:endParaRPr lang="en-US" altLang="en-US"/>
          </a:p>
        </p:txBody>
      </p:sp>
      <p:sp>
        <p:nvSpPr>
          <p:cNvPr id="3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B015-CDC7-43A5-9671-3A2EA246CC68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54298" y="2204864"/>
            <a:ext cx="506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/>
              <a:t>ก่อน</a:t>
            </a:r>
            <a:endParaRPr lang="th-TH" sz="2000" dirty="0"/>
          </a:p>
        </p:txBody>
      </p:sp>
      <p:cxnSp>
        <p:nvCxnSpPr>
          <p:cNvPr id="29" name="Straight Arrow Connector 28"/>
          <p:cNvCxnSpPr>
            <a:stCxn id="27" idx="2"/>
            <a:endCxn id="70" idx="0"/>
          </p:cNvCxnSpPr>
          <p:nvPr/>
        </p:nvCxnSpPr>
        <p:spPr>
          <a:xfrm>
            <a:off x="1107733" y="2604974"/>
            <a:ext cx="0" cy="27682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11819" y="1768962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/>
              <a:t>ลำดับ</a:t>
            </a:r>
            <a:endParaRPr lang="th-TH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865519" y="5373216"/>
            <a:ext cx="484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/>
              <a:t>หลัง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427603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</a:t>
            </a:r>
            <a:r>
              <a:rPr lang="en-US" dirty="0" smtClean="0"/>
              <a:t>: </a:t>
            </a:r>
            <a:r>
              <a:rPr lang="th-TH" dirty="0" smtClean="0"/>
              <a:t>ทางเลือก</a:t>
            </a:r>
            <a:endParaRPr lang="th-TH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th-TH" b="1" dirty="0">
                <a:solidFill>
                  <a:schemeClr val="accent2"/>
                </a:solidFill>
                <a:cs typeface="+mj-cs"/>
              </a:rPr>
              <a:t>วากยสัมพันธ์</a:t>
            </a:r>
            <a:r>
              <a:rPr lang="en-US" b="1" dirty="0" smtClean="0">
                <a:solidFill>
                  <a:schemeClr val="accent2"/>
                </a:solidFill>
                <a:cs typeface="+mj-cs"/>
              </a:rPr>
              <a:t>: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IF</a:t>
            </a:r>
            <a:endParaRPr lang="th-TH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th-TH" b="1" dirty="0">
                <a:solidFill>
                  <a:schemeClr val="accent2"/>
                </a:solidFill>
                <a:cs typeface="+mj-cs"/>
              </a:rPr>
              <a:t>วากยสัมพันธ์</a:t>
            </a:r>
            <a:r>
              <a:rPr lang="en-US" b="1" dirty="0">
                <a:solidFill>
                  <a:schemeClr val="accent2"/>
                </a:solidFill>
                <a:cs typeface="+mj-cs"/>
              </a:rPr>
              <a:t>: </a:t>
            </a:r>
            <a:r>
              <a:rPr lang="en-US" dirty="0">
                <a:solidFill>
                  <a:schemeClr val="tx1"/>
                </a:solidFill>
                <a:cs typeface="+mj-cs"/>
              </a:rPr>
              <a:t>SWITCH</a:t>
            </a:r>
            <a:endParaRPr lang="th-TH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Lecture 1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211 S/W Development using API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9672-F136-49CF-BEAE-E087EB73A69E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Clr>
                <a:srgbClr val="31B6FD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 </a:t>
            </a:r>
            <a:r>
              <a:rPr lang="en-US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booleanExp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 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buClr>
                <a:srgbClr val="31B6FD"/>
              </a:buClr>
              <a:buNone/>
            </a:pP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thenBlock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_</a:t>
            </a:r>
            <a:r>
              <a:rPr lang="en-US" sz="16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statements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buClr>
                <a:srgbClr val="31B6FD"/>
              </a:buCl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buClr>
                <a:srgbClr val="31B6FD"/>
              </a:buClr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// else block </a:t>
            </a:r>
            <a:r>
              <a:rPr lang="th-TH" sz="1800" dirty="0">
                <a:solidFill>
                  <a:srgbClr val="3F7F5F"/>
                </a:solidFill>
                <a:latin typeface="Consolas" panose="020B0609020204030204" pitchFamily="49" charset="0"/>
                <a:ea typeface="Calibri"/>
              </a:rPr>
              <a:t>อาจมีหรือไม่ก็ได้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Calibri"/>
            </a:endParaRPr>
          </a:p>
          <a:p>
            <a:pPr marL="0" indent="0">
              <a:lnSpc>
                <a:spcPct val="115000"/>
              </a:lnSpc>
              <a:buClr>
                <a:srgbClr val="31B6FD"/>
              </a:buClr>
              <a:buNone/>
            </a:pP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elseBlock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_</a:t>
            </a:r>
            <a:r>
              <a:rPr lang="en-US" sz="16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statements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buClr>
                <a:srgbClr val="31B6FD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en-US" sz="2800" b="1" dirty="0" smtClean="0">
              <a:solidFill>
                <a:schemeClr val="accent2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Clr>
                <a:srgbClr val="31B6FD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switch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 </a:t>
            </a:r>
            <a:r>
              <a:rPr lang="en-US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arithmeticExp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buClr>
                <a:srgbClr val="31B6FD"/>
              </a:buCl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label1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: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caseBody1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5000"/>
              </a:lnSpc>
              <a:buClr>
                <a:srgbClr val="31B6FD"/>
              </a:buCl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...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buClr>
                <a:srgbClr val="31B6FD"/>
              </a:buClr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labelN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: </a:t>
            </a:r>
            <a:r>
              <a:rPr lang="en-US" sz="16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caseBodyN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buClr>
                <a:srgbClr val="31B6FD"/>
              </a:buClr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        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buClr>
                <a:srgbClr val="31B6FD"/>
              </a:buClr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: </a:t>
            </a:r>
            <a:r>
              <a:rPr lang="en-US" sz="16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defaultBody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5000"/>
              </a:lnSpc>
              <a:buClr>
                <a:srgbClr val="31B6FD"/>
              </a:buCl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buClr>
                <a:srgbClr val="31B6FD"/>
              </a:buCl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rgbClr val="008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h-TH" sz="3600" dirty="0"/>
          </a:p>
        </p:txBody>
      </p:sp>
      <p:pic>
        <p:nvPicPr>
          <p:cNvPr id="18" name="Picture 2" descr="C:\Users\ComputerSCI\AppData\Local\Microsoft\Windows\Temporary Internet Files\Content.IE5\JX98WVX3\MC900435270[2].w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6176" y="469313"/>
            <a:ext cx="2000250" cy="11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28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OPLecture">
      <a:majorFont>
        <a:latin typeface="BrowalliaUPC"/>
        <a:ea typeface=""/>
        <a:cs typeface="BrowalliaUPC"/>
      </a:majorFont>
      <a:minorFont>
        <a:latin typeface="BrowalliaUPC"/>
        <a:ea typeface=""/>
        <a:cs typeface="BrowalliaUPC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Sketchbook</Template>
  <TotalTime>2446</TotalTime>
  <Words>2550</Words>
  <Application>Microsoft Office PowerPoint</Application>
  <PresentationFormat>On-screen Show (4:3)</PresentationFormat>
  <Paragraphs>606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Sketchbook</vt:lpstr>
      <vt:lpstr>ทบทวน  การโปรแกรมเชิงวัตถุ</vt:lpstr>
      <vt:lpstr>หัวข้อในวันนี้</vt:lpstr>
      <vt:lpstr>โครงสร้างคลาส</vt:lpstr>
      <vt:lpstr>วากยสัมพันธ์พื้นฐาน</vt:lpstr>
      <vt:lpstr>นิพจน์คณิตศาสตร์ และประโยคการให้ค่า</vt:lpstr>
      <vt:lpstr>การแปลงชนิด </vt:lpstr>
      <vt:lpstr>เครื่องหมายเปรียบเทียบและตรรกะ</vt:lpstr>
      <vt:lpstr>กฎลำดับ (Operator Precedence Rules)</vt:lpstr>
      <vt:lpstr>คำสั่ง: ทางเลือก</vt:lpstr>
      <vt:lpstr>คำสั่ง: การทำซ้ำ</vt:lpstr>
      <vt:lpstr>การกำหนด เมท็อด</vt:lpstr>
      <vt:lpstr>พารามิเตอร์ (Parameter)</vt:lpstr>
      <vt:lpstr>การคืนค่า (Return Value)</vt:lpstr>
      <vt:lpstr>ตัวแปรท้องถิ่น (Local Variables)</vt:lpstr>
      <vt:lpstr>Scope ของตัวแปร</vt:lpstr>
      <vt:lpstr>Overloading Method</vt:lpstr>
      <vt:lpstr>เมท็อดตัวสร้าง (Constructor)</vt:lpstr>
      <vt:lpstr>Collection พื้นฐาน</vt:lpstr>
      <vt:lpstr>อาร์เรย์ของชนิดพื้นฐาน</vt:lpstr>
      <vt:lpstr>อาร์เรย์ของชนิดวัตถุ</vt:lpstr>
      <vt:lpstr>ArrayList&lt;E&gt;</vt:lpstr>
      <vt:lpstr>Loop เพื่อเข้าถึงสมาชิกใน Collection</vt:lpstr>
      <vt:lpstr>Class Diagram</vt:lpstr>
      <vt:lpstr>สรุปการแปลงไดอะแกรมเป็นโค้ด</vt:lpstr>
      <vt:lpstr>แบบฝึกหัด (1/3)</vt:lpstr>
      <vt:lpstr>แบบฝึกหัด (2/3)</vt:lpstr>
      <vt:lpstr>แบบฝึกหัด (3/3) เมื่อทำงาน</vt:lpstr>
      <vt:lpstr>คิดต่อจากแบบฝึกหัด</vt:lpstr>
      <vt:lpstr>สรุปวันนี้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ComputerSCI</dc:creator>
  <cp:lastModifiedBy>Yaowadee</cp:lastModifiedBy>
  <cp:revision>74</cp:revision>
  <dcterms:created xsi:type="dcterms:W3CDTF">2014-08-07T13:37:14Z</dcterms:created>
  <dcterms:modified xsi:type="dcterms:W3CDTF">2014-08-13T03:47:00Z</dcterms:modified>
</cp:coreProperties>
</file>