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88" r:id="rId3"/>
    <p:sldId id="362" r:id="rId4"/>
    <p:sldId id="371" r:id="rId5"/>
    <p:sldId id="380" r:id="rId6"/>
    <p:sldId id="363" r:id="rId7"/>
    <p:sldId id="364" r:id="rId8"/>
    <p:sldId id="372" r:id="rId9"/>
    <p:sldId id="381" r:id="rId10"/>
    <p:sldId id="382" r:id="rId11"/>
    <p:sldId id="383" r:id="rId12"/>
    <p:sldId id="375" r:id="rId13"/>
    <p:sldId id="365" r:id="rId14"/>
    <p:sldId id="366" r:id="rId15"/>
    <p:sldId id="367" r:id="rId16"/>
    <p:sldId id="384" r:id="rId17"/>
    <p:sldId id="385" r:id="rId18"/>
    <p:sldId id="386" r:id="rId19"/>
    <p:sldId id="390" r:id="rId20"/>
    <p:sldId id="391" r:id="rId21"/>
    <p:sldId id="389" r:id="rId22"/>
    <p:sldId id="357" r:id="rId23"/>
    <p:sldId id="358" r:id="rId24"/>
    <p:sldId id="359" r:id="rId25"/>
    <p:sldId id="360" r:id="rId26"/>
    <p:sldId id="345" r:id="rId27"/>
    <p:sldId id="346" r:id="rId28"/>
    <p:sldId id="347" r:id="rId29"/>
    <p:sldId id="349" r:id="rId30"/>
    <p:sldId id="351" r:id="rId31"/>
    <p:sldId id="353" r:id="rId3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1792" autoAdjust="0"/>
  </p:normalViewPr>
  <p:slideViewPr>
    <p:cSldViewPr>
      <p:cViewPr>
        <p:scale>
          <a:sx n="70" d="100"/>
          <a:sy n="70" d="100"/>
        </p:scale>
        <p:origin x="-12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2F77B-3F1A-4A17-A5EE-45894E800398}" type="datetimeFigureOut">
              <a:rPr lang="th-TH" smtClean="0"/>
              <a:pPr/>
              <a:t>30/08/57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93413-1E52-448D-8993-0B56D2682626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421975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30187-DED8-451F-80E4-5FCDD0DB4478}" type="slidenum">
              <a:rPr lang="en-US"/>
              <a:pPr/>
              <a:t>8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</a:t>
            </a:r>
            <a:r>
              <a:rPr lang="th-TH" dirty="0"/>
              <a:t> ช่วยให้วัตถุต่างตัวกันตอบสนองกับ</a:t>
            </a:r>
            <a:r>
              <a:rPr lang="en-US" dirty="0"/>
              <a:t> message </a:t>
            </a:r>
            <a:r>
              <a:rPr lang="th-TH" dirty="0"/>
              <a:t>เดียวกันแต่ให้พฤติกรรรมการทำงานที่ต่างกัน</a:t>
            </a:r>
          </a:p>
          <a:p>
            <a:r>
              <a:rPr lang="th-TH" dirty="0"/>
              <a:t>ความสามารถที่วัตถุต่างตัวกันตอบสนองกับ </a:t>
            </a:r>
            <a:r>
              <a:rPr lang="en-US" dirty="0"/>
              <a:t>message </a:t>
            </a:r>
            <a:r>
              <a:rPr lang="th-TH" dirty="0"/>
              <a:t>เดียวกันได้ โดยจะให้พฤติกรรมการทำงานตามแต่ชนิดของวัตถุนั้น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4D81A-9FD9-4581-A508-74E30468634D}" type="slidenum">
              <a:rPr lang="en-US"/>
              <a:pPr/>
              <a:t>17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4D81A-9FD9-4581-A508-74E30468634D}" type="slidenum">
              <a:rPr lang="en-US"/>
              <a:pPr/>
              <a:t>18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ED9D1-259A-46E6-B7F6-174943C66BFE}" type="slidenum">
              <a:rPr lang="en-US"/>
              <a:pPr/>
              <a:t>31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11021" indent="-211021">
              <a:lnSpc>
                <a:spcPct val="90000"/>
              </a:lnSpc>
            </a:pPr>
            <a:r>
              <a:rPr lang="th-TH" sz="1000" dirty="0">
                <a:cs typeface="Angsana New" pitchFamily="18" charset="-34"/>
              </a:rPr>
              <a:t>การสืบทอด เป็นกลไกสำหรับ </a:t>
            </a:r>
            <a:r>
              <a:rPr lang="en-US" sz="1000" dirty="0">
                <a:cs typeface="Angsana New" pitchFamily="18" charset="-34"/>
              </a:rPr>
              <a:t>OO </a:t>
            </a:r>
            <a:r>
              <a:rPr lang="th-TH" sz="1000" dirty="0">
                <a:cs typeface="Angsana New" pitchFamily="18" charset="-34"/>
              </a:rPr>
              <a:t>ในการนำ </a:t>
            </a:r>
            <a:r>
              <a:rPr lang="en-US" sz="1000" dirty="0">
                <a:cs typeface="Angsana New" pitchFamily="18" charset="-34"/>
              </a:rPr>
              <a:t>Code </a:t>
            </a:r>
            <a:r>
              <a:rPr lang="th-TH" sz="1000" dirty="0">
                <a:cs typeface="Angsana New" pitchFamily="18" charset="-34"/>
              </a:rPr>
              <a:t>กลับมาใช้ใหม่ </a:t>
            </a:r>
            <a:r>
              <a:rPr lang="en-US" sz="1000" dirty="0">
                <a:cs typeface="Angsana New" pitchFamily="18" charset="-34"/>
              </a:rPr>
              <a:t>(reuse code) </a:t>
            </a:r>
            <a:r>
              <a:rPr lang="th-TH" sz="1000" dirty="0">
                <a:cs typeface="Angsana New" pitchFamily="18" charset="-34"/>
              </a:rPr>
              <a:t>โดยการทำให้ คุณสมบัติใน </a:t>
            </a:r>
            <a:r>
              <a:rPr lang="en-US" sz="1000" dirty="0" err="1">
                <a:cs typeface="Angsana New" pitchFamily="18" charset="-34"/>
              </a:rPr>
              <a:t>superclass</a:t>
            </a:r>
            <a:r>
              <a:rPr lang="en-US" sz="1000" dirty="0">
                <a:cs typeface="Angsana New" pitchFamily="18" charset="-34"/>
              </a:rPr>
              <a:t> </a:t>
            </a:r>
            <a:r>
              <a:rPr lang="th-TH" sz="1000" dirty="0">
                <a:cs typeface="Angsana New" pitchFamily="18" charset="-34"/>
              </a:rPr>
              <a:t>ถ่ายทอดมายัง </a:t>
            </a:r>
            <a:r>
              <a:rPr lang="en-US" sz="1000" dirty="0">
                <a:cs typeface="Angsana New" pitchFamily="18" charset="-34"/>
              </a:rPr>
              <a:t>subclass </a:t>
            </a:r>
          </a:p>
          <a:p>
            <a:pPr marL="211021" indent="-211021">
              <a:lnSpc>
                <a:spcPct val="90000"/>
              </a:lnSpc>
            </a:pPr>
            <a:r>
              <a:rPr lang="th-TH" sz="1000" dirty="0">
                <a:cs typeface="Angsana New" pitchFamily="18" charset="-34"/>
              </a:rPr>
              <a:t>ดังนั้น </a:t>
            </a:r>
            <a:r>
              <a:rPr lang="en-US" sz="1000" dirty="0">
                <a:cs typeface="Angsana New" pitchFamily="18" charset="-34"/>
              </a:rPr>
              <a:t>subclass </a:t>
            </a:r>
            <a:r>
              <a:rPr lang="th-TH" sz="1000" dirty="0">
                <a:cs typeface="Angsana New" pitchFamily="18" charset="-34"/>
              </a:rPr>
              <a:t>จึงมี </a:t>
            </a:r>
            <a:r>
              <a:rPr lang="en-US" sz="1000" dirty="0">
                <a:cs typeface="Angsana New" pitchFamily="18" charset="-34"/>
              </a:rPr>
              <a:t>method </a:t>
            </a:r>
            <a:r>
              <a:rPr lang="th-TH" sz="1000" dirty="0">
                <a:cs typeface="Angsana New" pitchFamily="18" charset="-34"/>
              </a:rPr>
              <a:t>ได้ใน 3 ลักษณะ</a:t>
            </a:r>
          </a:p>
          <a:p>
            <a:pPr marL="211021" indent="-211021">
              <a:lnSpc>
                <a:spcPct val="90000"/>
              </a:lnSpc>
              <a:buFontTx/>
              <a:buAutoNum type="arabicPeriod"/>
            </a:pPr>
            <a:r>
              <a:rPr lang="en-US" sz="1000" dirty="0">
                <a:cs typeface="Angsana New" pitchFamily="18" charset="-34"/>
              </a:rPr>
              <a:t>Method </a:t>
            </a:r>
            <a:r>
              <a:rPr lang="th-TH" sz="1000" dirty="0">
                <a:cs typeface="Angsana New" pitchFamily="18" charset="-34"/>
              </a:rPr>
              <a:t>ที่สืบทอดมาจาก </a:t>
            </a:r>
            <a:r>
              <a:rPr lang="en-US" sz="1000" dirty="0" err="1">
                <a:cs typeface="Angsana New" pitchFamily="18" charset="-34"/>
              </a:rPr>
              <a:t>Superclass</a:t>
            </a:r>
            <a:endParaRPr lang="en-US" sz="1000" dirty="0">
              <a:cs typeface="Angsana New" pitchFamily="18" charset="-34"/>
            </a:endParaRPr>
          </a:p>
          <a:p>
            <a:pPr marL="211021" indent="-211021">
              <a:lnSpc>
                <a:spcPct val="90000"/>
              </a:lnSpc>
              <a:buFontTx/>
              <a:buAutoNum type="arabicPeriod"/>
            </a:pPr>
            <a:r>
              <a:rPr lang="en-US" sz="1000" dirty="0">
                <a:cs typeface="Angsana New" pitchFamily="18" charset="-34"/>
              </a:rPr>
              <a:t>Method </a:t>
            </a:r>
            <a:r>
              <a:rPr lang="th-TH" sz="1000" dirty="0">
                <a:cs typeface="Angsana New" pitchFamily="18" charset="-34"/>
              </a:rPr>
              <a:t>ที่เขียนทับ </a:t>
            </a:r>
            <a:r>
              <a:rPr lang="en-US" sz="1000" dirty="0">
                <a:cs typeface="Angsana New" pitchFamily="18" charset="-34"/>
              </a:rPr>
              <a:t>(Overridden method)</a:t>
            </a:r>
          </a:p>
          <a:p>
            <a:pPr marL="211021" indent="-211021">
              <a:lnSpc>
                <a:spcPct val="90000"/>
              </a:lnSpc>
              <a:buFontTx/>
              <a:buAutoNum type="arabicPeriod"/>
            </a:pPr>
            <a:r>
              <a:rPr lang="en-US" sz="1000" dirty="0">
                <a:cs typeface="Angsana New" pitchFamily="18" charset="-34"/>
              </a:rPr>
              <a:t>Method </a:t>
            </a:r>
            <a:r>
              <a:rPr lang="th-TH" sz="1000" dirty="0">
                <a:cs typeface="Angsana New" pitchFamily="18" charset="-34"/>
              </a:rPr>
              <a:t>ที่ประกาศเพิ่มเติมใน </a:t>
            </a:r>
            <a:r>
              <a:rPr lang="en-US" sz="1000" dirty="0">
                <a:cs typeface="Angsana New" pitchFamily="18" charset="-34"/>
              </a:rPr>
              <a:t>subclass</a:t>
            </a:r>
          </a:p>
          <a:p>
            <a:pPr marL="211021" indent="-211021">
              <a:lnSpc>
                <a:spcPct val="90000"/>
              </a:lnSpc>
            </a:pPr>
            <a:r>
              <a:rPr lang="th-TH" sz="1000" dirty="0">
                <a:cs typeface="Angsana New" pitchFamily="18" charset="-34"/>
              </a:rPr>
              <a:t>สำหรับ </a:t>
            </a:r>
            <a:r>
              <a:rPr lang="en-US" sz="1000" dirty="0">
                <a:cs typeface="Angsana New" pitchFamily="18" charset="-34"/>
              </a:rPr>
              <a:t>instance variable, subclass</a:t>
            </a:r>
            <a:r>
              <a:rPr lang="th-TH" sz="1000" dirty="0">
                <a:cs typeface="Angsana New" pitchFamily="18" charset="-34"/>
              </a:rPr>
              <a:t> มี </a:t>
            </a:r>
            <a:r>
              <a:rPr lang="en-US" sz="1000" dirty="0">
                <a:cs typeface="Angsana New" pitchFamily="18" charset="-34"/>
              </a:rPr>
              <a:t>instance variable </a:t>
            </a:r>
            <a:r>
              <a:rPr lang="th-TH" sz="1000" dirty="0">
                <a:cs typeface="Angsana New" pitchFamily="18" charset="-34"/>
              </a:rPr>
              <a:t>ใน 2 ลักษณะ</a:t>
            </a:r>
          </a:p>
          <a:p>
            <a:pPr marL="211021" indent="-211021">
              <a:lnSpc>
                <a:spcPct val="90000"/>
              </a:lnSpc>
              <a:buFontTx/>
              <a:buAutoNum type="arabicPeriod"/>
            </a:pPr>
            <a:r>
              <a:rPr lang="en-US" sz="1000" dirty="0">
                <a:cs typeface="Angsana New" pitchFamily="18" charset="-34"/>
              </a:rPr>
              <a:t>Instance variable </a:t>
            </a:r>
            <a:r>
              <a:rPr lang="th-TH" sz="1000" dirty="0">
                <a:cs typeface="Angsana New" pitchFamily="18" charset="-34"/>
              </a:rPr>
              <a:t>ที่ได้มาจาก </a:t>
            </a:r>
            <a:r>
              <a:rPr lang="en-US" sz="1000" dirty="0" err="1">
                <a:cs typeface="Angsana New" pitchFamily="18" charset="-34"/>
              </a:rPr>
              <a:t>superclass</a:t>
            </a:r>
            <a:endParaRPr lang="th-TH" sz="1000" dirty="0">
              <a:cs typeface="Angsana New" pitchFamily="18" charset="-34"/>
            </a:endParaRPr>
          </a:p>
          <a:p>
            <a:pPr marL="211021" indent="-211021">
              <a:lnSpc>
                <a:spcPct val="90000"/>
              </a:lnSpc>
              <a:buFontTx/>
              <a:buAutoNum type="arabicPeriod"/>
            </a:pPr>
            <a:r>
              <a:rPr lang="en-US" sz="1000" dirty="0">
                <a:cs typeface="Angsana New" pitchFamily="18" charset="-34"/>
              </a:rPr>
              <a:t>Instance variable </a:t>
            </a:r>
            <a:r>
              <a:rPr lang="th-TH" sz="1000" dirty="0">
                <a:cs typeface="Angsana New" pitchFamily="18" charset="-34"/>
              </a:rPr>
              <a:t>ที่ประกาศเพิ่มเติมใน </a:t>
            </a:r>
            <a:r>
              <a:rPr lang="en-US" sz="1000" dirty="0">
                <a:cs typeface="Angsana New" pitchFamily="18" charset="-34"/>
              </a:rPr>
              <a:t>subclass</a:t>
            </a:r>
          </a:p>
          <a:p>
            <a:pPr marL="211021" indent="-211021">
              <a:lnSpc>
                <a:spcPct val="90000"/>
              </a:lnSpc>
            </a:pPr>
            <a:r>
              <a:rPr lang="th-TH" sz="1000" dirty="0">
                <a:cs typeface="Angsana New" pitchFamily="18" charset="-34"/>
              </a:rPr>
              <a:t>การแปลงชนิดระหว่าง </a:t>
            </a:r>
            <a:r>
              <a:rPr lang="en-US" sz="1000" dirty="0">
                <a:cs typeface="Angsana New" pitchFamily="18" charset="-34"/>
              </a:rPr>
              <a:t>subclass </a:t>
            </a:r>
            <a:r>
              <a:rPr lang="th-TH" sz="1000" dirty="0">
                <a:cs typeface="Angsana New" pitchFamily="18" charset="-34"/>
              </a:rPr>
              <a:t>และ </a:t>
            </a:r>
            <a:r>
              <a:rPr lang="en-US" sz="1000" dirty="0" err="1">
                <a:cs typeface="Angsana New" pitchFamily="18" charset="-34"/>
              </a:rPr>
              <a:t>superclass</a:t>
            </a:r>
            <a:endParaRPr lang="en-US" sz="1000" dirty="0">
              <a:cs typeface="Angsana New" pitchFamily="18" charset="-34"/>
            </a:endParaRPr>
          </a:p>
          <a:p>
            <a:pPr marL="211021" indent="-211021">
              <a:lnSpc>
                <a:spcPct val="90000"/>
              </a:lnSpc>
            </a:pPr>
            <a:r>
              <a:rPr lang="en-US" sz="1000" dirty="0">
                <a:cs typeface="Angsana New" pitchFamily="18" charset="-34"/>
              </a:rPr>
              <a:t>subclass </a:t>
            </a:r>
            <a:r>
              <a:rPr lang="en-US" sz="1000" dirty="0">
                <a:cs typeface="Angsana New" pitchFamily="18" charset="-34"/>
                <a:sym typeface="Wingdings" pitchFamily="2" charset="2"/>
              </a:rPr>
              <a:t> </a:t>
            </a:r>
            <a:r>
              <a:rPr lang="en-US" sz="1000" dirty="0" err="1">
                <a:cs typeface="Angsana New" pitchFamily="18" charset="-34"/>
                <a:sym typeface="Wingdings" pitchFamily="2" charset="2"/>
              </a:rPr>
              <a:t>superclass</a:t>
            </a:r>
            <a:r>
              <a:rPr lang="en-US" sz="1000" dirty="0">
                <a:cs typeface="Angsana New" pitchFamily="18" charset="-34"/>
                <a:sym typeface="Wingdings" pitchFamily="2" charset="2"/>
              </a:rPr>
              <a:t>: implicit --</a:t>
            </a:r>
            <a:r>
              <a:rPr lang="en-US" sz="1000" dirty="0">
                <a:cs typeface="Angsana New" pitchFamily="18" charset="-34"/>
              </a:rPr>
              <a:t> Subclass </a:t>
            </a:r>
            <a:r>
              <a:rPr lang="th-TH" sz="1000" dirty="0">
                <a:cs typeface="Angsana New" pitchFamily="18" charset="-34"/>
              </a:rPr>
              <a:t>สามารถถูกอ้างถึงได้จากตัวแปรชนิด </a:t>
            </a:r>
            <a:r>
              <a:rPr lang="en-US" sz="1000" dirty="0" err="1">
                <a:cs typeface="Angsana New" pitchFamily="18" charset="-34"/>
              </a:rPr>
              <a:t>superclass</a:t>
            </a:r>
            <a:endParaRPr lang="en-US" sz="1000" dirty="0">
              <a:cs typeface="Angsana New" pitchFamily="18" charset="-34"/>
            </a:endParaRPr>
          </a:p>
          <a:p>
            <a:pPr marL="211021" indent="-211021">
              <a:lnSpc>
                <a:spcPct val="90000"/>
              </a:lnSpc>
            </a:pPr>
            <a:r>
              <a:rPr lang="en-US" sz="1000" dirty="0" err="1">
                <a:cs typeface="Angsana New" pitchFamily="18" charset="-34"/>
              </a:rPr>
              <a:t>superclass</a:t>
            </a:r>
            <a:r>
              <a:rPr lang="en-US" sz="1000" dirty="0">
                <a:cs typeface="Angsana New" pitchFamily="18" charset="-34"/>
              </a:rPr>
              <a:t> </a:t>
            </a:r>
            <a:r>
              <a:rPr lang="en-US" sz="1000" dirty="0">
                <a:cs typeface="Angsana New" pitchFamily="18" charset="-34"/>
                <a:sym typeface="Wingdings" pitchFamily="2" charset="2"/>
              </a:rPr>
              <a:t> subclass: explicit –</a:t>
            </a:r>
            <a:r>
              <a:rPr lang="en-US" sz="1000" dirty="0">
                <a:cs typeface="Angsana New" pitchFamily="18" charset="-34"/>
              </a:rPr>
              <a:t> </a:t>
            </a:r>
            <a:r>
              <a:rPr lang="th-TH" sz="1000" dirty="0">
                <a:cs typeface="Angsana New" pitchFamily="18" charset="-34"/>
              </a:rPr>
              <a:t>หากแปลง </a:t>
            </a:r>
            <a:r>
              <a:rPr lang="en-US" sz="1000" dirty="0" err="1">
                <a:cs typeface="Angsana New" pitchFamily="18" charset="-34"/>
              </a:rPr>
              <a:t>superclass</a:t>
            </a:r>
            <a:r>
              <a:rPr lang="en-US" sz="1000" dirty="0">
                <a:cs typeface="Angsana New" pitchFamily="18" charset="-34"/>
              </a:rPr>
              <a:t> </a:t>
            </a:r>
            <a:r>
              <a:rPr lang="th-TH" sz="1000" dirty="0">
                <a:cs typeface="Angsana New" pitchFamily="18" charset="-34"/>
              </a:rPr>
              <a:t>ให้ถูกอ้างถึงจากตัวแปรชนิด </a:t>
            </a:r>
            <a:r>
              <a:rPr lang="en-US" sz="1000" dirty="0">
                <a:cs typeface="Angsana New" pitchFamily="18" charset="-34"/>
              </a:rPr>
              <a:t>subclass</a:t>
            </a:r>
            <a:r>
              <a:rPr lang="th-TH" sz="1000" dirty="0">
                <a:cs typeface="Angsana New" pitchFamily="18" charset="-34"/>
              </a:rPr>
              <a:t> ต้อง </a:t>
            </a:r>
            <a:r>
              <a:rPr lang="en-US" sz="1000" dirty="0">
                <a:cs typeface="Angsana New" pitchFamily="18" charset="-34"/>
              </a:rPr>
              <a:t>casting </a:t>
            </a:r>
          </a:p>
          <a:p>
            <a:pPr marL="211021" indent="-211021">
              <a:lnSpc>
                <a:spcPct val="90000"/>
              </a:lnSpc>
            </a:pPr>
            <a:r>
              <a:rPr lang="th-TH" sz="1000" dirty="0">
                <a:cs typeface="Angsana New" pitchFamily="18" charset="-34"/>
              </a:rPr>
              <a:t>ตัวอย่างเช่น </a:t>
            </a:r>
            <a:endParaRPr lang="en-US" sz="1000" dirty="0">
              <a:cs typeface="Angsana New" pitchFamily="18" charset="-34"/>
            </a:endParaRPr>
          </a:p>
          <a:p>
            <a:pPr marL="211021" indent="-211021">
              <a:lnSpc>
                <a:spcPct val="90000"/>
              </a:lnSpc>
            </a:pPr>
            <a:r>
              <a:rPr lang="en-US" sz="1000" dirty="0">
                <a:cs typeface="Angsana New" pitchFamily="18" charset="-34"/>
              </a:rPr>
              <a:t>	A </a:t>
            </a:r>
            <a:r>
              <a:rPr lang="en-US" sz="1000" dirty="0" err="1">
                <a:cs typeface="Angsana New" pitchFamily="18" charset="-34"/>
              </a:rPr>
              <a:t>a</a:t>
            </a:r>
            <a:r>
              <a:rPr lang="en-US" sz="1000" dirty="0">
                <a:cs typeface="Angsana New" pitchFamily="18" charset="-34"/>
              </a:rPr>
              <a:t> = new A();</a:t>
            </a:r>
          </a:p>
          <a:p>
            <a:pPr marL="211021" indent="-211021">
              <a:lnSpc>
                <a:spcPct val="90000"/>
              </a:lnSpc>
            </a:pPr>
            <a:endParaRPr lang="en-US" sz="1000" dirty="0">
              <a:cs typeface="Angsana New" pitchFamily="18" charset="-34"/>
            </a:endParaRPr>
          </a:p>
          <a:p>
            <a:pPr marL="211021" indent="-211021">
              <a:lnSpc>
                <a:spcPct val="90000"/>
              </a:lnSpc>
            </a:pPr>
            <a:r>
              <a:rPr lang="en-US" sz="1000" dirty="0">
                <a:cs typeface="Angsana New" pitchFamily="18" charset="-34"/>
              </a:rPr>
              <a:t>	Object o = a; // </a:t>
            </a:r>
            <a:r>
              <a:rPr lang="th-TH" sz="1000" dirty="0">
                <a:cs typeface="Angsana New" pitchFamily="18" charset="-34"/>
              </a:rPr>
              <a:t>อ้างถึงด้วยตัวแปรของ </a:t>
            </a:r>
            <a:r>
              <a:rPr lang="en-US" sz="1000" dirty="0" err="1">
                <a:cs typeface="Angsana New" pitchFamily="18" charset="-34"/>
              </a:rPr>
              <a:t>superclass</a:t>
            </a:r>
            <a:r>
              <a:rPr lang="en-US" sz="1000" dirty="0">
                <a:cs typeface="Angsana New" pitchFamily="18" charset="-34"/>
              </a:rPr>
              <a:t> </a:t>
            </a:r>
            <a:r>
              <a:rPr lang="th-TH" sz="1000" dirty="0">
                <a:cs typeface="Angsana New" pitchFamily="18" charset="-34"/>
              </a:rPr>
              <a:t>ทำได้โดยนัย</a:t>
            </a:r>
            <a:endParaRPr lang="en-US" sz="1000" dirty="0">
              <a:cs typeface="Angsana New" pitchFamily="18" charset="-34"/>
            </a:endParaRPr>
          </a:p>
          <a:p>
            <a:pPr marL="211021" indent="-211021">
              <a:lnSpc>
                <a:spcPct val="90000"/>
              </a:lnSpc>
            </a:pPr>
            <a:r>
              <a:rPr lang="en-US" sz="1000" dirty="0">
                <a:cs typeface="Angsana New" pitchFamily="18" charset="-34"/>
              </a:rPr>
              <a:t>	A a1 = (A) o; // </a:t>
            </a:r>
            <a:r>
              <a:rPr lang="th-TH" sz="1000" dirty="0">
                <a:cs typeface="Angsana New" pitchFamily="18" charset="-34"/>
              </a:rPr>
              <a:t>อ้างถึงด้วยตัวแปรของ </a:t>
            </a:r>
            <a:r>
              <a:rPr lang="en-US" sz="1000" dirty="0">
                <a:cs typeface="Angsana New" pitchFamily="18" charset="-34"/>
              </a:rPr>
              <a:t>subclass </a:t>
            </a:r>
            <a:r>
              <a:rPr lang="th-TH" sz="1000" dirty="0">
                <a:cs typeface="Angsana New" pitchFamily="18" charset="-34"/>
              </a:rPr>
              <a:t>ทำได้โดยระบุ </a:t>
            </a:r>
            <a:r>
              <a:rPr lang="en-US" sz="1000" dirty="0">
                <a:cs typeface="Angsana New" pitchFamily="18" charset="-34"/>
              </a:rPr>
              <a:t>(explicit casting)</a:t>
            </a:r>
          </a:p>
          <a:p>
            <a:pPr marL="211021" indent="-211021">
              <a:lnSpc>
                <a:spcPct val="90000"/>
              </a:lnSpc>
            </a:pPr>
            <a:endParaRPr lang="en-US" sz="1000" dirty="0">
              <a:cs typeface="Angsana New" pitchFamily="18" charset="-34"/>
            </a:endParaRPr>
          </a:p>
          <a:p>
            <a:pPr marL="211021" indent="-211021">
              <a:lnSpc>
                <a:spcPct val="90000"/>
              </a:lnSpc>
            </a:pPr>
            <a:r>
              <a:rPr lang="th-TH" sz="1000" dirty="0">
                <a:cs typeface="Angsana New" pitchFamily="18" charset="-34"/>
              </a:rPr>
              <a:t>เพื่อป้องกันการ</a:t>
            </a:r>
            <a:r>
              <a:rPr lang="en-US" sz="1000" dirty="0">
                <a:cs typeface="Angsana New" pitchFamily="18" charset="-34"/>
              </a:rPr>
              <a:t> casting </a:t>
            </a:r>
            <a:r>
              <a:rPr lang="th-TH" sz="1000" dirty="0">
                <a:cs typeface="Angsana New" pitchFamily="18" charset="-34"/>
              </a:rPr>
              <a:t>ผิดประเภท ควรตรวจสอบชนิดของวัตถุก่อนโดยใช้ </a:t>
            </a:r>
            <a:r>
              <a:rPr lang="en-US" sz="1000" dirty="0">
                <a:cs typeface="Angsana New" pitchFamily="18" charset="-34"/>
              </a:rPr>
              <a:t>operator </a:t>
            </a:r>
            <a:r>
              <a:rPr lang="en-US" sz="1000" dirty="0" err="1">
                <a:cs typeface="Angsana New" pitchFamily="18" charset="-34"/>
              </a:rPr>
              <a:t>instanceof</a:t>
            </a:r>
            <a:endParaRPr lang="en-US" sz="1000" dirty="0">
              <a:cs typeface="Angsana New" pitchFamily="18" charset="-34"/>
            </a:endParaRPr>
          </a:p>
          <a:p>
            <a:pPr marL="211021" indent="-211021">
              <a:lnSpc>
                <a:spcPct val="90000"/>
              </a:lnSpc>
            </a:pPr>
            <a:endParaRPr lang="en-US" dirty="0">
              <a:cs typeface="Angsana New" pitchFamily="18" charset="-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th-TH" smtClean="0"/>
              <a:t>Lecture 2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CS 211 S/W Development using API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72816"/>
            <a:ext cx="7467600" cy="4216909"/>
          </a:xfrm>
        </p:spPr>
        <p:txBody>
          <a:bodyPr vert="eaVert"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544" y="1628800"/>
            <a:ext cx="8207375" cy="223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EBCA-AFDD-460E-9D68-0000BF3DB58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7544" y="4005312"/>
            <a:ext cx="8207375" cy="223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th-TH" sz="1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639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1811338" cy="4572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Lecture 2</a:t>
            </a:r>
            <a:endParaRPr lang="th-TH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68538" y="6243638"/>
            <a:ext cx="460851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 211 S/W Development using API</a:t>
            </a:r>
            <a:endParaRPr lang="th-TH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050" y="6243638"/>
            <a:ext cx="1809750" cy="457200"/>
          </a:xfrm>
        </p:spPr>
        <p:txBody>
          <a:bodyPr/>
          <a:lstStyle>
            <a:lvl1pPr>
              <a:defRPr/>
            </a:lvl1pPr>
          </a:lstStyle>
          <a:p>
            <a:fld id="{11EE068A-6C95-4827-90EA-2B462E3BDC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reeform 7"/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th-TH" sz="18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816"/>
            <a:ext cx="7467600" cy="42169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1772816"/>
            <a:ext cx="3657600" cy="42165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72816"/>
            <a:ext cx="3657600" cy="42165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1772817"/>
            <a:ext cx="3658745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2547" y="1772816"/>
            <a:ext cx="3657600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27584" y="2420887"/>
            <a:ext cx="3658745" cy="35684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692547" y="2420888"/>
            <a:ext cx="3657600" cy="35684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857" y="1772817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10700" y="1772816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420887"/>
            <a:ext cx="3017520" cy="35684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420888"/>
            <a:ext cx="3017520" cy="35684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1678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6" cstate="print">
            <a:lum bright="-1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th-TH" smtClean="0"/>
              <a:t>Lecture 2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en-US" dirty="0" smtClean="0"/>
              <a:t>CS 211 S/W Development using API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B410378A-97FF-486B-B8C7-D6E8E630F65F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  <p:sldLayoutId id="2147483686" r:id="rId14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236517"/>
            <a:ext cx="4847038" cy="1599722"/>
          </a:xfrm>
        </p:spPr>
        <p:txBody>
          <a:bodyPr/>
          <a:lstStyle/>
          <a:p>
            <a:r>
              <a:rPr lang="th-TH" dirty="0" smtClean="0"/>
              <a:t>ทบทวน </a:t>
            </a:r>
            <a:br>
              <a:rPr lang="th-TH" dirty="0" smtClean="0"/>
            </a:br>
            <a:r>
              <a:rPr lang="en-US" dirty="0" smtClean="0"/>
              <a:t>Interface </a:t>
            </a:r>
            <a:r>
              <a:rPr lang="th-TH" dirty="0" smtClean="0"/>
              <a:t>และ </a:t>
            </a:r>
            <a:r>
              <a:rPr lang="en-US" dirty="0" smtClean="0"/>
              <a:t>Inheritance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211</a:t>
            </a:r>
          </a:p>
          <a:p>
            <a:r>
              <a:rPr lang="th-TH" dirty="0" smtClean="0"/>
              <a:t>เยาวดี เต็มธนาภัทร์ </a:t>
            </a:r>
            <a:r>
              <a:rPr lang="en-US" dirty="0" smtClean="0"/>
              <a:t>&amp; </a:t>
            </a:r>
            <a:r>
              <a:rPr lang="th-TH" dirty="0" smtClean="0"/>
              <a:t>สุกัญญา รัตโนทยานนท์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211 S/W Development using API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1</a:t>
            </a:fld>
            <a:endParaRPr lang="th-TH" dirty="0"/>
          </a:p>
        </p:txBody>
      </p:sp>
      <p:pic>
        <p:nvPicPr>
          <p:cNvPr id="11" name="Picture 10" descr="rilakkuma-discography-04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9872" y="937947"/>
            <a:ext cx="2664296" cy="27790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38434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-171400"/>
            <a:ext cx="8041440" cy="1192237"/>
          </a:xfrm>
        </p:spPr>
        <p:txBody>
          <a:bodyPr/>
          <a:lstStyle/>
          <a:p>
            <a:r>
              <a:rPr lang="en-US" dirty="0" smtClean="0"/>
              <a:t>Shop </a:t>
            </a:r>
            <a:r>
              <a:rPr lang="th-TH" dirty="0" smtClean="0"/>
              <a:t>ใหม่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10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395536" y="1340768"/>
            <a:ext cx="79928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Shop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&lt;Sellable&gt;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itemList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&lt;Sellable&gt;();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addItems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(Sellable item){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this.itemList.add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(item);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showItem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if (index &gt;=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this.itemList.size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return 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this.itemList.get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showInfo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showItem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(String name){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for (Sellable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this.itemList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if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sl.getName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().equals(name)){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sl.showInfo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th-TH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th-TH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11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0" y="116632"/>
            <a:ext cx="1018862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public static void main(String[]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Scanner scan = new Scanner(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String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shouldEnd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"f";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Shop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shop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new Shop();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shop.addItems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(new Sticker ( "Line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Corp.","moon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", 1.99,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ImageIcon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("moon.png")));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shop.addItems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(new Sticker ( "Line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Corp.","line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", 1.99,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ImageIcon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("line.png")));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shop.addItems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(new Music ( "The Killer",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bright side",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ImageIcon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("mrBrightside.jpg")));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shop.addItems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(new Music ( "Frank Sinatra", "As time goes by",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ImageIcon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("asTimeGoesBy.jpg")));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shop.addItems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(new Music ( "Eminem", "Mockingbird",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ImageIcon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"mockingbird.jpg")));</a:t>
            </a:r>
          </a:p>
          <a:p>
            <a:endParaRPr lang="th-TH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while (!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shouldEnd.equals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("y")){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 ("Do you want to search by (1) index, (2) name?");</a:t>
            </a:r>
            <a:r>
              <a:rPr lang="th-TH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choice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Integer.</a:t>
            </a: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valueOf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scan.nextLine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th-TH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Sellable item = null;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(choice == 1){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 ("Which index?");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choice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Integer.</a:t>
            </a: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valueOf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scan.nextLine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());</a:t>
            </a:r>
            <a:endParaRPr lang="th-TH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shop.showItem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(choice);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}else{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 ("Enter name?");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shop.showItem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scan.nextLine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th-TH" sz="1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 ("Do you want to exit? (y/n)");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shouldEnd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scan.nextLine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().trim();</a:t>
            </a:r>
          </a:p>
          <a:p>
            <a:r>
              <a:rPr lang="th-TH" sz="14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th-TH" sz="1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th-TH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th-TH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</a:t>
            </a:r>
            <a:r>
              <a:rPr lang="th-TH" dirty="0" smtClean="0"/>
              <a:t>ของ </a:t>
            </a:r>
            <a:r>
              <a:rPr lang="en-US" dirty="0" smtClean="0"/>
              <a:t>Shop </a:t>
            </a:r>
            <a:r>
              <a:rPr lang="th-TH" dirty="0" smtClean="0"/>
              <a:t>ใหม่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en-US" alt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4F0C-459F-4DF7-BF16-5E5404FD939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399878" y="4297288"/>
            <a:ext cx="1668066" cy="83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Comic Sans MS" pitchFamily="66" charset="0"/>
                <a:cs typeface="Angsana New" pitchFamily="18" charset="-34"/>
              </a:rPr>
              <a:t>Sticker</a:t>
            </a:r>
            <a:endParaRPr lang="en-US" sz="2400" dirty="0">
              <a:solidFill>
                <a:schemeClr val="tx2"/>
              </a:solidFill>
              <a:latin typeface="Comic Sans MS" pitchFamily="66" charset="0"/>
              <a:cs typeface="Angsana New" pitchFamily="18" charset="-34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496222" y="4225280"/>
            <a:ext cx="1447800" cy="83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Comic Sans MS" pitchFamily="66" charset="0"/>
                <a:cs typeface="Angsana New" pitchFamily="18" charset="-34"/>
              </a:rPr>
              <a:t>Music</a:t>
            </a:r>
            <a:endParaRPr lang="en-US" sz="2400" dirty="0">
              <a:solidFill>
                <a:schemeClr val="tx2"/>
              </a:solidFill>
              <a:latin typeface="Comic Sans MS" pitchFamily="66" charset="0"/>
              <a:cs typeface="Angsana New" pitchFamily="18" charset="-34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51520" y="2204864"/>
            <a:ext cx="2232248" cy="83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Comic Sans MS" pitchFamily="66" charset="0"/>
                <a:cs typeface="Angsana New" pitchFamily="18" charset="-34"/>
              </a:rPr>
              <a:t>Shop</a:t>
            </a:r>
            <a:endParaRPr lang="en-US" sz="2400" dirty="0">
              <a:solidFill>
                <a:schemeClr val="tx2"/>
              </a:solidFill>
              <a:latin typeface="Comic Sans MS" pitchFamily="66" charset="0"/>
              <a:cs typeface="Angsana New" pitchFamily="18" charset="-34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491880" y="2281064"/>
            <a:ext cx="2244725" cy="83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  <a:cs typeface="Angsana New" pitchFamily="18" charset="-34"/>
              </a:rPr>
              <a:t>&lt;&lt;interface&gt;&gt;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  <a:latin typeface="Comic Sans MS" pitchFamily="66" charset="0"/>
                <a:cs typeface="Angsana New" pitchFamily="18" charset="-34"/>
              </a:rPr>
              <a:t>Sellable</a:t>
            </a:r>
            <a:endParaRPr lang="en-US" sz="2400" dirty="0">
              <a:solidFill>
                <a:schemeClr val="tx2"/>
              </a:solidFill>
              <a:latin typeface="Comic Sans MS" pitchFamily="66" charset="0"/>
              <a:cs typeface="Angsana New" pitchFamily="18" charset="-34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2483768" y="2585864"/>
            <a:ext cx="1008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th-TH"/>
          </a:p>
        </p:txBody>
      </p:sp>
      <p:grpSp>
        <p:nvGrpSpPr>
          <p:cNvPr id="2" name="Group 14"/>
          <p:cNvGrpSpPr/>
          <p:nvPr/>
        </p:nvGrpSpPr>
        <p:grpSpPr>
          <a:xfrm>
            <a:off x="2975942" y="3145160"/>
            <a:ext cx="3276600" cy="1105272"/>
            <a:chOff x="4132312" y="2348880"/>
            <a:chExt cx="3276600" cy="1105272"/>
          </a:xfrm>
        </p:grpSpPr>
        <p:sp>
          <p:nvSpPr>
            <p:cNvPr id="19465" name="Freeform 9"/>
            <p:cNvSpPr>
              <a:spLocks/>
            </p:cNvSpPr>
            <p:nvPr/>
          </p:nvSpPr>
          <p:spPr bwMode="auto">
            <a:xfrm flipV="1">
              <a:off x="4132312" y="2996952"/>
              <a:ext cx="3276600" cy="457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064" y="384"/>
                </a:cxn>
                <a:cxn ang="0">
                  <a:pos x="2064" y="0"/>
                </a:cxn>
              </a:cxnLst>
              <a:rect l="0" t="0" r="r" b="b"/>
              <a:pathLst>
                <a:path w="2064" h="384">
                  <a:moveTo>
                    <a:pt x="0" y="0"/>
                  </a:moveTo>
                  <a:lnTo>
                    <a:pt x="0" y="384"/>
                  </a:lnTo>
                  <a:lnTo>
                    <a:pt x="2064" y="384"/>
                  </a:lnTo>
                  <a:lnTo>
                    <a:pt x="206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h-TH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5770612" y="264110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th-TH"/>
            </a:p>
          </p:txBody>
        </p:sp>
        <p:sp>
          <p:nvSpPr>
            <p:cNvPr id="19468" name="AutoShape 12"/>
            <p:cNvSpPr>
              <a:spLocks noChangeArrowheads="1"/>
            </p:cNvSpPr>
            <p:nvPr/>
          </p:nvSpPr>
          <p:spPr bwMode="auto">
            <a:xfrm>
              <a:off x="5694412" y="2348880"/>
              <a:ext cx="152400" cy="2286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6732240" y="2641104"/>
            <a:ext cx="2317609" cy="945396"/>
            <a:chOff x="6732240" y="3140968"/>
            <a:chExt cx="2317609" cy="945396"/>
          </a:xfrm>
        </p:grpSpPr>
        <p:grpSp>
          <p:nvGrpSpPr>
            <p:cNvPr id="4" name="Group 19"/>
            <p:cNvGrpSpPr/>
            <p:nvPr/>
          </p:nvGrpSpPr>
          <p:grpSpPr>
            <a:xfrm rot="5400000">
              <a:off x="6992652" y="2992760"/>
              <a:ext cx="152400" cy="673224"/>
              <a:chOff x="6656040" y="2776736"/>
              <a:chExt cx="152400" cy="673224"/>
            </a:xfrm>
          </p:grpSpPr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>
                <a:off x="6732240" y="306896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h-TH"/>
              </a:p>
            </p:txBody>
          </p:sp>
          <p:sp>
            <p:nvSpPr>
              <p:cNvPr id="19" name="AutoShape 12"/>
              <p:cNvSpPr>
                <a:spLocks noChangeArrowheads="1"/>
              </p:cNvSpPr>
              <p:nvPr/>
            </p:nvSpPr>
            <p:spPr bwMode="auto">
              <a:xfrm>
                <a:off x="6656040" y="2776736"/>
                <a:ext cx="152400" cy="22860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428892" y="3140968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realization</a:t>
              </a:r>
              <a:endParaRPr lang="th-TH" dirty="0"/>
            </a:p>
          </p:txBody>
        </p:sp>
        <p:grpSp>
          <p:nvGrpSpPr>
            <p:cNvPr id="5" name="Group 21"/>
            <p:cNvGrpSpPr/>
            <p:nvPr/>
          </p:nvGrpSpPr>
          <p:grpSpPr>
            <a:xfrm rot="5400000">
              <a:off x="7012486" y="3588658"/>
              <a:ext cx="152400" cy="633556"/>
              <a:chOff x="6656040" y="2776736"/>
              <a:chExt cx="152400" cy="633556"/>
            </a:xfrm>
          </p:grpSpPr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6732240" y="3029292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th-TH"/>
              </a:p>
            </p:txBody>
          </p:sp>
          <p:sp>
            <p:nvSpPr>
              <p:cNvPr id="24" name="AutoShape 12"/>
              <p:cNvSpPr>
                <a:spLocks noChangeArrowheads="1"/>
              </p:cNvSpPr>
              <p:nvPr/>
            </p:nvSpPr>
            <p:spPr bwMode="auto">
              <a:xfrm>
                <a:off x="6656040" y="2776736"/>
                <a:ext cx="152400" cy="22860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428892" y="3717032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generalization</a:t>
              </a:r>
              <a:endParaRPr lang="th-TH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การแปลงชนิด</a:t>
            </a:r>
            <a:r>
              <a:rPr lang="en-US" dirty="0" smtClean="0"/>
              <a:t> </a:t>
            </a:r>
            <a:r>
              <a:rPr lang="en-US" dirty="0"/>
              <a:t>(Types)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60363"/>
            <a:ext cx="8208912" cy="4216909"/>
          </a:xfrm>
        </p:spPr>
        <p:txBody>
          <a:bodyPr>
            <a:normAutofit/>
          </a:bodyPr>
          <a:lstStyle/>
          <a:p>
            <a:r>
              <a:rPr lang="th-TH" dirty="0" smtClean="0"/>
              <a:t>สามารถแปลงจาก</a:t>
            </a:r>
            <a:r>
              <a:rPr lang="en-US" dirty="0" smtClean="0"/>
              <a:t> </a:t>
            </a:r>
            <a:r>
              <a:rPr lang="en-US" dirty="0"/>
              <a:t>class type </a:t>
            </a:r>
            <a:r>
              <a:rPr lang="th-TH" dirty="0" smtClean="0"/>
              <a:t>ไปเป็นชนิดของ</a:t>
            </a:r>
            <a:r>
              <a:rPr lang="en-US" dirty="0" smtClean="0"/>
              <a:t> </a:t>
            </a:r>
            <a:r>
              <a:rPr lang="en-US" dirty="0"/>
              <a:t>interface type </a:t>
            </a:r>
            <a:r>
              <a:rPr lang="th-TH" dirty="0" smtClean="0"/>
              <a:t>ได้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Sticker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sticker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Sticker ("moon",1.99f,"moon.png");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Sellable 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sticker;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// OK </a:t>
            </a:r>
          </a:p>
          <a:p>
            <a:r>
              <a:rPr lang="th-TH" dirty="0" smtClean="0"/>
              <a:t>ตัวแปรอ้างถึงชนิดอินเทอร์เฟส</a:t>
            </a:r>
            <a:r>
              <a:rPr lang="en-US" dirty="0" smtClean="0"/>
              <a:t> Sellable </a:t>
            </a:r>
            <a:r>
              <a:rPr lang="th-TH" dirty="0" smtClean="0"/>
              <a:t>สามารถใช้อ้างถึง</a:t>
            </a:r>
            <a:r>
              <a:rPr lang="en-US" dirty="0" smtClean="0"/>
              <a:t> Sticker</a:t>
            </a:r>
            <a:r>
              <a:rPr lang="th-TH" dirty="0" smtClean="0"/>
              <a:t>ได้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Sticker ("moon",1.99f,"moon.png");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  <a:p>
            <a:r>
              <a:rPr lang="th-TH" b="1" u="sng" dirty="0">
                <a:solidFill>
                  <a:srgbClr val="FF0000"/>
                </a:solidFill>
              </a:rPr>
              <a:t>ไม่</a:t>
            </a:r>
            <a:r>
              <a:rPr lang="th-TH" dirty="0"/>
              <a:t>สามารถแปลงข้ามไปเป็นชนิดที่ไม่สัมพันธ์กันได้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Rectangle(5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10, 20, 30); // ERROR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5A3-8ADA-42B0-A6F7-BCBC986E4B01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การทำ </a:t>
            </a:r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72331"/>
            <a:ext cx="8820472" cy="421690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th-TH" sz="2800" dirty="0" smtClean="0"/>
              <a:t>การเพิ่มวัตถุ </a:t>
            </a:r>
            <a:r>
              <a:rPr lang="en-US" sz="2800" dirty="0" smtClean="0"/>
              <a:t>item </a:t>
            </a:r>
            <a:r>
              <a:rPr lang="th-TH" sz="2800" dirty="0" smtClean="0"/>
              <a:t>ใน </a:t>
            </a:r>
            <a:r>
              <a:rPr lang="en-US" sz="2800" dirty="0" smtClean="0"/>
              <a:t>Shop</a:t>
            </a:r>
            <a:endParaRPr lang="th-TH" sz="2800" dirty="0" smtClean="0"/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Shop shop = new Shop();</a:t>
            </a:r>
          </a:p>
          <a:p>
            <a:pPr lvl="1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shop.addItems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Sticker ( "moon", 1.99f, new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ImageIcon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("moon.png“)));</a:t>
            </a:r>
          </a:p>
          <a:p>
            <a:pPr lvl="1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shop.addItems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Music ( "Eminem", "Mockingbird“, </a:t>
            </a:r>
          </a:p>
          <a:p>
            <a:pPr lvl="1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		 new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ImageIcon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("mockingbird.jpg“)));</a:t>
            </a:r>
          </a:p>
          <a:p>
            <a:pPr>
              <a:lnSpc>
                <a:spcPct val="90000"/>
              </a:lnSpc>
            </a:pPr>
            <a:r>
              <a:rPr lang="th-TH" sz="2800" dirty="0" smtClean="0"/>
              <a:t>ถ้าอยากพิมพ์ค่า </a:t>
            </a:r>
            <a:r>
              <a:rPr lang="en-US" sz="2800" dirty="0" smtClean="0"/>
              <a:t>maker </a:t>
            </a:r>
            <a:r>
              <a:rPr lang="th-TH" sz="2800" dirty="0" smtClean="0"/>
              <a:t>ของ </a:t>
            </a:r>
            <a:r>
              <a:rPr lang="en-US" sz="2800" dirty="0" smtClean="0"/>
              <a:t>Sticker </a:t>
            </a:r>
            <a:r>
              <a:rPr lang="th-TH" sz="2800" dirty="0" smtClean="0"/>
              <a:t>บนหัวหน้าต่าง</a:t>
            </a:r>
            <a:r>
              <a:rPr lang="en-US" sz="2800" dirty="0" smtClean="0"/>
              <a:t> ?</a:t>
            </a:r>
            <a:endParaRPr lang="th-TH" sz="28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Sellable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item;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 maker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item.getMaker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 //Error</a:t>
            </a:r>
            <a:endParaRPr lang="th-TH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th-TH" sz="2800" dirty="0" smtClean="0"/>
              <a:t>เรารู้ว่า มันเป็น coin แต่คอมไพเลอร์ไม่รู้ จึงต้องทำ casting: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for (Sellable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this.itemList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){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Sticker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(Sticker)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sl</a:t>
            </a:r>
            <a:r>
              <a:rPr lang="th-T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th-T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st.getMaker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th-TH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>
              <a:lnSpc>
                <a:spcPct val="90000"/>
              </a:lnSpc>
            </a:pPr>
            <a:r>
              <a:rPr lang="th-TH" sz="2800" dirty="0" smtClean="0"/>
              <a:t>หาก </a:t>
            </a:r>
            <a:r>
              <a:rPr lang="en-US" sz="2800" dirty="0" smtClean="0"/>
              <a:t>cast </a:t>
            </a:r>
            <a:r>
              <a:rPr lang="th-TH" sz="2800" dirty="0" smtClean="0"/>
              <a:t>ผิดชนิด</a:t>
            </a:r>
            <a:r>
              <a:rPr lang="en-US" sz="2800" dirty="0" smtClean="0"/>
              <a:t> (</a:t>
            </a:r>
            <a:r>
              <a:rPr lang="th-TH" sz="2800" dirty="0" smtClean="0"/>
              <a:t>เช่น </a:t>
            </a:r>
            <a:r>
              <a:rPr lang="en-US" sz="2800" dirty="0" smtClean="0"/>
              <a:t>item</a:t>
            </a:r>
            <a:r>
              <a:rPr lang="th-TH" sz="2800" dirty="0" smtClean="0"/>
              <a:t>ไม่ใช่ </a:t>
            </a:r>
            <a:r>
              <a:rPr lang="en-US" sz="2800" dirty="0" smtClean="0"/>
              <a:t>Sticker</a:t>
            </a:r>
            <a:r>
              <a:rPr lang="th-TH" sz="2800" dirty="0" smtClean="0"/>
              <a:t>) จะเกิดความผิดพลาดในช่วง Runtime</a:t>
            </a:r>
            <a:endParaRPr lang="th-TH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CS 211 S/W Development using API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398B-8D08-4F65-8B72-22F4061AE5F1}" type="slidenum">
              <a:rPr lang="en-US" altLang="en-US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การตรวจสอบโดย</a:t>
            </a:r>
            <a:r>
              <a:rPr lang="en-US" dirty="0" smtClean="0"/>
              <a:t> </a:t>
            </a:r>
            <a:r>
              <a:rPr lang="en-US" dirty="0" err="1"/>
              <a:t>instanceof</a:t>
            </a:r>
            <a:r>
              <a:rPr lang="en-US" dirty="0"/>
              <a:t> Operator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เพื่อให้การ cast ทำได้อย่างปลอดภัย ใช้ instanceof ตรวจสอบก่อน</a:t>
            </a:r>
          </a:p>
          <a:p>
            <a:pPr lvl="1">
              <a:buFont typeface="Wingdings" pitchFamily="2" charset="2"/>
              <a:buNone/>
            </a:pPr>
            <a:r>
              <a:rPr lang="th-T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th-T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th-TH" sz="18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th-T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Sticker</a:t>
            </a:r>
            <a:r>
              <a:rPr lang="th-T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buFont typeface="Wingdings" pitchFamily="2" charset="2"/>
              <a:buNone/>
            </a:pPr>
            <a:r>
              <a:rPr lang="th-T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Sticker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Sticker</a:t>
            </a:r>
            <a:r>
              <a:rPr lang="th-T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th-T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th-T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  . . .</a:t>
            </a:r>
          </a:p>
          <a:p>
            <a:pPr lvl="1">
              <a:buFont typeface="Wingdings" pitchFamily="2" charset="2"/>
              <a:buNone/>
            </a:pPr>
            <a:r>
              <a:rPr lang="th-T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th-TH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6880-0757-4E1D-9209-45E550787474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7" name="Picture 6" descr="1363097250.jp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3573016"/>
            <a:ext cx="1944216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628800"/>
            <a:ext cx="7467600" cy="42169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Class </a:t>
            </a:r>
            <a:r>
              <a:rPr lang="en-US" dirty="0" err="1"/>
              <a:t>สืบทอดสถานะและพฤติกรรมจาก</a:t>
            </a:r>
            <a:r>
              <a:rPr lang="en-US" dirty="0"/>
              <a:t> </a:t>
            </a:r>
            <a:r>
              <a:rPr lang="en-US" dirty="0" err="1"/>
              <a:t>Superclass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นอกจากนี้อาจเพิ่ม</a:t>
            </a:r>
            <a:r>
              <a:rPr lang="en-US" dirty="0"/>
              <a:t> attributes </a:t>
            </a:r>
            <a:r>
              <a:rPr lang="en-US" dirty="0" err="1"/>
              <a:t>หรือเพิ่ม</a:t>
            </a:r>
            <a:r>
              <a:rPr lang="en-US" dirty="0"/>
              <a:t>/</a:t>
            </a:r>
            <a:r>
              <a:rPr lang="en-US" dirty="0" err="1"/>
              <a:t>กำหนด</a:t>
            </a:r>
            <a:r>
              <a:rPr lang="en-US" dirty="0"/>
              <a:t> method </a:t>
            </a:r>
            <a:r>
              <a:rPr lang="en-US" dirty="0" err="1"/>
              <a:t>ใหม่</a:t>
            </a:r>
            <a:r>
              <a:rPr lang="en-US" dirty="0"/>
              <a:t> (add </a:t>
            </a:r>
            <a:r>
              <a:rPr lang="en-US" dirty="0" err="1"/>
              <a:t>หรือ</a:t>
            </a:r>
            <a:r>
              <a:rPr lang="en-US" dirty="0"/>
              <a:t> redefine method)</a:t>
            </a:r>
          </a:p>
          <a:p>
            <a:pPr>
              <a:lnSpc>
                <a:spcPct val="90000"/>
              </a:lnSpc>
            </a:pPr>
            <a:r>
              <a:rPr lang="en-US" dirty="0"/>
              <a:t>Inheritance </a:t>
            </a:r>
            <a:r>
              <a:rPr lang="en-US" dirty="0" err="1"/>
              <a:t>เตรียมกลไกสำหรับโครงสร้างและองค์ประกอบของโปรแกรม</a:t>
            </a:r>
            <a:r>
              <a:rPr lang="en-US" dirty="0"/>
              <a:t> </a:t>
            </a:r>
            <a:r>
              <a:rPr lang="en-US" dirty="0" err="1"/>
              <a:t>เพื่อรองรับการสืบทอด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accent2"/>
                </a:solidFill>
              </a:rPr>
              <a:t>ประโยชน์ของ</a:t>
            </a:r>
            <a:r>
              <a:rPr lang="en-US" dirty="0">
                <a:solidFill>
                  <a:schemeClr val="accent2"/>
                </a:solidFill>
              </a:rPr>
              <a:t> Inheritance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Subclasses </a:t>
            </a:r>
            <a:r>
              <a:rPr lang="en-US" dirty="0" err="1"/>
              <a:t>จะทำพฤติกรรมพิเศษที่เพิ่มแตกต่างไปจากส่วนพื้นฐานที่มีอยู่ใน</a:t>
            </a:r>
            <a:r>
              <a:rPr lang="en-US" dirty="0"/>
              <a:t> </a:t>
            </a:r>
            <a:r>
              <a:rPr lang="en-US" dirty="0" err="1"/>
              <a:t>superclass</a:t>
            </a:r>
            <a:r>
              <a:rPr lang="en-US" dirty="0"/>
              <a:t> </a:t>
            </a:r>
            <a:r>
              <a:rPr lang="th-TH" dirty="0"/>
              <a:t>นั่นคือทำให้สามารถจะ</a:t>
            </a:r>
            <a:r>
              <a:rPr lang="en-US" dirty="0"/>
              <a:t> reuse code </a:t>
            </a:r>
            <a:r>
              <a:rPr lang="en-US" dirty="0" err="1"/>
              <a:t>ใน</a:t>
            </a:r>
            <a:r>
              <a:rPr lang="en-US" dirty="0"/>
              <a:t> </a:t>
            </a:r>
            <a:r>
              <a:rPr lang="en-US" dirty="0" err="1"/>
              <a:t>superclass</a:t>
            </a:r>
            <a:r>
              <a:rPr lang="en-US" dirty="0"/>
              <a:t> </a:t>
            </a:r>
            <a:r>
              <a:rPr lang="en-US" dirty="0" err="1"/>
              <a:t>ได้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1406-5915-48E4-AC5F-E406ADE8D1F9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- Inheritance </a:t>
            </a:r>
            <a:endParaRPr lang="en-US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 alt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th-TH" alt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F4DF-8F9E-4E87-B883-C19ED769CC0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2051720" y="1364570"/>
            <a:ext cx="684076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Shape{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private double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centerX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private double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centerY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move(double x, double y) 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calculateArea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 … }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getCenterX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 … }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 . .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28600" y="1752600"/>
            <a:ext cx="1600200" cy="4191000"/>
            <a:chOff x="144" y="1104"/>
            <a:chExt cx="1008" cy="2640"/>
          </a:xfrm>
        </p:grpSpPr>
        <p:sp>
          <p:nvSpPr>
            <p:cNvPr id="40963" name="Rectangle 3"/>
            <p:cNvSpPr>
              <a:spLocks noChangeArrowheads="1"/>
            </p:cNvSpPr>
            <p:nvPr/>
          </p:nvSpPr>
          <p:spPr bwMode="auto">
            <a:xfrm>
              <a:off x="144" y="1104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>
                  <a:latin typeface="Angsana New" pitchFamily="18" charset="-34"/>
                  <a:cs typeface="Angsana New" pitchFamily="18" charset="-34"/>
                </a:rPr>
                <a:t>Object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00" y="1632"/>
              <a:ext cx="96" cy="528"/>
              <a:chOff x="864" y="1728"/>
              <a:chExt cx="96" cy="528"/>
            </a:xfrm>
          </p:grpSpPr>
          <p:sp>
            <p:nvSpPr>
              <p:cNvPr id="40964" name="Line 4"/>
              <p:cNvSpPr>
                <a:spLocks noChangeShapeType="1"/>
              </p:cNvSpPr>
              <p:nvPr/>
            </p:nvSpPr>
            <p:spPr bwMode="auto">
              <a:xfrm>
                <a:off x="912" y="187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0965" name="Freeform 5"/>
              <p:cNvSpPr>
                <a:spLocks/>
              </p:cNvSpPr>
              <p:nvPr/>
            </p:nvSpPr>
            <p:spPr bwMode="auto">
              <a:xfrm>
                <a:off x="864" y="1728"/>
                <a:ext cx="96" cy="144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0" y="144"/>
                  </a:cxn>
                  <a:cxn ang="0">
                    <a:pos x="192" y="144"/>
                  </a:cxn>
                  <a:cxn ang="0">
                    <a:pos x="96" y="0"/>
                  </a:cxn>
                </a:cxnLst>
                <a:rect l="0" t="0" r="r" b="b"/>
                <a:pathLst>
                  <a:path w="192" h="144">
                    <a:moveTo>
                      <a:pt x="96" y="0"/>
                    </a:moveTo>
                    <a:lnTo>
                      <a:pt x="0" y="144"/>
                    </a:lnTo>
                    <a:lnTo>
                      <a:pt x="192" y="144"/>
                    </a:lnTo>
                    <a:lnTo>
                      <a:pt x="9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144" y="2160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dirty="0" smtClean="0">
                  <a:latin typeface="Angsana New" pitchFamily="18" charset="-34"/>
                  <a:cs typeface="Angsana New" pitchFamily="18" charset="-34"/>
                </a:rPr>
                <a:t>Shape</a:t>
              </a:r>
              <a:endParaRPr lang="en-US" sz="2800" dirty="0">
                <a:latin typeface="Angsana New" pitchFamily="18" charset="-34"/>
                <a:cs typeface="Angsana New" pitchFamily="18" charset="-34"/>
              </a:endParaRP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600" y="2688"/>
              <a:ext cx="96" cy="528"/>
              <a:chOff x="864" y="1728"/>
              <a:chExt cx="96" cy="528"/>
            </a:xfrm>
          </p:grpSpPr>
          <p:sp>
            <p:nvSpPr>
              <p:cNvPr id="40969" name="Line 9"/>
              <p:cNvSpPr>
                <a:spLocks noChangeShapeType="1"/>
              </p:cNvSpPr>
              <p:nvPr/>
            </p:nvSpPr>
            <p:spPr bwMode="auto">
              <a:xfrm>
                <a:off x="912" y="187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0970" name="Freeform 10"/>
              <p:cNvSpPr>
                <a:spLocks/>
              </p:cNvSpPr>
              <p:nvPr/>
            </p:nvSpPr>
            <p:spPr bwMode="auto">
              <a:xfrm>
                <a:off x="864" y="1728"/>
                <a:ext cx="96" cy="144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0" y="144"/>
                  </a:cxn>
                  <a:cxn ang="0">
                    <a:pos x="192" y="144"/>
                  </a:cxn>
                  <a:cxn ang="0">
                    <a:pos x="96" y="0"/>
                  </a:cxn>
                </a:cxnLst>
                <a:rect l="0" t="0" r="r" b="b"/>
                <a:pathLst>
                  <a:path w="192" h="144">
                    <a:moveTo>
                      <a:pt x="96" y="0"/>
                    </a:moveTo>
                    <a:lnTo>
                      <a:pt x="0" y="144"/>
                    </a:lnTo>
                    <a:lnTo>
                      <a:pt x="192" y="144"/>
                    </a:lnTo>
                    <a:lnTo>
                      <a:pt x="9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144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dirty="0" smtClean="0">
                  <a:latin typeface="Angsana New" pitchFamily="18" charset="-34"/>
                  <a:cs typeface="Angsana New" pitchFamily="18" charset="-34"/>
                </a:rPr>
                <a:t>Circle</a:t>
              </a:r>
              <a:endParaRPr lang="en-US" sz="2800" dirty="0">
                <a:latin typeface="Angsana New" pitchFamily="18" charset="-34"/>
                <a:cs typeface="Angsana New" pitchFamily="18" charset="-3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- Inheritance </a:t>
            </a:r>
            <a:endParaRPr lang="en-US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 alt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th-TH" alt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F4DF-8F9E-4E87-B883-C19ED769CC0C}" type="slidenum">
              <a:rPr lang="en-US" altLang="en-US"/>
              <a:pPr/>
              <a:t>18</a:t>
            </a:fld>
            <a:endParaRPr lang="en-US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28600" y="1752600"/>
            <a:ext cx="1600200" cy="4191000"/>
            <a:chOff x="144" y="1104"/>
            <a:chExt cx="1008" cy="2640"/>
          </a:xfrm>
        </p:grpSpPr>
        <p:sp>
          <p:nvSpPr>
            <p:cNvPr id="40963" name="Rectangle 3"/>
            <p:cNvSpPr>
              <a:spLocks noChangeArrowheads="1"/>
            </p:cNvSpPr>
            <p:nvPr/>
          </p:nvSpPr>
          <p:spPr bwMode="auto">
            <a:xfrm>
              <a:off x="144" y="1104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>
                  <a:latin typeface="Angsana New" pitchFamily="18" charset="-34"/>
                  <a:cs typeface="Angsana New" pitchFamily="18" charset="-34"/>
                </a:rPr>
                <a:t>Object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00" y="1632"/>
              <a:ext cx="96" cy="528"/>
              <a:chOff x="864" y="1728"/>
              <a:chExt cx="96" cy="528"/>
            </a:xfrm>
          </p:grpSpPr>
          <p:sp>
            <p:nvSpPr>
              <p:cNvPr id="40964" name="Line 4"/>
              <p:cNvSpPr>
                <a:spLocks noChangeShapeType="1"/>
              </p:cNvSpPr>
              <p:nvPr/>
            </p:nvSpPr>
            <p:spPr bwMode="auto">
              <a:xfrm>
                <a:off x="912" y="187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0965" name="Freeform 5"/>
              <p:cNvSpPr>
                <a:spLocks/>
              </p:cNvSpPr>
              <p:nvPr/>
            </p:nvSpPr>
            <p:spPr bwMode="auto">
              <a:xfrm>
                <a:off x="864" y="1728"/>
                <a:ext cx="96" cy="144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0" y="144"/>
                  </a:cxn>
                  <a:cxn ang="0">
                    <a:pos x="192" y="144"/>
                  </a:cxn>
                  <a:cxn ang="0">
                    <a:pos x="96" y="0"/>
                  </a:cxn>
                </a:cxnLst>
                <a:rect l="0" t="0" r="r" b="b"/>
                <a:pathLst>
                  <a:path w="192" h="144">
                    <a:moveTo>
                      <a:pt x="96" y="0"/>
                    </a:moveTo>
                    <a:lnTo>
                      <a:pt x="0" y="144"/>
                    </a:lnTo>
                    <a:lnTo>
                      <a:pt x="192" y="144"/>
                    </a:lnTo>
                    <a:lnTo>
                      <a:pt x="9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144" y="2160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dirty="0" smtClean="0">
                  <a:latin typeface="Angsana New" pitchFamily="18" charset="-34"/>
                  <a:cs typeface="Angsana New" pitchFamily="18" charset="-34"/>
                </a:rPr>
                <a:t>Shape</a:t>
              </a:r>
              <a:endParaRPr lang="en-US" sz="2800" dirty="0">
                <a:latin typeface="Angsana New" pitchFamily="18" charset="-34"/>
                <a:cs typeface="Angsana New" pitchFamily="18" charset="-34"/>
              </a:endParaRP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600" y="2688"/>
              <a:ext cx="96" cy="528"/>
              <a:chOff x="864" y="1728"/>
              <a:chExt cx="96" cy="528"/>
            </a:xfrm>
          </p:grpSpPr>
          <p:sp>
            <p:nvSpPr>
              <p:cNvPr id="40969" name="Line 9"/>
              <p:cNvSpPr>
                <a:spLocks noChangeShapeType="1"/>
              </p:cNvSpPr>
              <p:nvPr/>
            </p:nvSpPr>
            <p:spPr bwMode="auto">
              <a:xfrm>
                <a:off x="912" y="187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0970" name="Freeform 10"/>
              <p:cNvSpPr>
                <a:spLocks/>
              </p:cNvSpPr>
              <p:nvPr/>
            </p:nvSpPr>
            <p:spPr bwMode="auto">
              <a:xfrm>
                <a:off x="864" y="1728"/>
                <a:ext cx="96" cy="144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0" y="144"/>
                  </a:cxn>
                  <a:cxn ang="0">
                    <a:pos x="192" y="144"/>
                  </a:cxn>
                  <a:cxn ang="0">
                    <a:pos x="96" y="0"/>
                  </a:cxn>
                </a:cxnLst>
                <a:rect l="0" t="0" r="r" b="b"/>
                <a:pathLst>
                  <a:path w="192" h="144">
                    <a:moveTo>
                      <a:pt x="96" y="0"/>
                    </a:moveTo>
                    <a:lnTo>
                      <a:pt x="0" y="144"/>
                    </a:lnTo>
                    <a:lnTo>
                      <a:pt x="192" y="144"/>
                    </a:lnTo>
                    <a:lnTo>
                      <a:pt x="9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144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dirty="0" smtClean="0">
                  <a:latin typeface="Angsana New" pitchFamily="18" charset="-34"/>
                  <a:cs typeface="Angsana New" pitchFamily="18" charset="-34"/>
                </a:rPr>
                <a:t>Circle</a:t>
              </a:r>
              <a:endParaRPr lang="en-US" sz="2800" dirty="0"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1979712" y="1303754"/>
            <a:ext cx="6858000" cy="45858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Syntax: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SubclassName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SuperclassName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new methods 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new instance variables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diaUPC" pitchFamily="34" charset="-34"/>
              </a:rPr>
              <a:t>ตัวอย่าง</a:t>
            </a:r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ordiaUPC" pitchFamily="34" charset="-34"/>
              </a:rPr>
              <a:t>: </a:t>
            </a:r>
            <a:r>
              <a:rPr lang="th-TH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diaUPC" pitchFamily="34" charset="-34"/>
              </a:rPr>
              <a:t>คลาส </a:t>
            </a:r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diaUPC" pitchFamily="34" charset="-34"/>
              </a:rPr>
              <a:t>Circle </a:t>
            </a:r>
            <a:r>
              <a:rPr lang="th-TH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diaUPC" pitchFamily="34" charset="-34"/>
              </a:rPr>
              <a:t>เป็น </a:t>
            </a:r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diaUPC" pitchFamily="34" charset="-34"/>
              </a:rPr>
              <a:t>Shape </a:t>
            </a:r>
            <a:r>
              <a:rPr lang="th-TH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diaUPC" pitchFamily="34" charset="-34"/>
              </a:rPr>
              <a:t>ประเภทหนึ่ง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rdiaUPC" pitchFamily="34" charset="-34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 extends Shape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double radius;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Circle(double radius)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{…}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findCircumference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{…}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184" y="2852936"/>
            <a:ext cx="230425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Circle </a:t>
            </a:r>
            <a:r>
              <a:rPr lang="th-TH" sz="2000" dirty="0" smtClean="0"/>
              <a:t>จะมีตัวแปรและเมท็อด ที่รับสืบทอดมาจาก </a:t>
            </a:r>
            <a:r>
              <a:rPr lang="en-US" sz="2000" dirty="0" smtClean="0"/>
              <a:t>Shape</a:t>
            </a:r>
            <a:endParaRPr lang="th-TH" sz="2000" dirty="0"/>
          </a:p>
        </p:txBody>
      </p:sp>
      <p:pic>
        <p:nvPicPr>
          <p:cNvPr id="19" name="Picture 18" descr="NasR6e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264" y="2276872"/>
            <a:ext cx="1000905" cy="652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การสืบทอด methods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2800" dirty="0" smtClean="0"/>
              <a:t>เมท็อด</a:t>
            </a:r>
            <a:r>
              <a:rPr lang="en-US" sz="2800" dirty="0" err="1" smtClean="0"/>
              <a:t>ใน</a:t>
            </a:r>
            <a:r>
              <a:rPr lang="en-US" sz="2800" dirty="0" smtClean="0"/>
              <a:t> </a:t>
            </a:r>
            <a:r>
              <a:rPr lang="en-US" sz="2800" dirty="0"/>
              <a:t>subclass </a:t>
            </a:r>
            <a:r>
              <a:rPr lang="th-TH" sz="2800" dirty="0" smtClean="0"/>
              <a:t>มี</a:t>
            </a:r>
            <a:r>
              <a:rPr lang="en-US" sz="2800" dirty="0" err="1" smtClean="0"/>
              <a:t>ได้</a:t>
            </a:r>
            <a:r>
              <a:rPr lang="en-US" sz="2800" dirty="0" err="1"/>
              <a:t>ใน</a:t>
            </a:r>
            <a:r>
              <a:rPr lang="en-US" sz="2800" dirty="0"/>
              <a:t> 3 </a:t>
            </a:r>
            <a:r>
              <a:rPr lang="en-US" sz="2800" dirty="0" err="1"/>
              <a:t>ลักษณะ</a:t>
            </a:r>
            <a:endParaRPr lang="en-US" sz="2800" dirty="0"/>
          </a:p>
          <a:p>
            <a:pPr lvl="1"/>
            <a:r>
              <a:rPr lang="en-US" sz="2400" b="1" dirty="0" err="1" smtClean="0">
                <a:solidFill>
                  <a:schemeClr val="accent2"/>
                </a:solidFill>
              </a:rPr>
              <a:t>สืบทอด</a:t>
            </a:r>
            <a:r>
              <a:rPr lang="en-US" sz="2400" b="1" dirty="0" smtClean="0">
                <a:solidFill>
                  <a:schemeClr val="accent2"/>
                </a:solidFill>
              </a:rPr>
              <a:t> method </a:t>
            </a:r>
            <a:r>
              <a:rPr lang="en-US" sz="2400" b="1" dirty="0" err="1" smtClean="0">
                <a:solidFill>
                  <a:schemeClr val="accent2"/>
                </a:solidFill>
              </a:rPr>
              <a:t>มาจาก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superclass</a:t>
            </a:r>
            <a:r>
              <a:rPr lang="en-US" sz="2400" dirty="0" smtClean="0"/>
              <a:t>: method </a:t>
            </a:r>
            <a:r>
              <a:rPr lang="en-US" sz="2400" dirty="0" err="1" smtClean="0"/>
              <a:t>จะถูกสืบทอดจากแม่มายังลูกหากไม่มีการกำหนดทับ</a:t>
            </a:r>
            <a:endParaRPr lang="en-US" sz="2400" dirty="0" smtClean="0"/>
          </a:p>
          <a:p>
            <a:pPr lvl="1"/>
            <a:r>
              <a:rPr lang="en-US" sz="2400" b="1" dirty="0" smtClean="0">
                <a:solidFill>
                  <a:schemeClr val="accent2"/>
                </a:solidFill>
              </a:rPr>
              <a:t>Override </a:t>
            </a:r>
            <a:r>
              <a:rPr lang="en-US" sz="2400" b="1" dirty="0">
                <a:solidFill>
                  <a:schemeClr val="accent2"/>
                </a:solidFill>
              </a:rPr>
              <a:t>methods </a:t>
            </a:r>
            <a:r>
              <a:rPr lang="en-US" sz="2400" b="1" dirty="0" err="1">
                <a:solidFill>
                  <a:schemeClr val="accent2"/>
                </a:solidFill>
              </a:rPr>
              <a:t>ของ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superclass</a:t>
            </a:r>
            <a:r>
              <a:rPr lang="en-US" sz="2400" dirty="0"/>
              <a:t>:</a:t>
            </a:r>
            <a:r>
              <a:rPr lang="th-TH" sz="2400" dirty="0"/>
              <a:t>หากกำหนด</a:t>
            </a:r>
            <a:r>
              <a:rPr lang="en-US" sz="2400" dirty="0"/>
              <a:t> method </a:t>
            </a:r>
            <a:r>
              <a:rPr lang="th-TH" sz="2400" dirty="0"/>
              <a:t>ให้มีชื่อและชนิดของ</a:t>
            </a:r>
            <a:r>
              <a:rPr lang="en-US" sz="2400" dirty="0"/>
              <a:t> parameters </a:t>
            </a:r>
            <a:r>
              <a:rPr lang="en-US" sz="2400" dirty="0" err="1"/>
              <a:t>ของ</a:t>
            </a:r>
            <a:r>
              <a:rPr lang="en-US" sz="2400" dirty="0"/>
              <a:t> method</a:t>
            </a:r>
            <a:r>
              <a:rPr lang="th-TH" sz="2400" dirty="0"/>
              <a:t> เหมือนกับ</a:t>
            </a:r>
            <a:r>
              <a:rPr lang="en-US" sz="2400" dirty="0"/>
              <a:t> </a:t>
            </a:r>
            <a:r>
              <a:rPr lang="en-US" sz="2400" dirty="0" err="1"/>
              <a:t>superclass</a:t>
            </a:r>
            <a:endParaRPr lang="en-US" sz="2400" dirty="0"/>
          </a:p>
          <a:p>
            <a:pPr lvl="2"/>
            <a:r>
              <a:rPr lang="en-US" sz="2400" dirty="0"/>
              <a:t>subclass object </a:t>
            </a:r>
            <a:r>
              <a:rPr lang="en-US" sz="2400" dirty="0" err="1"/>
              <a:t>จะเรียกใช้</a:t>
            </a:r>
            <a:r>
              <a:rPr lang="en-US" sz="2400" dirty="0"/>
              <a:t> overridden method </a:t>
            </a:r>
            <a:r>
              <a:rPr lang="en-US" sz="2400" dirty="0" err="1"/>
              <a:t>แทน</a:t>
            </a:r>
            <a:r>
              <a:rPr lang="en-US" sz="2400" dirty="0"/>
              <a:t> method </a:t>
            </a:r>
            <a:r>
              <a:rPr lang="en-US" sz="2400" dirty="0" err="1" smtClean="0"/>
              <a:t>แม่</a:t>
            </a:r>
            <a:endParaRPr lang="th-TH" sz="2400" dirty="0" smtClean="0"/>
          </a:p>
          <a:p>
            <a:pPr lvl="2"/>
            <a:r>
              <a:rPr lang="th-TH" sz="2400" dirty="0" smtClean="0"/>
              <a:t>หาก </a:t>
            </a:r>
            <a:r>
              <a:rPr lang="en-US" sz="2400" dirty="0" smtClean="0"/>
              <a:t>subclass </a:t>
            </a:r>
            <a:r>
              <a:rPr lang="th-TH" sz="2400" dirty="0" smtClean="0"/>
              <a:t>ต้องการเรียกใช้เมท็อดของ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superclass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 smtClean="0"/>
              <a:t>ด้วย ให้เรียก</a:t>
            </a:r>
          </a:p>
          <a:p>
            <a:pPr lvl="1">
              <a:buNone/>
            </a:pPr>
            <a:r>
              <a:rPr lang="th-TH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accent4">
                    <a:lumMod val="75000"/>
                  </a:schemeClr>
                </a:solidFill>
              </a:rPr>
              <a:t>super</a:t>
            </a:r>
            <a:r>
              <a:rPr lang="en-US" sz="2400" dirty="0" err="1" smtClean="0"/>
              <a:t>.methodName</a:t>
            </a:r>
            <a:r>
              <a:rPr lang="en-US" sz="2400" dirty="0" smtClean="0"/>
              <a:t>();</a:t>
            </a:r>
          </a:p>
          <a:p>
            <a:pPr lvl="1"/>
            <a:r>
              <a:rPr lang="en-US" sz="2400" b="1" dirty="0" err="1" smtClean="0">
                <a:solidFill>
                  <a:schemeClr val="accent2"/>
                </a:solidFill>
              </a:rPr>
              <a:t>เพิ่ม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method </a:t>
            </a:r>
            <a:r>
              <a:rPr lang="en-US" sz="2400" b="1" dirty="0" err="1">
                <a:solidFill>
                  <a:schemeClr val="accent2"/>
                </a:solidFill>
              </a:rPr>
              <a:t>ใหม่</a:t>
            </a:r>
            <a:r>
              <a:rPr lang="en-US" sz="2400" dirty="0"/>
              <a:t>: </a:t>
            </a:r>
            <a:r>
              <a:rPr lang="en-US" sz="2400" dirty="0" err="1"/>
              <a:t>กำหนด</a:t>
            </a:r>
            <a:r>
              <a:rPr lang="en-US" sz="2400" dirty="0"/>
              <a:t> method </a:t>
            </a:r>
            <a:r>
              <a:rPr lang="en-US" sz="2400" dirty="0" err="1"/>
              <a:t>ใหม่ที่ไม่เคยมีใน</a:t>
            </a:r>
            <a:r>
              <a:rPr lang="en-US" sz="2400" dirty="0"/>
              <a:t> </a:t>
            </a:r>
            <a:r>
              <a:rPr lang="en-US" sz="2400" dirty="0" err="1"/>
              <a:t>superclass</a:t>
            </a:r>
            <a:endParaRPr lang="en-US" sz="2400" dirty="0"/>
          </a:p>
          <a:p>
            <a:pPr lvl="2"/>
            <a:r>
              <a:rPr lang="en-US" sz="2400" dirty="0" err="1"/>
              <a:t>สามารถเรียกใช้ได้จากเพียง</a:t>
            </a:r>
            <a:r>
              <a:rPr lang="en-US" sz="2400" dirty="0"/>
              <a:t> subclass </a:t>
            </a:r>
            <a:r>
              <a:rPr lang="en-US" sz="2400" dirty="0" err="1"/>
              <a:t>ที่กำหนด</a:t>
            </a:r>
            <a:r>
              <a:rPr lang="en-US" sz="2400" dirty="0"/>
              <a:t> method </a:t>
            </a:r>
            <a:r>
              <a:rPr lang="en-US" sz="2400" dirty="0" err="1"/>
              <a:t>ใหม่นี้ขึ้นเท่านั้น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054A-AB4A-4991-847E-E5DDB522DFB5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หัวข้อในวันนี้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/>
              <a:t>เข้าใจแนวคิดเกี่ยวกับ </a:t>
            </a:r>
            <a:r>
              <a:rPr lang="th-TH" dirty="0" err="1" smtClean="0"/>
              <a:t>polymorphism</a:t>
            </a:r>
            <a:endParaRPr lang="en-US" dirty="0" smtClean="0"/>
          </a:p>
          <a:p>
            <a:r>
              <a:rPr lang="th-TH" dirty="0" smtClean="0"/>
              <a:t>ทบทวนเกี่ยวกับอินเทอร์เฟส (</a:t>
            </a:r>
            <a:r>
              <a:rPr lang="th-TH" dirty="0" err="1" smtClean="0"/>
              <a:t>interfaces</a:t>
            </a:r>
            <a:r>
              <a:rPr lang="th-TH" dirty="0" smtClean="0"/>
              <a:t>)</a:t>
            </a:r>
          </a:p>
          <a:p>
            <a:pPr lvl="1"/>
            <a:r>
              <a:rPr lang="th-TH" dirty="0" smtClean="0"/>
              <a:t>การใช้ </a:t>
            </a:r>
            <a:r>
              <a:rPr lang="th-TH" dirty="0" err="1" smtClean="0"/>
              <a:t>interfaces</a:t>
            </a:r>
            <a:r>
              <a:rPr lang="th-TH" dirty="0" smtClean="0"/>
              <a:t> เพื่อแยก </a:t>
            </a:r>
            <a:r>
              <a:rPr lang="th-TH" dirty="0" err="1" smtClean="0"/>
              <a:t>coupling</a:t>
            </a:r>
            <a:r>
              <a:rPr lang="th-TH" dirty="0" smtClean="0"/>
              <a:t> ระหว่าง </a:t>
            </a:r>
            <a:r>
              <a:rPr lang="th-TH" dirty="0" err="1" smtClean="0"/>
              <a:t>classes</a:t>
            </a:r>
            <a:endParaRPr lang="th-TH" dirty="0" smtClean="0"/>
          </a:p>
          <a:p>
            <a:r>
              <a:rPr lang="th-TH" dirty="0" smtClean="0"/>
              <a:t>ทบทวนการสืบทอด (</a:t>
            </a:r>
            <a:r>
              <a:rPr lang="en-US" dirty="0" smtClean="0"/>
              <a:t>Inheritance)</a:t>
            </a:r>
            <a:endParaRPr lang="th-TH" dirty="0" smtClean="0"/>
          </a:p>
          <a:p>
            <a:pPr lvl="1"/>
            <a:r>
              <a:rPr lang="th-TH" dirty="0" smtClean="0"/>
              <a:t>การสืบทอดและการเขียนทับ (</a:t>
            </a:r>
            <a:r>
              <a:rPr lang="en-US" dirty="0" smtClean="0"/>
              <a:t>override</a:t>
            </a:r>
            <a:r>
              <a:rPr lang="th-TH" dirty="0" smtClean="0"/>
              <a:t>)</a:t>
            </a:r>
            <a:r>
              <a:rPr lang="en-US" dirty="0" smtClean="0"/>
              <a:t> </a:t>
            </a:r>
            <a:r>
              <a:rPr lang="th-TH" dirty="0" smtClean="0"/>
              <a:t>เมท็อดของ </a:t>
            </a:r>
            <a:r>
              <a:rPr lang="en-US" dirty="0" err="1" smtClean="0"/>
              <a:t>superclass</a:t>
            </a:r>
            <a:endParaRPr lang="en-US" dirty="0" smtClean="0"/>
          </a:p>
          <a:p>
            <a:pPr lvl="1"/>
            <a:r>
              <a:rPr lang="th-TH" dirty="0" smtClean="0"/>
              <a:t>สามารถเรียก </a:t>
            </a:r>
            <a:r>
              <a:rPr lang="en-US" dirty="0" smtClean="0"/>
              <a:t>constructors </a:t>
            </a:r>
            <a:r>
              <a:rPr lang="th-TH" dirty="0" smtClean="0"/>
              <a:t>ของ</a:t>
            </a:r>
            <a:r>
              <a:rPr lang="en-US" dirty="0" smtClean="0"/>
              <a:t> </a:t>
            </a:r>
            <a:r>
              <a:rPr lang="en-US" dirty="0" err="1" smtClean="0"/>
              <a:t>superclass</a:t>
            </a:r>
            <a:endParaRPr lang="th-TH" dirty="0" smtClean="0"/>
          </a:p>
          <a:p>
            <a:pPr lvl="1"/>
            <a:r>
              <a:rPr lang="th-TH" dirty="0" smtClean="0"/>
              <a:t>ทบทวนเกี่ยวกับ </a:t>
            </a:r>
            <a:r>
              <a:rPr lang="en-US" dirty="0" err="1" smtClean="0"/>
              <a:t>superclass</a:t>
            </a:r>
            <a:r>
              <a:rPr lang="en-US" dirty="0" smtClean="0"/>
              <a:t> Object </a:t>
            </a:r>
            <a:r>
              <a:rPr lang="th-TH" dirty="0" smtClean="0"/>
              <a:t>และการเขียนทับเมท็อด</a:t>
            </a:r>
            <a:r>
              <a:rPr lang="en-US" dirty="0" smtClean="0"/>
              <a:t>: </a:t>
            </a:r>
            <a:r>
              <a:rPr lang="en-US" dirty="0" err="1" smtClean="0"/>
              <a:t>toString</a:t>
            </a:r>
            <a:r>
              <a:rPr lang="en-US" dirty="0" smtClean="0"/>
              <a:t>, equals </a:t>
            </a:r>
            <a:r>
              <a:rPr lang="th-TH" dirty="0" smtClean="0"/>
              <a:t>และ </a:t>
            </a:r>
            <a:r>
              <a:rPr lang="en-US" dirty="0" smtClean="0"/>
              <a:t>clone</a:t>
            </a:r>
          </a:p>
          <a:p>
            <a:r>
              <a:rPr lang="th-TH" dirty="0" smtClean="0"/>
              <a:t>การแปลงระหว่าง </a:t>
            </a:r>
            <a:r>
              <a:rPr lang="en-US" dirty="0" err="1" smtClean="0"/>
              <a:t>supertype</a:t>
            </a:r>
            <a:r>
              <a:rPr lang="en-US" dirty="0" smtClean="0"/>
              <a:t> </a:t>
            </a:r>
            <a:r>
              <a:rPr lang="th-TH" dirty="0" smtClean="0"/>
              <a:t>และ</a:t>
            </a:r>
            <a:r>
              <a:rPr lang="en-US" dirty="0" smtClean="0"/>
              <a:t> subtype reference</a:t>
            </a:r>
            <a:endParaRPr lang="th-TH" dirty="0" smtClean="0"/>
          </a:p>
          <a:p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dirty="0" err="1" smtClean="0"/>
              <a:t>Lecture</a:t>
            </a:r>
            <a:r>
              <a:rPr lang="th-TH" dirty="0" smtClean="0"/>
              <a:t> 2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2</a:t>
            </a:fld>
            <a:endParaRPr lang="th-TH" dirty="0"/>
          </a:p>
        </p:txBody>
      </p:sp>
    </p:spTree>
    <p:extLst>
      <p:ext uri="{BB962C8B-B14F-4D97-AF65-F5344CB8AC3E}">
        <p14:creationId xmlns="" xmlns:p14="http://schemas.microsoft.com/office/powerpoint/2010/main" val="38394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การสืบทอดตัวแปร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556792"/>
            <a:ext cx="7467600" cy="4216909"/>
          </a:xfrm>
        </p:spPr>
        <p:txBody>
          <a:bodyPr>
            <a:normAutofit/>
          </a:bodyPr>
          <a:lstStyle/>
          <a:p>
            <a:r>
              <a:rPr lang="en-US" sz="2800" dirty="0" err="1"/>
              <a:t>ตัวแปรจะ</a:t>
            </a:r>
            <a:r>
              <a:rPr lang="en-US" sz="2800" b="1" dirty="0" err="1">
                <a:solidFill>
                  <a:srgbClr val="FF0000"/>
                </a:solidFill>
              </a:rPr>
              <a:t>ไม่ถูกเขียนทับ</a:t>
            </a:r>
            <a:r>
              <a:rPr lang="en-US" sz="2800" dirty="0" err="1"/>
              <a:t>โดย</a:t>
            </a:r>
            <a:r>
              <a:rPr lang="en-US" sz="2800" dirty="0"/>
              <a:t> subclass</a:t>
            </a:r>
          </a:p>
          <a:p>
            <a:r>
              <a:rPr lang="en-US" sz="2800" dirty="0" err="1" smtClean="0"/>
              <a:t>ดังนั้นตัวแปรใน</a:t>
            </a:r>
            <a:r>
              <a:rPr lang="en-US" sz="2800" dirty="0" smtClean="0"/>
              <a:t> </a:t>
            </a:r>
            <a:r>
              <a:rPr lang="en-US" sz="2800" dirty="0"/>
              <a:t>subclass </a:t>
            </a:r>
            <a:r>
              <a:rPr lang="th-TH" sz="2800" dirty="0" smtClean="0"/>
              <a:t>มี</a:t>
            </a:r>
            <a:r>
              <a:rPr lang="en-US" sz="2800" dirty="0" err="1" smtClean="0"/>
              <a:t>ได้</a:t>
            </a:r>
            <a:r>
              <a:rPr lang="en-US" sz="2800" dirty="0" err="1"/>
              <a:t>ใน</a:t>
            </a:r>
            <a:r>
              <a:rPr lang="en-US" sz="2800" dirty="0"/>
              <a:t> 2 </a:t>
            </a:r>
            <a:r>
              <a:rPr lang="en-US" sz="2800" dirty="0" err="1"/>
              <a:t>ลักษณะ</a:t>
            </a:r>
            <a:endParaRPr lang="en-US" sz="2800" dirty="0"/>
          </a:p>
          <a:p>
            <a:pPr lvl="1"/>
            <a:r>
              <a:rPr lang="en-US" sz="2400" b="1" dirty="0" err="1">
                <a:solidFill>
                  <a:schemeClr val="accent2"/>
                </a:solidFill>
              </a:rPr>
              <a:t>สืบทอดตัวแปรมาจาก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superclass</a:t>
            </a:r>
            <a:r>
              <a:rPr lang="en-US" sz="2400" dirty="0"/>
              <a:t>: </a:t>
            </a:r>
            <a:r>
              <a:rPr lang="th-TH" sz="2400" dirty="0"/>
              <a:t>ตัวแปรของ</a:t>
            </a:r>
            <a:r>
              <a:rPr lang="en-US" sz="2400" dirty="0"/>
              <a:t> </a:t>
            </a:r>
            <a:r>
              <a:rPr lang="en-US" sz="2400" dirty="0" err="1"/>
              <a:t>superclass</a:t>
            </a:r>
            <a:r>
              <a:rPr lang="en-US" sz="2400" dirty="0"/>
              <a:t> </a:t>
            </a:r>
            <a:r>
              <a:rPr lang="en-US" sz="2400" dirty="0" err="1"/>
              <a:t>จะถูกสืบทอดจากแม่มายังลูกโดยอัตโนมัติ</a:t>
            </a:r>
            <a:endParaRPr lang="en-US" sz="2400" dirty="0"/>
          </a:p>
          <a:p>
            <a:pPr lvl="1"/>
            <a:r>
              <a:rPr lang="th-TH" sz="2400" b="1" dirty="0">
                <a:solidFill>
                  <a:schemeClr val="accent2"/>
                </a:solidFill>
              </a:rPr>
              <a:t>ตัวแปรใหม่</a:t>
            </a:r>
            <a:r>
              <a:rPr lang="en-US" sz="2400" dirty="0"/>
              <a:t>: </a:t>
            </a:r>
            <a:r>
              <a:rPr lang="en-US" sz="2400" dirty="0" err="1"/>
              <a:t>กำหนดตัวแปรใหม่ที่ไม่เคยมีใน</a:t>
            </a:r>
            <a:r>
              <a:rPr lang="en-US" sz="2400" dirty="0"/>
              <a:t> </a:t>
            </a:r>
            <a:r>
              <a:rPr lang="en-US" sz="2400" dirty="0" err="1"/>
              <a:t>superclass</a:t>
            </a:r>
            <a:endParaRPr lang="en-US" sz="2400" dirty="0"/>
          </a:p>
          <a:p>
            <a:pPr lvl="2"/>
            <a:r>
              <a:rPr lang="en-US" sz="2400" dirty="0" err="1"/>
              <a:t>สามารถเรียกใช้ได้จากเพียง</a:t>
            </a:r>
            <a:r>
              <a:rPr lang="en-US" sz="2400" dirty="0"/>
              <a:t> subclass </a:t>
            </a:r>
            <a:r>
              <a:rPr lang="en-US" sz="2400" dirty="0" err="1"/>
              <a:t>ที่กำหนด</a:t>
            </a:r>
            <a:r>
              <a:rPr lang="en-US" sz="2400" dirty="0"/>
              <a:t> method </a:t>
            </a:r>
            <a:r>
              <a:rPr lang="en-US" sz="2400" dirty="0" err="1"/>
              <a:t>ใหม่นี้ขึ้น</a:t>
            </a:r>
            <a:r>
              <a:rPr lang="en-US" sz="2400" dirty="0" err="1" smtClean="0"/>
              <a:t>เท่านั้น</a:t>
            </a:r>
            <a:endParaRPr lang="th-TH" sz="2400" dirty="0" smtClean="0"/>
          </a:p>
          <a:p>
            <a:pPr lvl="2"/>
            <a:r>
              <a:rPr lang="th-TH" sz="2400" dirty="0" smtClean="0"/>
              <a:t>ถ้า </a:t>
            </a:r>
            <a:r>
              <a:rPr lang="en-US" sz="2400" dirty="0" smtClean="0"/>
              <a:t>subclass </a:t>
            </a:r>
            <a:r>
              <a:rPr lang="th-TH" sz="2400" dirty="0" smtClean="0"/>
              <a:t>กำหนดตัวแปรใหม่ชื่อซ้ำกับตัวแปรของ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 </a:t>
            </a:r>
            <a:r>
              <a:rPr lang="th-TH" sz="2400" dirty="0" smtClean="0"/>
              <a:t>ตัวแปรนั้นก็จะยังอยู่แต่เข้าถึงไม่ได้ใน </a:t>
            </a:r>
            <a:r>
              <a:rPr lang="en-US" sz="2400" dirty="0" smtClean="0"/>
              <a:t>class </a:t>
            </a:r>
            <a:r>
              <a:rPr lang="th-TH" sz="2400" dirty="0" smtClean="0"/>
              <a:t>ลูก </a:t>
            </a:r>
            <a:r>
              <a:rPr lang="en-US" sz="2400" dirty="0" smtClean="0"/>
              <a:t>- </a:t>
            </a:r>
            <a:r>
              <a:rPr lang="th-TH" sz="2400" dirty="0" smtClean="0"/>
              <a:t>เกิด</a:t>
            </a:r>
            <a:r>
              <a:rPr lang="en-US" sz="2400" dirty="0" smtClean="0"/>
              <a:t> Shadow Instance Variable</a:t>
            </a:r>
            <a:endParaRPr lang="th-TH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0B5E-9A01-4AD9-B507-836D33E4FE10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สังเกตว่า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15000"/>
              </a:spcBef>
            </a:pPr>
            <a:r>
              <a:rPr lang="th-TH" dirty="0" smtClean="0"/>
              <a:t>ข้อ</a:t>
            </a:r>
            <a:r>
              <a:rPr lang="th-TH" dirty="0"/>
              <a:t>แตกต่างระหว่าง</a:t>
            </a:r>
            <a:r>
              <a:rPr lang="en-US" dirty="0"/>
              <a:t> Inheritance </a:t>
            </a:r>
            <a:r>
              <a:rPr lang="th-TH" dirty="0" smtClean="0"/>
              <a:t>กับการ </a:t>
            </a:r>
            <a:r>
              <a:rPr lang="en-US" dirty="0" smtClean="0"/>
              <a:t>realize </a:t>
            </a:r>
            <a:r>
              <a:rPr lang="th-TH" dirty="0" smtClean="0"/>
              <a:t>อินเทอร์เฟส </a:t>
            </a:r>
            <a:endParaRPr lang="en-US" dirty="0"/>
          </a:p>
          <a:p>
            <a:pPr lvl="1"/>
            <a:r>
              <a:rPr lang="en-US" dirty="0"/>
              <a:t>Interface </a:t>
            </a:r>
            <a:r>
              <a:rPr lang="th-TH" u="sng" dirty="0">
                <a:solidFill>
                  <a:srgbClr val="FF0000"/>
                </a:solidFill>
              </a:rPr>
              <a:t>ไม่</a:t>
            </a:r>
            <a:r>
              <a:rPr lang="th-TH" dirty="0"/>
              <a:t>ใช่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Interface </a:t>
            </a:r>
            <a:r>
              <a:rPr lang="th-TH" u="sng" dirty="0">
                <a:solidFill>
                  <a:srgbClr val="FF0000"/>
                </a:solidFill>
              </a:rPr>
              <a:t>ไม่</a:t>
            </a:r>
            <a:r>
              <a:rPr lang="th-TH" dirty="0"/>
              <a:t>มี</a:t>
            </a:r>
            <a:r>
              <a:rPr lang="en-US" dirty="0"/>
              <a:t> instance attributes </a:t>
            </a:r>
            <a:r>
              <a:rPr lang="th-TH" dirty="0"/>
              <a:t>หรือ</a:t>
            </a:r>
            <a:r>
              <a:rPr lang="en-US" dirty="0"/>
              <a:t> methods </a:t>
            </a:r>
            <a:r>
              <a:rPr lang="th-TH" dirty="0"/>
              <a:t>ให้สืบทอด</a:t>
            </a:r>
            <a:r>
              <a:rPr lang="th-TH" dirty="0" smtClean="0"/>
              <a:t>ได้</a:t>
            </a:r>
            <a:endParaRPr lang="en-US" dirty="0" smtClean="0"/>
          </a:p>
          <a:p>
            <a:pPr lvl="2"/>
            <a:r>
              <a:rPr lang="th-TH" dirty="0" smtClean="0"/>
              <a:t>เมท็อดเป็นเพียงข้อกำหนด ไม่มี </a:t>
            </a:r>
            <a:r>
              <a:rPr lang="en-US" dirty="0" smtClean="0"/>
              <a:t>body</a:t>
            </a:r>
          </a:p>
          <a:p>
            <a:pPr lvl="2"/>
            <a:r>
              <a:rPr lang="th-TH" dirty="0" smtClean="0"/>
              <a:t>สามารถมีตัวแปรค่าคงที่ได้</a:t>
            </a:r>
            <a:endParaRPr lang="en-US" dirty="0" smtClean="0"/>
          </a:p>
          <a:p>
            <a:pPr lvl="1"/>
            <a:r>
              <a:rPr lang="th-TH" dirty="0" smtClean="0"/>
              <a:t>ในจาวา</a:t>
            </a:r>
          </a:p>
          <a:p>
            <a:pPr lvl="2"/>
            <a:r>
              <a:rPr lang="en-US" dirty="0" smtClean="0"/>
              <a:t>Realize </a:t>
            </a:r>
            <a:r>
              <a:rPr lang="th-TH" dirty="0" smtClean="0"/>
              <a:t>ได้</a:t>
            </a:r>
            <a:r>
              <a:rPr lang="th-TH" b="1" dirty="0" smtClean="0">
                <a:solidFill>
                  <a:schemeClr val="bg2">
                    <a:lumMod val="25000"/>
                  </a:schemeClr>
                </a:solidFill>
              </a:rPr>
              <a:t>มากกว่า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1 </a:t>
            </a:r>
            <a:r>
              <a:rPr lang="th-TH" dirty="0" smtClean="0"/>
              <a:t>อินเทอร์เฟส </a:t>
            </a:r>
          </a:p>
          <a:p>
            <a:pPr lvl="2"/>
            <a:r>
              <a:rPr lang="en-US" dirty="0" smtClean="0"/>
              <a:t>Inherit</a:t>
            </a:r>
            <a:r>
              <a:rPr lang="th-TH" dirty="0" smtClean="0"/>
              <a:t>ได้จาก</a:t>
            </a:r>
            <a:r>
              <a:rPr lang="th-TH" b="1" dirty="0" smtClean="0">
                <a:solidFill>
                  <a:schemeClr val="bg2">
                    <a:lumMod val="25000"/>
                  </a:schemeClr>
                </a:solidFill>
              </a:rPr>
              <a:t>เพียง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1 </a:t>
            </a:r>
            <a:r>
              <a:rPr lang="th-TH" b="1" dirty="0" smtClean="0">
                <a:solidFill>
                  <a:schemeClr val="bg2">
                    <a:lumMod val="25000"/>
                  </a:schemeClr>
                </a:solidFill>
              </a:rPr>
              <a:t>คลาสเท่านั้น</a:t>
            </a:r>
            <a:endParaRPr lang="th-TH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257A-D74A-41C7-BE8F-CC6BBDBC6E28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การแปลงระหว่าง</a:t>
            </a:r>
            <a:r>
              <a:rPr lang="en-US" dirty="0" smtClean="0"/>
              <a:t> class types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การแปลงชนิด</a:t>
            </a:r>
          </a:p>
          <a:p>
            <a:pPr lvl="1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SuperClass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sc = new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SubClass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>
              <a:buNone/>
            </a:pPr>
            <a:r>
              <a:rPr lang="en-US" sz="1800" strike="sngStrike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SubClass</a:t>
            </a:r>
            <a:r>
              <a:rPr lang="en-US" sz="1800" strike="sngStrike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sub = new </a:t>
            </a:r>
            <a:r>
              <a:rPr lang="en-US" sz="1800" strike="sngStrike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SuperClass</a:t>
            </a:r>
            <a:r>
              <a:rPr lang="en-US" sz="1800" strike="sngStrike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SubClass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sub = 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SubClass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)sc;</a:t>
            </a:r>
          </a:p>
          <a:p>
            <a:r>
              <a:rPr lang="th-TH" dirty="0" smtClean="0"/>
              <a:t>ควรตรวจชนิดก่อนการแปลงโดยใช้ </a:t>
            </a:r>
            <a:r>
              <a:rPr lang="en-US" dirty="0" err="1" smtClean="0"/>
              <a:t>instanceof</a:t>
            </a:r>
            <a:endParaRPr lang="en-US" dirty="0" smtClean="0"/>
          </a:p>
          <a:p>
            <a:pPr lvl="1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 </a:t>
            </a:r>
            <a:r>
              <a:rPr lang="en-US" sz="1800" b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SuperClass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th-TH" dirty="0" smtClean="0"/>
              <a:t>คืนจริง </a:t>
            </a:r>
            <a:r>
              <a:rPr lang="en-US" dirty="0" smtClean="0"/>
              <a:t>(true) </a:t>
            </a:r>
            <a:r>
              <a:rPr lang="th-TH" dirty="0" smtClean="0"/>
              <a:t>หาก </a:t>
            </a:r>
            <a:r>
              <a:rPr lang="en-US" dirty="0" smtClean="0"/>
              <a:t>sc </a:t>
            </a:r>
            <a:r>
              <a:rPr lang="th-TH" dirty="0" smtClean="0"/>
              <a:t>เป็นชนิด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endParaRPr lang="th-TH" dirty="0" smtClean="0"/>
          </a:p>
          <a:p>
            <a:pPr lvl="1">
              <a:buNone/>
            </a:pPr>
            <a:r>
              <a:rPr lang="th-TH" dirty="0" smtClean="0"/>
              <a:t>ดังนั้น</a:t>
            </a:r>
            <a:endParaRPr lang="en-US" dirty="0" smtClean="0"/>
          </a:p>
          <a:p>
            <a:pPr lvl="1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 </a:t>
            </a:r>
            <a:r>
              <a:rPr lang="en-US" sz="1800" b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Object</a:t>
            </a:r>
          </a:p>
          <a:p>
            <a:pPr lvl="1"/>
            <a:r>
              <a:rPr lang="th-TH" dirty="0" smtClean="0"/>
              <a:t>คืน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??? </a:t>
            </a:r>
            <a:endParaRPr lang="th-TH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F309-14AC-413F-AA55-DB501DA1B1B3}" type="slidenum">
              <a:rPr lang="th-TH" smtClean="0"/>
              <a:pPr/>
              <a:t>22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  <a:r>
              <a:rPr lang="th-TH" dirty="0" smtClean="0"/>
              <a:t>และ </a:t>
            </a:r>
            <a:r>
              <a:rPr lang="en-US" dirty="0" smtClean="0"/>
              <a:t>Constructor (1)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Person {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public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 ) {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("Hello");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th-TH" sz="2800" dirty="0" smtClean="0"/>
              <a:t>มีความหมายเท่ากับ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class Person {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Person( ) { 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super( 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) {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("Hello");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1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th-TH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8DB0-4183-4B1C-9796-2D4508B9F75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292080" y="4005064"/>
            <a:ext cx="3429000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Angsana New" pitchFamily="18" charset="-34"/>
                <a:cs typeface="Angsana New" pitchFamily="18" charset="-34"/>
              </a:rPr>
              <a:t>Compiler 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เพิ่มให้โดย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อัตโนมัติ</a:t>
            </a:r>
            <a:endParaRPr lang="th-TH" sz="28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>
            <a:off x="4683125" y="3789040"/>
            <a:ext cx="76200" cy="728884"/>
          </a:xfrm>
          <a:prstGeom prst="rightBrace">
            <a:avLst>
              <a:gd name="adj1" fmla="val 83333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 flipV="1">
            <a:off x="4759325" y="4153482"/>
            <a:ext cx="532755" cy="20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" name="Rectangle 9"/>
          <p:cNvSpPr/>
          <p:nvPr/>
        </p:nvSpPr>
        <p:spPr bwMode="auto">
          <a:xfrm>
            <a:off x="1187624" y="3789040"/>
            <a:ext cx="3456384" cy="739244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h-TH" smtClean="0"/>
          </a:p>
        </p:txBody>
      </p:sp>
      <p:sp>
        <p:nvSpPr>
          <p:cNvPr id="11" name="Rectangle 10"/>
          <p:cNvSpPr/>
          <p:nvPr/>
        </p:nvSpPr>
        <p:spPr>
          <a:xfrm>
            <a:off x="4067944" y="2852936"/>
            <a:ext cx="482453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1. Constructors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ของ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super class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ไม่สืบทอดมายัง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subclass</a:t>
            </a:r>
          </a:p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th-TH" sz="2000" dirty="0" smtClean="0">
                <a:solidFill>
                  <a:schemeClr val="bg2">
                    <a:lumMod val="50000"/>
                  </a:schemeClr>
                </a:solidFill>
              </a:rPr>
              <a:t>การเรียกใช้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constructor </a:t>
            </a:r>
            <a:r>
              <a:rPr lang="th-TH" sz="2000" dirty="0" smtClean="0">
                <a:solidFill>
                  <a:schemeClr val="bg2">
                    <a:lumMod val="50000"/>
                  </a:schemeClr>
                </a:solidFill>
              </a:rPr>
              <a:t>ของ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superclass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h-TH" sz="2000" dirty="0" smtClean="0">
                <a:solidFill>
                  <a:schemeClr val="bg2">
                    <a:lumMod val="50000"/>
                  </a:schemeClr>
                </a:solidFill>
              </a:rPr>
              <a:t>ทำโดยเรียก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super()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Picture 11" descr="NasR6e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1840306"/>
            <a:ext cx="1663555" cy="1084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r>
              <a:rPr lang="th-TH" dirty="0" smtClean="0"/>
              <a:t>และ </a:t>
            </a:r>
            <a:r>
              <a:rPr lang="en-US" dirty="0" smtClean="0"/>
              <a:t>Constructor (2)</a:t>
            </a:r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 alt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th-TH" alt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B215-007E-4E87-982F-54D0EA62104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2840" y="1600200"/>
            <a:ext cx="8229600" cy="1171575"/>
          </a:xfrm>
        </p:spPr>
        <p:txBody>
          <a:bodyPr/>
          <a:lstStyle/>
          <a:p>
            <a:r>
              <a:rPr lang="th-TH" dirty="0" smtClean="0"/>
              <a:t>หากกำหนด </a:t>
            </a:r>
            <a:r>
              <a:rPr lang="en-US" dirty="0" smtClean="0"/>
              <a:t>Constructor </a:t>
            </a:r>
            <a:r>
              <a:rPr lang="th-TH" dirty="0" smtClean="0"/>
              <a:t>โดยไม่เรียก</a:t>
            </a:r>
            <a:r>
              <a:rPr lang="en-US" dirty="0" smtClean="0"/>
              <a:t> </a:t>
            </a:r>
            <a:r>
              <a:rPr lang="en-US" dirty="0"/>
              <a:t>super class constructor, compiler </a:t>
            </a:r>
            <a:r>
              <a:rPr lang="th-TH" dirty="0"/>
              <a:t>เพิ่มให้โดยอัตโนมัติ</a:t>
            </a:r>
          </a:p>
          <a:p>
            <a:endParaRPr lang="th-TH" dirty="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33400" y="2897188"/>
            <a:ext cx="38862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Student 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extends Person {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private String name;</a:t>
            </a:r>
          </a:p>
          <a:p>
            <a:pPr eaLnBrk="0" hangingPunct="0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public Student( ) {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name = "unknown";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hangingPunct="0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800600" y="2879725"/>
            <a:ext cx="3886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Student 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extends Person {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private String name;</a:t>
            </a:r>
          </a:p>
          <a:p>
            <a:pPr eaLnBrk="0" hangingPunct="0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public Student( ) {</a:t>
            </a:r>
          </a:p>
          <a:p>
            <a:pPr eaLnBrk="0" hangingPunct="0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super();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name = "unknown";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hangingPunct="0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4419600" y="32004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ระวัง (Caution) !!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 alt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th-TH" alt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D20F-87E9-4523-9303-5552CE70E94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79388" y="1290638"/>
            <a:ext cx="43434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rIns="18000" anchor="b">
            <a:spAutoFit/>
          </a:bodyPr>
          <a:lstStyle/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Vehicle 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Vehicle(String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vNo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vNo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getVid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hangingPunct="0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675188" y="1290638"/>
            <a:ext cx="43434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rIns="18000" anchor="b">
            <a:spAutoFit/>
          </a:bodyPr>
          <a:lstStyle/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Car </a:t>
            </a:r>
            <a:r>
              <a:rPr lang="en-US" sz="2000" b="1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Vehicle {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noOfSeats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setSeat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noOfSeats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n;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getSeat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noOfSeats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hangingPunct="0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46188" y="4414838"/>
            <a:ext cx="6878640" cy="1677987"/>
            <a:chOff x="768" y="2976"/>
            <a:chExt cx="4333" cy="1057"/>
          </a:xfrm>
        </p:grpSpPr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768" y="3161"/>
              <a:ext cx="4333" cy="8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 eaLnBrk="0" hangingPunct="0"/>
              <a:r>
                <a:rPr lang="en-US" sz="2800" dirty="0">
                  <a:latin typeface="Angsana New" pitchFamily="18" charset="-34"/>
                  <a:cs typeface="Angsana New" pitchFamily="18" charset="-34"/>
                </a:rPr>
                <a:t>Compilation Error </a:t>
              </a:r>
              <a:r>
                <a:rPr lang="th-TH" sz="2800" dirty="0" smtClean="0">
                  <a:latin typeface="Angsana New" pitchFamily="18" charset="-34"/>
                  <a:cs typeface="Angsana New" pitchFamily="18" charset="-34"/>
                </a:rPr>
                <a:t>เนื่องจากไม่มีการกำหนด</a:t>
              </a:r>
              <a:r>
                <a:rPr lang="en-US" sz="2800" dirty="0" smtClean="0">
                  <a:latin typeface="Angsana New" pitchFamily="18" charset="-34"/>
                  <a:cs typeface="Angsana New" pitchFamily="18" charset="-34"/>
                </a:rPr>
                <a:t> </a:t>
              </a:r>
              <a:r>
                <a:rPr lang="en-US" sz="2800" dirty="0">
                  <a:latin typeface="Angsana New" pitchFamily="18" charset="-34"/>
                  <a:cs typeface="Angsana New" pitchFamily="18" charset="-34"/>
                </a:rPr>
                <a:t>constructor </a:t>
              </a:r>
              <a:r>
                <a:rPr lang="th-TH" sz="2800" dirty="0" smtClean="0">
                  <a:latin typeface="Angsana New" pitchFamily="18" charset="-34"/>
                  <a:cs typeface="Angsana New" pitchFamily="18" charset="-34"/>
                </a:rPr>
                <a:t>สำหรับ </a:t>
              </a:r>
              <a:r>
                <a:rPr lang="en-US" sz="2800" dirty="0" smtClean="0">
                  <a:latin typeface="Angsana New" pitchFamily="18" charset="-34"/>
                  <a:cs typeface="Angsana New" pitchFamily="18" charset="-34"/>
                </a:rPr>
                <a:t>Car( </a:t>
              </a:r>
              <a:r>
                <a:rPr lang="en-US" sz="2800" dirty="0">
                  <a:latin typeface="Angsana New" pitchFamily="18" charset="-34"/>
                  <a:cs typeface="Angsana New" pitchFamily="18" charset="-34"/>
                </a:rPr>
                <a:t>)</a:t>
              </a:r>
            </a:p>
            <a:p>
              <a:pPr eaLnBrk="0" hangingPunct="0"/>
              <a:r>
                <a:rPr lang="en-US" sz="2800" dirty="0">
                  <a:latin typeface="Angsana New" pitchFamily="18" charset="-34"/>
                  <a:cs typeface="Angsana New" pitchFamily="18" charset="-34"/>
                </a:rPr>
                <a:t>compiler</a:t>
              </a:r>
              <a:r>
                <a:rPr lang="th-TH" sz="2800" dirty="0">
                  <a:latin typeface="Angsana New" pitchFamily="18" charset="-34"/>
                  <a:cs typeface="Angsana New" pitchFamily="18" charset="-34"/>
                </a:rPr>
                <a:t> เพิ่ม</a:t>
              </a:r>
              <a:r>
                <a:rPr lang="en-US" sz="2800" dirty="0">
                  <a:latin typeface="Angsana New" pitchFamily="18" charset="-34"/>
                  <a:cs typeface="Angsana New" pitchFamily="18" charset="-34"/>
                </a:rPr>
                <a:t> </a:t>
              </a:r>
              <a:r>
                <a:rPr lang="en-US" sz="18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 Car() { super( );}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th-TH" sz="2800" dirty="0" smtClean="0">
                  <a:latin typeface="Angsana New" pitchFamily="18" charset="-34"/>
                  <a:cs typeface="Angsana New" pitchFamily="18" charset="-34"/>
                </a:rPr>
                <a:t>แต่ไม่มี</a:t>
              </a:r>
              <a:r>
                <a:rPr lang="en-US" sz="2800" dirty="0" smtClean="0">
                  <a:latin typeface="Angsana New" pitchFamily="18" charset="-34"/>
                  <a:cs typeface="Angsana New" pitchFamily="18" charset="-34"/>
                </a:rPr>
                <a:t> </a:t>
              </a:r>
              <a:endParaRPr lang="en-US" sz="2800" dirty="0">
                <a:latin typeface="Angsana New" pitchFamily="18" charset="-34"/>
                <a:cs typeface="Angsana New" pitchFamily="18" charset="-34"/>
              </a:endParaRPr>
            </a:p>
            <a:p>
              <a:pPr eaLnBrk="0" hangingPunct="0"/>
              <a:r>
                <a:rPr lang="en-US" sz="2800" dirty="0">
                  <a:latin typeface="Angsana New" pitchFamily="18" charset="-34"/>
                  <a:cs typeface="Angsana New" pitchFamily="18" charset="-34"/>
                </a:rPr>
                <a:t>constructor </a:t>
              </a:r>
              <a:r>
                <a:rPr lang="th-TH" sz="2800" dirty="0" smtClean="0">
                  <a:latin typeface="Angsana New" pitchFamily="18" charset="-34"/>
                  <a:cs typeface="Angsana New" pitchFamily="18" charset="-34"/>
                </a:rPr>
                <a:t>ที่ไม่รับพารามิเตอร์ใน</a:t>
              </a:r>
              <a:r>
                <a:rPr lang="en-US" sz="2800" dirty="0" smtClean="0">
                  <a:latin typeface="Angsana New" pitchFamily="18" charset="-34"/>
                  <a:cs typeface="Angsana New" pitchFamily="18" charset="-34"/>
                </a:rPr>
                <a:t> </a:t>
              </a:r>
              <a:r>
                <a:rPr lang="en-US" sz="2800" dirty="0" err="1">
                  <a:latin typeface="Angsana New" pitchFamily="18" charset="-34"/>
                  <a:cs typeface="Angsana New" pitchFamily="18" charset="-34"/>
                </a:rPr>
                <a:t>superclass</a:t>
              </a:r>
              <a:r>
                <a:rPr lang="en-US" sz="2800" dirty="0">
                  <a:latin typeface="Angsana New" pitchFamily="18" charset="-34"/>
                  <a:cs typeface="Angsana New" pitchFamily="18" charset="-34"/>
                </a:rPr>
                <a:t> Vehicle</a:t>
              </a:r>
            </a:p>
          </p:txBody>
        </p:sp>
        <p:sp>
          <p:nvSpPr>
            <p:cNvPr id="36870" name="Line 6"/>
            <p:cNvSpPr>
              <a:spLocks noChangeShapeType="1"/>
            </p:cNvSpPr>
            <p:nvPr/>
          </p:nvSpPr>
          <p:spPr bwMode="auto">
            <a:xfrm flipV="1">
              <a:off x="3744" y="2976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Abstract class = </a:t>
            </a:r>
          </a:p>
          <a:p>
            <a:pPr lvl="1"/>
            <a:r>
              <a:rPr lang="en-US" sz="3000" dirty="0"/>
              <a:t>class </a:t>
            </a:r>
            <a:r>
              <a:rPr lang="en-US" sz="3000" dirty="0" err="1"/>
              <a:t>ที่กำหนดโดยมี</a:t>
            </a:r>
            <a:r>
              <a:rPr lang="en-US" sz="3000" dirty="0"/>
              <a:t> modifier abstract</a:t>
            </a:r>
          </a:p>
          <a:p>
            <a:pPr lvl="1"/>
            <a:r>
              <a:rPr lang="en-US" sz="3000" dirty="0" err="1"/>
              <a:t>ไม่สามารถสร้าง</a:t>
            </a:r>
            <a:r>
              <a:rPr lang="en-US" sz="3000" dirty="0"/>
              <a:t> instance </a:t>
            </a:r>
            <a:r>
              <a:rPr lang="en-US" sz="3000" dirty="0" err="1"/>
              <a:t>จากมันได้</a:t>
            </a:r>
            <a:endParaRPr lang="en-US" sz="3000" dirty="0"/>
          </a:p>
          <a:p>
            <a:pPr lvl="1">
              <a:buFont typeface="Wingdings" pitchFamily="2" charset="2"/>
              <a:buNone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 Student {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protected final static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Num_Tests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computeGrade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String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getGrade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 { </a:t>
            </a:r>
            <a:endParaRPr lang="en-US" sz="20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courseGrade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20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th-TH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4DF7-6420-4B6A-BB31-44134706180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 rot="5400000" flipH="1" flipV="1">
            <a:off x="-298449" y="4387850"/>
            <a:ext cx="1566862" cy="528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2800">
                <a:latin typeface="Angsana New" pitchFamily="18" charset="-34"/>
                <a:cs typeface="Angsana New" pitchFamily="18" charset="-34"/>
              </a:rPr>
              <a:t>Abstract  class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457200" y="3573463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258050" y="4076700"/>
            <a:ext cx="1754188" cy="5286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2800">
                <a:latin typeface="Angsana New" pitchFamily="18" charset="-34"/>
                <a:cs typeface="Angsana New" pitchFamily="18" charset="-34"/>
              </a:rPr>
              <a:t>Abstract method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H="1">
            <a:off x="6948264" y="4300538"/>
            <a:ext cx="309786" cy="2085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methods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Abstract method =</a:t>
            </a:r>
          </a:p>
          <a:p>
            <a:pPr lvl="1"/>
            <a:r>
              <a:rPr lang="en-US" dirty="0"/>
              <a:t>method </a:t>
            </a:r>
            <a:r>
              <a:rPr lang="th-TH" dirty="0" smtClean="0"/>
              <a:t>ที่มี </a:t>
            </a:r>
            <a:r>
              <a:rPr lang="en-US" dirty="0" smtClean="0"/>
              <a:t>keyword </a:t>
            </a:r>
            <a:r>
              <a:rPr lang="en-US" dirty="0"/>
              <a:t>abstract </a:t>
            </a:r>
            <a:r>
              <a:rPr lang="th-TH" dirty="0"/>
              <a:t>เป็น</a:t>
            </a:r>
            <a:r>
              <a:rPr lang="en-US" dirty="0"/>
              <a:t> modifier</a:t>
            </a:r>
          </a:p>
          <a:p>
            <a:pPr lvl="1"/>
            <a:r>
              <a:rPr lang="th-TH" dirty="0" smtClean="0"/>
              <a:t>ปิดท้ายด้วย </a:t>
            </a:r>
            <a:r>
              <a:rPr lang="en-US" dirty="0" smtClean="0"/>
              <a:t>; </a:t>
            </a:r>
            <a:r>
              <a:rPr lang="en-US" dirty="0"/>
              <a:t>==&gt; </a:t>
            </a:r>
            <a:r>
              <a:rPr lang="th-TH" dirty="0" smtClean="0"/>
              <a:t>ไม่มี</a:t>
            </a:r>
            <a:r>
              <a:rPr lang="en-US" dirty="0" smtClean="0"/>
              <a:t> </a:t>
            </a:r>
            <a:r>
              <a:rPr lang="en-US" dirty="0"/>
              <a:t>method body </a:t>
            </a:r>
            <a:r>
              <a:rPr lang="th-TH" dirty="0" smtClean="0"/>
              <a:t>(ไม่กำหนดการทำงาน)</a:t>
            </a:r>
            <a:endParaRPr lang="en-US" dirty="0"/>
          </a:p>
          <a:p>
            <a:r>
              <a:rPr lang="en-US" dirty="0"/>
              <a:t>Private </a:t>
            </a:r>
            <a:r>
              <a:rPr lang="th-TH" dirty="0" smtClean="0"/>
              <a:t>และ </a:t>
            </a:r>
            <a:r>
              <a:rPr lang="en-US" dirty="0" smtClean="0"/>
              <a:t>Static </a:t>
            </a:r>
            <a:r>
              <a:rPr lang="en-US" dirty="0"/>
              <a:t>methods </a:t>
            </a:r>
            <a:r>
              <a:rPr lang="th-TH" dirty="0" smtClean="0"/>
              <a:t>ประกาศเป็น</a:t>
            </a:r>
            <a:r>
              <a:rPr lang="en-US" dirty="0" smtClean="0"/>
              <a:t> </a:t>
            </a:r>
            <a:r>
              <a:rPr lang="en-US" dirty="0"/>
              <a:t>abstract methods </a:t>
            </a:r>
            <a:r>
              <a:rPr lang="th-TH" b="1" u="sng" dirty="0" smtClean="0">
                <a:solidFill>
                  <a:srgbClr val="FF0000"/>
                </a:solidFill>
              </a:rPr>
              <a:t>ไม่</a:t>
            </a:r>
            <a:r>
              <a:rPr lang="th-TH" b="1" dirty="0" smtClean="0"/>
              <a:t>ได้</a:t>
            </a:r>
            <a:endParaRPr lang="en-US" b="1" dirty="0"/>
          </a:p>
          <a:p>
            <a:r>
              <a:rPr lang="en-US" dirty="0"/>
              <a:t>Class </a:t>
            </a:r>
            <a:r>
              <a:rPr lang="th-TH" dirty="0" smtClean="0"/>
              <a:t>เป็น</a:t>
            </a:r>
            <a:r>
              <a:rPr lang="en-US" dirty="0" smtClean="0"/>
              <a:t> </a:t>
            </a:r>
            <a:r>
              <a:rPr lang="en-US" dirty="0"/>
              <a:t>abstract class </a:t>
            </a:r>
            <a:r>
              <a:rPr lang="th-TH" dirty="0" smtClean="0"/>
              <a:t>ถ้า</a:t>
            </a:r>
            <a:endParaRPr lang="en-US" dirty="0"/>
          </a:p>
          <a:p>
            <a:pPr lvl="1"/>
            <a:r>
              <a:rPr lang="en-US" dirty="0" smtClean="0"/>
              <a:t>Class </a:t>
            </a:r>
            <a:r>
              <a:rPr lang="th-TH" dirty="0" smtClean="0"/>
              <a:t>ประกาศตัวขยายเป็น</a:t>
            </a:r>
            <a:r>
              <a:rPr lang="en-US" dirty="0" smtClean="0"/>
              <a:t> abstract</a:t>
            </a:r>
          </a:p>
          <a:p>
            <a:pPr lvl="1"/>
            <a:r>
              <a:rPr lang="en-US" dirty="0" smtClean="0"/>
              <a:t>Class </a:t>
            </a:r>
            <a:r>
              <a:rPr lang="th-TH" dirty="0" smtClean="0"/>
              <a:t>มีเมท็อดที่เป็น</a:t>
            </a:r>
            <a:r>
              <a:rPr lang="en-US" dirty="0" smtClean="0"/>
              <a:t> </a:t>
            </a:r>
            <a:r>
              <a:rPr lang="en-US" dirty="0"/>
              <a:t>abstract method</a:t>
            </a:r>
            <a:r>
              <a:rPr lang="th-TH" dirty="0"/>
              <a:t> หรือไม่ได้ทำ</a:t>
            </a:r>
            <a:r>
              <a:rPr lang="en-US" dirty="0"/>
              <a:t> implementation </a:t>
            </a:r>
            <a:r>
              <a:rPr lang="th-TH" dirty="0" smtClean="0"/>
              <a:t>ของ</a:t>
            </a:r>
            <a:r>
              <a:rPr lang="en-US" dirty="0" smtClean="0"/>
              <a:t>inherited </a:t>
            </a:r>
            <a:r>
              <a:rPr lang="en-US" dirty="0"/>
              <a:t>abstract </a:t>
            </a:r>
            <a:r>
              <a:rPr lang="en-US" dirty="0" smtClean="0"/>
              <a:t>method</a:t>
            </a:r>
            <a:endParaRPr lang="th-T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2BF-8A82-47C5-A1B7-2DC1F557237A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</a:t>
            </a:r>
            <a:r>
              <a:rPr lang="en-US" dirty="0" smtClean="0"/>
              <a:t>VS Abstract Class</a:t>
            </a:r>
            <a:endParaRPr lang="en-US" dirty="0"/>
          </a:p>
        </p:txBody>
      </p:sp>
      <p:sp>
        <p:nvSpPr>
          <p:cNvPr id="6144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ดังนั้นอาจมองได้ว่า </a:t>
            </a:r>
            <a:r>
              <a:rPr lang="en-US" dirty="0" smtClean="0"/>
              <a:t>Interface</a:t>
            </a:r>
            <a:r>
              <a:rPr lang="th-TH" dirty="0" smtClean="0"/>
              <a:t> ก็คือ </a:t>
            </a:r>
            <a:r>
              <a:rPr lang="en-US" dirty="0" smtClean="0"/>
              <a:t>Abstract class</a:t>
            </a:r>
            <a:r>
              <a:rPr lang="th-TH" dirty="0" smtClean="0"/>
              <a:t> ที่</a:t>
            </a:r>
          </a:p>
          <a:p>
            <a:pPr lvl="1"/>
            <a:r>
              <a:rPr lang="th-TH" dirty="0" smtClean="0"/>
              <a:t>ไม่มี </a:t>
            </a:r>
            <a:r>
              <a:rPr lang="en-US" dirty="0" smtClean="0"/>
              <a:t>instance variables</a:t>
            </a:r>
          </a:p>
          <a:p>
            <a:pPr lvl="1"/>
            <a:r>
              <a:rPr lang="th-TH" dirty="0" smtClean="0"/>
              <a:t>ทุก </a:t>
            </a:r>
            <a:r>
              <a:rPr lang="en-US" dirty="0" smtClean="0"/>
              <a:t>method</a:t>
            </a:r>
            <a:r>
              <a:rPr lang="th-TH" dirty="0" smtClean="0"/>
              <a:t> ใน </a:t>
            </a:r>
            <a:r>
              <a:rPr lang="en-US" dirty="0" smtClean="0"/>
              <a:t>interface</a:t>
            </a:r>
            <a:r>
              <a:rPr lang="th-TH" dirty="0" smtClean="0"/>
              <a:t> </a:t>
            </a:r>
            <a:r>
              <a:rPr lang="th-TH" b="1" dirty="0" smtClean="0">
                <a:solidFill>
                  <a:schemeClr val="bg2"/>
                </a:solidFill>
              </a:rPr>
              <a:t>ต้อง</a:t>
            </a:r>
            <a:r>
              <a:rPr lang="th-TH" dirty="0" smtClean="0"/>
              <a:t>เป็น </a:t>
            </a:r>
            <a:r>
              <a:rPr lang="en-US" dirty="0" smtClean="0"/>
              <a:t>abstract</a:t>
            </a:r>
            <a:r>
              <a:rPr lang="th-TH" dirty="0" smtClean="0"/>
              <a:t> นั่นคือไม่มีการ </a:t>
            </a:r>
            <a:r>
              <a:rPr lang="en-US" dirty="0" smtClean="0"/>
              <a:t>implement</a:t>
            </a:r>
            <a:r>
              <a:rPr lang="th-TH" dirty="0" smtClean="0"/>
              <a:t> </a:t>
            </a:r>
            <a:r>
              <a:rPr lang="en-US" dirty="0" smtClean="0"/>
              <a:t>body</a:t>
            </a:r>
            <a:endParaRPr lang="th-TH" dirty="0" smtClean="0"/>
          </a:p>
          <a:p>
            <a:pPr lvl="2"/>
            <a:r>
              <a:rPr lang="th-TH" dirty="0" smtClean="0"/>
              <a:t>ไม่จำเป็นต้องประกาศด้วยคำสงวน </a:t>
            </a:r>
            <a:r>
              <a:rPr lang="en-US" dirty="0" smtClean="0"/>
              <a:t>abstract </a:t>
            </a:r>
            <a:r>
              <a:rPr lang="th-TH" dirty="0" smtClean="0"/>
              <a:t>นำหน้าเมท็อด</a:t>
            </a:r>
            <a:endParaRPr lang="en-US" dirty="0" smtClean="0"/>
          </a:p>
          <a:p>
            <a:pPr lvl="1"/>
            <a:r>
              <a:rPr lang="th-TH" dirty="0" smtClean="0"/>
              <a:t>ทุก </a:t>
            </a:r>
            <a:r>
              <a:rPr lang="en-US" dirty="0" smtClean="0"/>
              <a:t>method</a:t>
            </a:r>
            <a:r>
              <a:rPr lang="th-TH" dirty="0" smtClean="0"/>
              <a:t> </a:t>
            </a:r>
            <a:r>
              <a:rPr lang="th-TH" b="1" dirty="0" smtClean="0">
                <a:solidFill>
                  <a:schemeClr val="bg2"/>
                </a:solidFill>
              </a:rPr>
              <a:t>เป็น</a:t>
            </a:r>
            <a:r>
              <a:rPr lang="th-TH" dirty="0" smtClean="0"/>
              <a:t> </a:t>
            </a:r>
            <a:r>
              <a:rPr lang="en-US" b="1" dirty="0" smtClean="0">
                <a:solidFill>
                  <a:schemeClr val="bg2"/>
                </a:solidFill>
              </a:rPr>
              <a:t>public</a:t>
            </a:r>
            <a:r>
              <a:rPr lang="th-TH" dirty="0" smtClean="0"/>
              <a:t> โดยอัตโนมัติ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E331-E49C-49C2-83ED-8A8A4A332ED4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และ member accessibility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3363" cy="4530725"/>
          </a:xfrm>
        </p:spPr>
        <p:txBody>
          <a:bodyPr/>
          <a:lstStyle/>
          <a:p>
            <a:r>
              <a:rPr lang="en-US"/>
              <a:t>การเข้าถึง (accessibility) ข้อมูลจากการใช้ inheritance สำหรับ modifier</a:t>
            </a:r>
          </a:p>
          <a:p>
            <a:pPr lvl="1"/>
            <a:r>
              <a:rPr lang="en-US"/>
              <a:t>public</a:t>
            </a:r>
          </a:p>
          <a:p>
            <a:pPr lvl="1"/>
            <a:r>
              <a:rPr lang="en-US"/>
              <a:t>private</a:t>
            </a:r>
          </a:p>
          <a:p>
            <a:pPr lvl="1"/>
            <a:r>
              <a:rPr lang="en-US"/>
              <a:t>protected (เข้าถึงได้โดย subclass และ package)</a:t>
            </a:r>
          </a:p>
          <a:p>
            <a:pPr lvl="1"/>
            <a:r>
              <a:rPr lang="en-US"/>
              <a:t>ไม่มีตัวขยาย: package access </a:t>
            </a:r>
          </a:p>
        </p:txBody>
      </p:sp>
      <p:sp>
        <p:nvSpPr>
          <p:cNvPr id="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 altLang="en-US"/>
          </a:p>
        </p:txBody>
      </p:sp>
      <p:sp>
        <p:nvSpPr>
          <p:cNvPr id="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th-TH" altLang="en-US"/>
          </a:p>
        </p:txBody>
      </p:sp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28DB-90A3-4260-BF35-0C82275A2D1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72000" y="21336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Angsana New" pitchFamily="18" charset="-34"/>
                <a:cs typeface="Angsana New" pitchFamily="18" charset="-34"/>
              </a:rPr>
              <a:t>Specifier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486400" y="2133600"/>
            <a:ext cx="68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Angsana New" pitchFamily="18" charset="-34"/>
                <a:cs typeface="Angsana New" pitchFamily="18" charset="-34"/>
              </a:rPr>
              <a:t>class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172200" y="21336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Angsana New" pitchFamily="18" charset="-34"/>
                <a:cs typeface="Angsana New" pitchFamily="18" charset="-34"/>
              </a:rPr>
              <a:t>package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7848600" y="21336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Angsana New" pitchFamily="18" charset="-34"/>
                <a:cs typeface="Angsana New" pitchFamily="18" charset="-34"/>
              </a:rPr>
              <a:t>world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4572000" y="2743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Angsana New" pitchFamily="18" charset="-34"/>
                <a:cs typeface="Angsana New" pitchFamily="18" charset="-34"/>
              </a:rPr>
              <a:t>private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5486400" y="2743200"/>
            <a:ext cx="68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dirty="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6172200" y="27432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>
              <a:solidFill>
                <a:schemeClr val="hlink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7848600" y="27432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>
              <a:solidFill>
                <a:schemeClr val="hlink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572000" y="33528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Angsana New" pitchFamily="18" charset="-34"/>
                <a:cs typeface="Angsana New" pitchFamily="18" charset="-34"/>
              </a:rPr>
              <a:t>-</a:t>
            </a: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486400" y="3352800"/>
            <a:ext cx="68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dirty="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72200" y="33528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7848600" y="33528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>
              <a:solidFill>
                <a:schemeClr val="hlink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4572000" y="39624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Angsana New" pitchFamily="18" charset="-34"/>
                <a:cs typeface="Angsana New" pitchFamily="18" charset="-34"/>
              </a:rPr>
              <a:t>protected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5486400" y="3962400"/>
            <a:ext cx="68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6172200" y="39624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7848600" y="39624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>
              <a:solidFill>
                <a:schemeClr val="hlink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4572000" y="4572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Angsana New" pitchFamily="18" charset="-34"/>
                <a:cs typeface="Angsana New" pitchFamily="18" charset="-34"/>
              </a:rPr>
              <a:t>public</a:t>
            </a: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5486400" y="4572000"/>
            <a:ext cx="68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6172200" y="45720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7848600" y="45720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7010400" y="21336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>
                <a:latin typeface="Angsana New" pitchFamily="18" charset="-34"/>
                <a:cs typeface="Angsana New" pitchFamily="18" charset="-34"/>
              </a:rPr>
              <a:t>subclass</a:t>
            </a: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7010400" y="27432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>
              <a:solidFill>
                <a:schemeClr val="hlink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7010400" y="33528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>
              <a:solidFill>
                <a:schemeClr val="hlink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7010400" y="39624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7010400" y="45720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>
                <a:solidFill>
                  <a:schemeClr val="hlink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58D0-57C5-4CAD-B0D6-95D49DD866F0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551280" y="188640"/>
            <a:ext cx="8041440" cy="1192237"/>
          </a:xfrm>
        </p:spPr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76808" y="1340768"/>
            <a:ext cx="7467600" cy="421690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Polymorphism </a:t>
            </a:r>
            <a:r>
              <a:rPr lang="en-US" sz="2800" dirty="0" smtClean="0"/>
              <a:t>(Greek: many shapes): </a:t>
            </a:r>
            <a:r>
              <a:rPr lang="th-TH" sz="2800" i="1" dirty="0" smtClean="0">
                <a:solidFill>
                  <a:schemeClr val="accent2"/>
                </a:solidFill>
              </a:rPr>
              <a:t>ความสามารถชื่อเดียวกัน แต่ให้ผลการทำงานที่ต่างกัน</a:t>
            </a:r>
            <a:r>
              <a:rPr lang="th-TH" sz="2800" dirty="0" smtClean="0">
                <a:solidFill>
                  <a:schemeClr val="accent2"/>
                </a:solidFill>
              </a:rPr>
              <a:t> </a:t>
            </a:r>
            <a:r>
              <a:rPr lang="th-TH" sz="2800" i="1" dirty="0" smtClean="0">
                <a:solidFill>
                  <a:schemeClr val="accent2"/>
                </a:solidFill>
              </a:rPr>
              <a:t>โดยขึ้นกับชนิดที่แท้จริงของวัตถุ</a:t>
            </a:r>
          </a:p>
          <a:p>
            <a:r>
              <a:rPr lang="th-TH" sz="2800" dirty="0" smtClean="0"/>
              <a:t>ขึ้นอยู่</a:t>
            </a:r>
            <a:r>
              <a:rPr lang="th-TH" sz="2800" dirty="0"/>
              <a:t>กับว่า วัตถุที่แท้จริงที่ถูกอ้างถึงแท้จริงเป็นวัตถุใด 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th-TH" sz="2800" dirty="0" smtClean="0"/>
              <a:t>ยกตัวอย่างเมื่อเรียก </a:t>
            </a:r>
            <a:r>
              <a:rPr lang="en-US" sz="2800" dirty="0" smtClean="0"/>
              <a:t>method </a:t>
            </a:r>
            <a:r>
              <a:rPr lang="en-US" sz="2800" dirty="0" err="1" smtClean="0"/>
              <a:t>castSpell</a:t>
            </a:r>
            <a:r>
              <a:rPr lang="en-US" sz="2800" dirty="0" smtClean="0"/>
              <a:t> </a:t>
            </a:r>
            <a:r>
              <a:rPr lang="th-TH" sz="2800" dirty="0" smtClean="0"/>
              <a:t>ของ </a:t>
            </a:r>
            <a:r>
              <a:rPr lang="en-US" sz="2800" dirty="0" smtClean="0"/>
              <a:t>x</a:t>
            </a:r>
          </a:p>
          <a:p>
            <a:pPr lvl="1"/>
            <a:r>
              <a:rPr lang="th-TH" sz="2400" dirty="0" smtClean="0"/>
              <a:t> </a:t>
            </a:r>
            <a:r>
              <a:rPr lang="en-US" sz="2400" dirty="0" err="1" smtClean="0"/>
              <a:t>x.castSpell</a:t>
            </a:r>
            <a:r>
              <a:rPr lang="en-US" sz="2400" dirty="0" smtClean="0"/>
              <a:t>()</a:t>
            </a:r>
          </a:p>
          <a:p>
            <a:r>
              <a:rPr lang="th-TH" sz="2800" dirty="0" smtClean="0"/>
              <a:t>ทำผ่านทางกลไกของ</a:t>
            </a:r>
            <a:r>
              <a:rPr lang="en-US" sz="2800" dirty="0" smtClean="0"/>
              <a:t> Interface &amp; Inheritance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0E5"/>
              </a:clrFrom>
              <a:clrTo>
                <a:srgbClr val="FCF0E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920" y="4275696"/>
            <a:ext cx="1765733" cy="174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4772" y="4077072"/>
            <a:ext cx="1555020" cy="1916832"/>
          </a:xfrm>
          <a:prstGeom prst="rect">
            <a:avLst/>
          </a:prstGeom>
        </p:spPr>
      </p:pic>
      <p:pic>
        <p:nvPicPr>
          <p:cNvPr id="13" name="Picture 12" descr="Malefic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66067" y="3429000"/>
            <a:ext cx="2210389" cy="2700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th-TH" dirty="0" smtClean="0"/>
              <a:t>ของทุกวัตถุ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60363"/>
            <a:ext cx="7467600" cy="4216909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Object</a:t>
            </a:r>
            <a:r>
              <a:rPr lang="en-US" dirty="0"/>
              <a:t>: </a:t>
            </a:r>
            <a:r>
              <a:rPr lang="th-TH" dirty="0" smtClean="0"/>
              <a:t>ทุกคลาสในจาวาที่</a:t>
            </a:r>
            <a:r>
              <a:rPr lang="th-TH" u="sng" dirty="0" smtClean="0">
                <a:solidFill>
                  <a:srgbClr val="FF0000"/>
                </a:solidFill>
              </a:rPr>
              <a:t>ไม่</a:t>
            </a:r>
            <a:r>
              <a:rPr lang="en-US" dirty="0" smtClean="0"/>
              <a:t> </a:t>
            </a:r>
            <a:r>
              <a:rPr lang="en-US" dirty="0"/>
              <a:t>extends </a:t>
            </a:r>
            <a:r>
              <a:rPr lang="th-TH" dirty="0" smtClean="0"/>
              <a:t>จากคลาสอื่น </a:t>
            </a:r>
            <a:r>
              <a:rPr lang="th-TH" dirty="0"/>
              <a:t>ๆ</a:t>
            </a:r>
            <a:r>
              <a:rPr lang="en-US" dirty="0"/>
              <a:t> extends </a:t>
            </a:r>
            <a:r>
              <a:rPr lang="th-TH" dirty="0" smtClean="0"/>
              <a:t>จาก </a:t>
            </a:r>
            <a:r>
              <a:rPr lang="en-US" dirty="0" smtClean="0"/>
              <a:t>Object </a:t>
            </a:r>
            <a:r>
              <a:rPr lang="th-TH" dirty="0" smtClean="0"/>
              <a:t>โดยตรง (อัตโนมัติ)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methods </a:t>
            </a:r>
            <a:r>
              <a:rPr lang="th-TH" b="1" dirty="0" smtClean="0">
                <a:solidFill>
                  <a:schemeClr val="tx2"/>
                </a:solidFill>
              </a:rPr>
              <a:t>ที่มีประโยชน์ใน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Object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: </a:t>
            </a:r>
            <a:r>
              <a:rPr lang="th-TH" dirty="0" smtClean="0"/>
              <a:t>คืน</a:t>
            </a:r>
            <a:r>
              <a:rPr lang="en-US" dirty="0" smtClean="0"/>
              <a:t> </a:t>
            </a:r>
            <a:r>
              <a:rPr lang="en-US" dirty="0"/>
              <a:t>String </a:t>
            </a:r>
            <a:r>
              <a:rPr lang="th-TH" dirty="0" smtClean="0"/>
              <a:t>ที่ใช้แสดง</a:t>
            </a:r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th-TH" dirty="0" smtClean="0"/>
              <a:t>นั้นเพื่อการดีบัก</a:t>
            </a:r>
          </a:p>
          <a:p>
            <a:pPr lvl="1"/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equals(Object other)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: </a:t>
            </a:r>
            <a:r>
              <a:rPr lang="th-TH" dirty="0" smtClean="0"/>
              <a:t>ทดสอบว่า</a:t>
            </a:r>
            <a:r>
              <a:rPr lang="en-US" dirty="0" smtClean="0"/>
              <a:t> </a:t>
            </a:r>
            <a:r>
              <a:rPr lang="en-US" dirty="0"/>
              <a:t>content </a:t>
            </a:r>
            <a:r>
              <a:rPr lang="th-TH" dirty="0" smtClean="0"/>
              <a:t>ของ</a:t>
            </a:r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th-TH" dirty="0" smtClean="0"/>
              <a:t>นั้นเท่ากับอีก </a:t>
            </a:r>
            <a:r>
              <a:rPr lang="en-US" dirty="0" smtClean="0"/>
              <a:t>object</a:t>
            </a:r>
            <a:r>
              <a:rPr lang="th-TH" dirty="0" smtClean="0"/>
              <a:t> หรือไม่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clone()</a:t>
            </a:r>
            <a:r>
              <a:rPr lang="en-US" dirty="0"/>
              <a:t> : </a:t>
            </a:r>
            <a:r>
              <a:rPr lang="th-TH" dirty="0"/>
              <a:t>ทำสำเนา</a:t>
            </a:r>
            <a:r>
              <a:rPr lang="en-US" dirty="0"/>
              <a:t> object </a:t>
            </a:r>
            <a:r>
              <a:rPr lang="th-TH" dirty="0" smtClean="0"/>
              <a:t>แบบเต็มรูปแบบ</a:t>
            </a:r>
          </a:p>
          <a:p>
            <a:r>
              <a:rPr lang="th-TH" dirty="0" smtClean="0"/>
              <a:t>สามารถ </a:t>
            </a:r>
            <a:r>
              <a:rPr lang="en-US" dirty="0" smtClean="0"/>
              <a:t>override </a:t>
            </a:r>
            <a:r>
              <a:rPr lang="en-US" dirty="0"/>
              <a:t>method </a:t>
            </a:r>
            <a:r>
              <a:rPr lang="th-TH" dirty="0" smtClean="0"/>
              <a:t>เหล่านี้เพื่อให้เกิดผลตามต้องการ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E257-9658-4377-B477-C9AEBC293055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สรุปการเรียนในวันนี้</a:t>
            </a: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718050"/>
          </a:xfrm>
        </p:spPr>
        <p:txBody>
          <a:bodyPr>
            <a:normAutofit/>
          </a:bodyPr>
          <a:lstStyle/>
          <a:p>
            <a:r>
              <a:rPr lang="th-TH" dirty="0" smtClean="0"/>
              <a:t>ทบทวนแนวคิดเกี่ยวกับ </a:t>
            </a:r>
            <a:r>
              <a:rPr lang="th-TH" dirty="0" err="1" smtClean="0"/>
              <a:t>polymorphism</a:t>
            </a:r>
            <a:r>
              <a:rPr lang="th-TH" dirty="0" smtClean="0"/>
              <a:t> ซึ่งทำโดยกลไกของ </a:t>
            </a:r>
            <a:r>
              <a:rPr lang="en-US" dirty="0" smtClean="0"/>
              <a:t>Interface </a:t>
            </a:r>
            <a:r>
              <a:rPr lang="th-TH" dirty="0" smtClean="0"/>
              <a:t>และ </a:t>
            </a:r>
            <a:r>
              <a:rPr lang="en-US" dirty="0" smtClean="0"/>
              <a:t>Inheritance</a:t>
            </a:r>
          </a:p>
          <a:p>
            <a:r>
              <a:rPr lang="th-TH" dirty="0" smtClean="0"/>
              <a:t>ทบทวนการสร้างอินเทอร์เฟส (</a:t>
            </a:r>
            <a:r>
              <a:rPr lang="th-TH" dirty="0" err="1" smtClean="0"/>
              <a:t>interfaces</a:t>
            </a:r>
            <a:r>
              <a:rPr lang="th-TH" dirty="0" smtClean="0"/>
              <a:t>) และ การสร้างคลาสที่เป็นประเภทอินเทอร์เฟส</a:t>
            </a:r>
          </a:p>
          <a:p>
            <a:r>
              <a:rPr lang="th-TH" dirty="0" smtClean="0"/>
              <a:t>ทบทวนการสืบทอด (</a:t>
            </a:r>
            <a:r>
              <a:rPr lang="en-US" dirty="0" smtClean="0"/>
              <a:t>Inheritance)</a:t>
            </a:r>
            <a:endParaRPr lang="th-TH" dirty="0" smtClean="0"/>
          </a:p>
          <a:p>
            <a:pPr lvl="1"/>
            <a:r>
              <a:rPr lang="th-TH" dirty="0" smtClean="0"/>
              <a:t>การสืบทอดและการเขียนทับ (</a:t>
            </a:r>
            <a:r>
              <a:rPr lang="en-US" dirty="0" smtClean="0"/>
              <a:t>override</a:t>
            </a:r>
            <a:r>
              <a:rPr lang="th-TH" dirty="0" smtClean="0"/>
              <a:t>)</a:t>
            </a:r>
            <a:r>
              <a:rPr lang="en-US" dirty="0" smtClean="0"/>
              <a:t> </a:t>
            </a:r>
            <a:r>
              <a:rPr lang="th-TH" dirty="0" smtClean="0"/>
              <a:t>เมท็อดของ </a:t>
            </a:r>
            <a:r>
              <a:rPr lang="en-US" dirty="0" err="1" smtClean="0"/>
              <a:t>superclass</a:t>
            </a:r>
            <a:endParaRPr lang="en-US" dirty="0" smtClean="0"/>
          </a:p>
          <a:p>
            <a:pPr lvl="1"/>
            <a:r>
              <a:rPr lang="th-TH" dirty="0" smtClean="0"/>
              <a:t>เข้าใจเกี่ยวกับ </a:t>
            </a:r>
            <a:r>
              <a:rPr lang="en-US" dirty="0" smtClean="0"/>
              <a:t>constructors </a:t>
            </a:r>
            <a:r>
              <a:rPr lang="th-TH" dirty="0" smtClean="0"/>
              <a:t>เมื่อมีการสืบทอด</a:t>
            </a:r>
          </a:p>
          <a:p>
            <a:r>
              <a:rPr lang="th-TH" dirty="0" smtClean="0"/>
              <a:t>การแปลงระหว่าง </a:t>
            </a:r>
            <a:r>
              <a:rPr lang="en-US" dirty="0" err="1" smtClean="0"/>
              <a:t>supertype</a:t>
            </a:r>
            <a:r>
              <a:rPr lang="en-US" dirty="0" smtClean="0"/>
              <a:t> </a:t>
            </a:r>
            <a:r>
              <a:rPr lang="th-TH" dirty="0" smtClean="0"/>
              <a:t>และ</a:t>
            </a:r>
            <a:r>
              <a:rPr lang="en-US" dirty="0" smtClean="0"/>
              <a:t> subtype reference</a:t>
            </a:r>
            <a:endParaRPr lang="th-TH" dirty="0" smtClean="0"/>
          </a:p>
          <a:p>
            <a:endParaRPr lang="th-TH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th-TH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100A-85EF-49AE-87AE-2AE092836BD8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7766248" cy="4216909"/>
          </a:xfrm>
        </p:spPr>
        <p:txBody>
          <a:bodyPr>
            <a:normAutofit/>
          </a:bodyPr>
          <a:lstStyle/>
          <a:p>
            <a:r>
              <a:rPr lang="th-TH" dirty="0" smtClean="0"/>
              <a:t>ช่วยกำหนดการเป็นชนิดเดียวกันและมีเมท็อดแบบเดียวกัน</a:t>
            </a:r>
            <a:endParaRPr lang="en-US" dirty="0" smtClean="0"/>
          </a:p>
          <a:p>
            <a:pPr lvl="1"/>
            <a:r>
              <a:rPr lang="th-TH" dirty="0" smtClean="0"/>
              <a:t>กำหนดบทบาทและความสามารถที่วัตถุในบทนั้นจะต้องสามารถทำได้</a:t>
            </a:r>
          </a:p>
          <a:p>
            <a:pPr lvl="1"/>
            <a:r>
              <a:rPr lang="th-TH" dirty="0" smtClean="0"/>
              <a:t>รวบรวมส่วนประกาศเมท็อดของความสามารถที่วัตถุต้องมี</a:t>
            </a:r>
          </a:p>
          <a:p>
            <a:pPr lvl="1"/>
            <a:r>
              <a:rPr lang="th-TH" dirty="0" smtClean="0"/>
              <a:t>แต่การทำงานของความสามารถจะต่างกันไปตามแต่ละวัตถุ</a:t>
            </a:r>
          </a:p>
          <a:p>
            <a:pPr lvl="1"/>
            <a:r>
              <a:rPr lang="th-TH" dirty="0" smtClean="0"/>
              <a:t>เกิดเป็นชนิด (</a:t>
            </a:r>
            <a:r>
              <a:rPr lang="en-US" dirty="0" smtClean="0"/>
              <a:t>Data Type) </a:t>
            </a:r>
            <a:r>
              <a:rPr lang="th-TH" dirty="0" smtClean="0"/>
              <a:t>ใหม่</a:t>
            </a:r>
          </a:p>
          <a:p>
            <a:r>
              <a:rPr lang="th-TH" dirty="0" smtClean="0"/>
              <a:t>การใช้งาน </a:t>
            </a:r>
            <a:r>
              <a:rPr lang="en-US" dirty="0" smtClean="0"/>
              <a:t>– </a:t>
            </a:r>
            <a:r>
              <a:rPr lang="th-TH" dirty="0" smtClean="0"/>
              <a:t>สร้าง </a:t>
            </a:r>
            <a:r>
              <a:rPr lang="en-US" dirty="0" smtClean="0"/>
              <a:t>shop </a:t>
            </a:r>
            <a:r>
              <a:rPr lang="th-TH" dirty="0" smtClean="0"/>
              <a:t>ที่ขายของได้หลายประเภท</a:t>
            </a:r>
          </a:p>
          <a:p>
            <a:pPr lvl="1"/>
            <a:r>
              <a:rPr lang="en-US" dirty="0" smtClean="0"/>
              <a:t>Sticker, Music, App</a:t>
            </a:r>
          </a:p>
          <a:p>
            <a:pPr lvl="1"/>
            <a:r>
              <a:rPr lang="th-TH" dirty="0" smtClean="0"/>
              <a:t>ต้องกำหนดของที่จะขายให้มีความสามารถชุดเดียวกัน</a:t>
            </a:r>
          </a:p>
          <a:p>
            <a:pPr lvl="1"/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4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-139501"/>
            <a:ext cx="8041440" cy="1192237"/>
          </a:xfrm>
        </p:spPr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err="1" smtClean="0"/>
              <a:t>StickerShop</a:t>
            </a:r>
            <a:r>
              <a:rPr lang="en-US" dirty="0" smtClean="0"/>
              <a:t> </a:t>
            </a:r>
            <a:r>
              <a:rPr lang="th-TH" dirty="0" smtClean="0"/>
              <a:t>เก่า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5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755576" y="732805"/>
            <a:ext cx="64807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public class </a:t>
            </a:r>
            <a:r>
              <a:rPr lang="en-US" sz="2400" b="1" dirty="0" err="1" smtClean="0"/>
              <a:t>StickerShop</a:t>
            </a:r>
            <a:r>
              <a:rPr lang="en-US" sz="2400" b="1" dirty="0" smtClean="0"/>
              <a:t> {</a:t>
            </a:r>
          </a:p>
          <a:p>
            <a:r>
              <a:rPr lang="en-US" sz="2400" dirty="0" smtClean="0"/>
              <a:t>    </a:t>
            </a:r>
            <a:r>
              <a:rPr lang="en-US" sz="2400" b="1" dirty="0" smtClean="0"/>
              <a:t>private </a:t>
            </a:r>
            <a:r>
              <a:rPr lang="en-US" sz="2400" b="1" dirty="0" err="1" smtClean="0"/>
              <a:t>ArrayList</a:t>
            </a:r>
            <a:r>
              <a:rPr lang="en-US" sz="2400" b="1" dirty="0" smtClean="0"/>
              <a:t>&lt;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Sticker</a:t>
            </a:r>
            <a:r>
              <a:rPr lang="en-US" sz="2400" b="1" dirty="0" smtClean="0"/>
              <a:t>&gt; </a:t>
            </a:r>
            <a:r>
              <a:rPr lang="en-US" sz="2400" b="1" dirty="0" err="1" smtClean="0"/>
              <a:t>itemList</a:t>
            </a:r>
            <a:r>
              <a:rPr lang="en-US" sz="2400" b="1" dirty="0" smtClean="0"/>
              <a:t> = new </a:t>
            </a:r>
            <a:r>
              <a:rPr lang="en-US" sz="2400" b="1" dirty="0" err="1" smtClean="0"/>
              <a:t>ArrayList</a:t>
            </a:r>
            <a:r>
              <a:rPr lang="en-US" sz="2400" b="1" dirty="0" smtClean="0"/>
              <a:t>&lt;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Sticker</a:t>
            </a:r>
            <a:r>
              <a:rPr lang="en-US" sz="2400" b="1" dirty="0" smtClean="0"/>
              <a:t>&gt;();</a:t>
            </a:r>
            <a:endParaRPr lang="th-TH" sz="2400" dirty="0" smtClean="0"/>
          </a:p>
          <a:p>
            <a:r>
              <a:rPr lang="en-US" sz="2400" dirty="0" smtClean="0"/>
              <a:t>    </a:t>
            </a:r>
            <a:r>
              <a:rPr lang="en-US" sz="2400" b="1" dirty="0" smtClean="0"/>
              <a:t>public void </a:t>
            </a:r>
            <a:r>
              <a:rPr lang="en-US" sz="2400" b="1" dirty="0" err="1" smtClean="0"/>
              <a:t>addSticker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Sticker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sticker</a:t>
            </a:r>
            <a:r>
              <a:rPr lang="en-US" sz="2400" b="1" dirty="0" smtClean="0"/>
              <a:t>){</a:t>
            </a:r>
          </a:p>
          <a:p>
            <a:r>
              <a:rPr lang="en-US" sz="2400" dirty="0" smtClean="0"/>
              <a:t>        </a:t>
            </a:r>
            <a:r>
              <a:rPr lang="en-US" sz="2400" b="1" dirty="0" err="1" smtClean="0"/>
              <a:t>this.itemList.add</a:t>
            </a:r>
            <a:r>
              <a:rPr lang="en-US" sz="2400" b="1" dirty="0" smtClean="0"/>
              <a:t>(sticker);</a:t>
            </a:r>
          </a:p>
          <a:p>
            <a:r>
              <a:rPr lang="th-TH" sz="2400" dirty="0" smtClean="0"/>
              <a:t>    }    </a:t>
            </a:r>
          </a:p>
          <a:p>
            <a:r>
              <a:rPr lang="en-US" sz="2400" dirty="0" smtClean="0"/>
              <a:t>    </a:t>
            </a:r>
            <a:r>
              <a:rPr lang="en-US" sz="2400" b="1" dirty="0" smtClean="0"/>
              <a:t>public void </a:t>
            </a:r>
            <a:r>
              <a:rPr lang="en-US" sz="2400" b="1" dirty="0" err="1" smtClean="0"/>
              <a:t>showSticker</a:t>
            </a:r>
            <a:r>
              <a:rPr lang="en-US" sz="2400" b="1" dirty="0" smtClean="0"/>
              <a:t>(String name){</a:t>
            </a:r>
          </a:p>
          <a:p>
            <a:r>
              <a:rPr lang="en-US" sz="2400" dirty="0" smtClean="0"/>
              <a:t>        </a:t>
            </a:r>
            <a:r>
              <a:rPr lang="en-US" sz="2400" b="1" dirty="0" smtClean="0"/>
              <a:t>for (Sticker </a:t>
            </a:r>
            <a:r>
              <a:rPr lang="en-US" sz="2400" b="1" dirty="0" err="1" smtClean="0"/>
              <a:t>st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this.itemList</a:t>
            </a:r>
            <a:r>
              <a:rPr lang="en-US" sz="2400" b="1" dirty="0" smtClean="0"/>
              <a:t>){</a:t>
            </a:r>
          </a:p>
          <a:p>
            <a:r>
              <a:rPr lang="en-US" sz="2400" dirty="0" smtClean="0"/>
              <a:t>            </a:t>
            </a:r>
            <a:r>
              <a:rPr lang="en-US" sz="2400" b="1" dirty="0" smtClean="0"/>
              <a:t>if (</a:t>
            </a:r>
            <a:r>
              <a:rPr lang="en-US" sz="2400" b="1" dirty="0" err="1" smtClean="0"/>
              <a:t>st.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getName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en-US" sz="2400" b="1" dirty="0" smtClean="0"/>
              <a:t>.equals(name)){</a:t>
            </a:r>
          </a:p>
          <a:p>
            <a:r>
              <a:rPr lang="en-US" sz="2400" dirty="0" smtClean="0"/>
              <a:t>                </a:t>
            </a:r>
            <a:r>
              <a:rPr lang="en-US" sz="2400" b="1" dirty="0" err="1" smtClean="0"/>
              <a:t>st.</a:t>
            </a:r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ShowImage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2400" b="1" dirty="0" smtClean="0"/>
              <a:t>;</a:t>
            </a:r>
          </a:p>
          <a:p>
            <a:r>
              <a:rPr lang="th-TH" sz="2400" dirty="0" smtClean="0"/>
              <a:t>            }</a:t>
            </a:r>
          </a:p>
          <a:p>
            <a:r>
              <a:rPr lang="th-TH" sz="2400" dirty="0" smtClean="0"/>
              <a:t>        }</a:t>
            </a:r>
          </a:p>
          <a:p>
            <a:r>
              <a:rPr lang="th-TH" sz="2400" dirty="0" smtClean="0"/>
              <a:t>}</a:t>
            </a:r>
            <a:endParaRPr lang="en-US" sz="2400" dirty="0" smtClean="0"/>
          </a:p>
          <a:p>
            <a:r>
              <a:rPr lang="en-US" sz="2400" dirty="0" smtClean="0"/>
              <a:t>. . .</a:t>
            </a:r>
            <a:endParaRPr lang="th-TH" sz="2400" dirty="0" smtClean="0"/>
          </a:p>
          <a:p>
            <a:r>
              <a:rPr lang="en-US" sz="2400" dirty="0" smtClean="0"/>
              <a:t>}</a:t>
            </a:r>
          </a:p>
          <a:p>
            <a:endParaRPr lang="th-TH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80112" y="2636912"/>
            <a:ext cx="2880320" cy="919401"/>
          </a:xfrm>
          <a:prstGeom prst="wedgeRoundRectCallout">
            <a:avLst>
              <a:gd name="adj1" fmla="val -4204"/>
              <a:gd name="adj2" fmla="val 83023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chemeClr val="accent1">
                    <a:lumMod val="75000"/>
                  </a:schemeClr>
                </a:solidFill>
              </a:rPr>
              <a:t>ทำอย่างไรจึงจะทำงานกับคลาส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Music, App </a:t>
            </a:r>
            <a:r>
              <a:rPr lang="th-TH" sz="2400" b="1" dirty="0" smtClean="0">
                <a:solidFill>
                  <a:schemeClr val="accent1">
                    <a:lumMod val="75000"/>
                  </a:schemeClr>
                </a:solidFill>
              </a:rPr>
              <a:t>ได้</a:t>
            </a:r>
            <a:endParaRPr lang="th-TH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 descr="1143711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6012160" y="3717032"/>
            <a:ext cx="2628900" cy="208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การประกาศอินเทอร์เฟส (</a:t>
            </a:r>
            <a:r>
              <a:rPr lang="en-US" dirty="0" smtClean="0"/>
              <a:t>Interface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>
          <a:xfrm>
            <a:off x="766192" y="1556792"/>
            <a:ext cx="7622232" cy="44329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Syntax</a:t>
            </a:r>
            <a:r>
              <a:rPr lang="th-TH" dirty="0">
                <a:solidFill>
                  <a:schemeClr val="tx2"/>
                </a:solidFill>
              </a:rPr>
              <a:t>: </a:t>
            </a:r>
            <a:r>
              <a:rPr lang="th-TH" dirty="0" smtClean="0"/>
              <a:t>การประกาศ </a:t>
            </a:r>
            <a:r>
              <a:rPr lang="en-US" dirty="0" smtClean="0"/>
              <a:t>Interface</a:t>
            </a:r>
            <a:endParaRPr lang="en-US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sz="18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InterfaceName</a:t>
            </a: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en-US" sz="18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 </a:t>
            </a:r>
            <a:r>
              <a:rPr lang="en-US" sz="1800" i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definition</a:t>
            </a:r>
            <a:endParaRPr lang="th-TH" sz="1800" i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en-US" sz="1800" i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 definition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th-TH" dirty="0">
                <a:solidFill>
                  <a:schemeClr val="tx2"/>
                </a:solidFill>
              </a:rPr>
              <a:t>ตัวอย่างเช่น</a:t>
            </a:r>
            <a:r>
              <a:rPr lang="th-TH" b="1" dirty="0">
                <a:solidFill>
                  <a:schemeClr val="tx2"/>
                </a:solidFill>
              </a:rPr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Sellable{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String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getDetail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showInfo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th-TH" b="1" dirty="0">
                <a:solidFill>
                  <a:schemeClr val="tx2"/>
                </a:solidFill>
              </a:rPr>
              <a:t>จุดมุ่งหมาย:</a:t>
            </a:r>
            <a:r>
              <a:rPr lang="th-TH" dirty="0">
                <a:solidFill>
                  <a:schemeClr val="tx2"/>
                </a:solidFill>
              </a:rPr>
              <a:t/>
            </a:r>
            <a:br>
              <a:rPr lang="th-TH" dirty="0">
                <a:solidFill>
                  <a:schemeClr val="tx2"/>
                </a:solidFill>
              </a:rPr>
            </a:br>
            <a:r>
              <a:rPr lang="th-TH" dirty="0"/>
              <a:t>เพื่อ</a:t>
            </a:r>
            <a:r>
              <a:rPr lang="th-TH" dirty="0" smtClean="0"/>
              <a:t>กำหนด</a:t>
            </a:r>
            <a:r>
              <a:rPr lang="en-US" dirty="0" smtClean="0"/>
              <a:t> </a:t>
            </a:r>
            <a:r>
              <a:rPr lang="en-US" dirty="0"/>
              <a:t>interface</a:t>
            </a:r>
            <a:r>
              <a:rPr lang="th-TH" dirty="0"/>
              <a:t> </a:t>
            </a:r>
            <a:r>
              <a:rPr lang="th-TH" dirty="0" smtClean="0"/>
              <a:t>และ </a:t>
            </a:r>
            <a:r>
              <a:rPr lang="en-US" dirty="0" smtClean="0"/>
              <a:t>method </a:t>
            </a:r>
            <a:r>
              <a:rPr lang="en-US" dirty="0"/>
              <a:t>signatures </a:t>
            </a:r>
            <a:r>
              <a:rPr lang="th-TH" dirty="0" smtClean="0"/>
              <a:t>โดยเมท็อดเหล่านี้เป็น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public </a:t>
            </a:r>
            <a:r>
              <a:rPr lang="th-TH" i="1" dirty="0">
                <a:solidFill>
                  <a:schemeClr val="accent4">
                    <a:lumMod val="75000"/>
                  </a:schemeClr>
                </a:solidFill>
              </a:rPr>
              <a:t>โดยปริยาย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B89D-A3C6-4C8F-8123-66DF12AD31B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36096" y="3068960"/>
            <a:ext cx="3347864" cy="132343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 Interface </a:t>
            </a:r>
            <a:r>
              <a:rPr lang="th-TH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ไม่มี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constructor</a:t>
            </a:r>
          </a:p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Interface </a:t>
            </a:r>
            <a:r>
              <a:rPr lang="th-TH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ไม่มี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instance variable</a:t>
            </a:r>
          </a:p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3. </a:t>
            </a:r>
            <a:r>
              <a:rPr lang="th-TH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เมท็อดใน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interface </a:t>
            </a:r>
            <a:r>
              <a:rPr lang="th-TH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ต้องเป็น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 method</a:t>
            </a:r>
            <a:endParaRPr lang="th-TH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 descr="NasR6e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2060848"/>
            <a:ext cx="1663555" cy="1084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>
          <a:xfrm>
            <a:off x="395536" y="148531"/>
            <a:ext cx="8640960" cy="1192237"/>
          </a:xfrm>
        </p:spPr>
        <p:txBody>
          <a:bodyPr/>
          <a:lstStyle/>
          <a:p>
            <a:r>
              <a:rPr lang="th-TH" sz="4000" dirty="0" smtClean="0"/>
              <a:t>การทำให้อินเทอร์เฟสเป็นจริง (</a:t>
            </a:r>
            <a:r>
              <a:rPr lang="en-US" sz="4000" dirty="0" smtClean="0"/>
              <a:t>Realizing</a:t>
            </a:r>
            <a:r>
              <a:rPr lang="th-TH" sz="4000" dirty="0" smtClean="0"/>
              <a:t> </a:t>
            </a:r>
            <a:r>
              <a:rPr lang="en-US" sz="4000" dirty="0" smtClean="0"/>
              <a:t>an Interface)</a:t>
            </a:r>
            <a:endParaRPr lang="en-US" sz="4000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idx="1"/>
          </p:nvPr>
        </p:nvSpPr>
        <p:spPr>
          <a:xfrm>
            <a:off x="611560" y="1228315"/>
            <a:ext cx="7467600" cy="51530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th-TH" sz="2800" dirty="0" smtClean="0"/>
              <a:t>ประกาศคลาสใหม่ที่</a:t>
            </a:r>
            <a:r>
              <a:rPr lang="th-TH" sz="2800" b="1" dirty="0" smtClean="0">
                <a:solidFill>
                  <a:schemeClr val="accent1">
                    <a:lumMod val="75000"/>
                  </a:schemeClr>
                </a:solidFill>
              </a:rPr>
              <a:t>เป็นชนิดของ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th-TH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h-TH" sz="2800" dirty="0" smtClean="0"/>
              <a:t>ที่ต้องการ</a:t>
            </a: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Syntax</a:t>
            </a:r>
            <a:r>
              <a:rPr lang="en-US" sz="2800" dirty="0">
                <a:solidFill>
                  <a:schemeClr val="tx2"/>
                </a:solidFill>
              </a:rPr>
              <a:t>: </a:t>
            </a:r>
            <a:r>
              <a:rPr lang="th-TH" sz="2800" dirty="0"/>
              <a:t>การประกาศ</a:t>
            </a:r>
            <a:r>
              <a:rPr lang="en-US" sz="2800" dirty="0"/>
              <a:t> class </a:t>
            </a:r>
            <a:r>
              <a:rPr lang="th-TH" sz="2800" dirty="0" smtClean="0"/>
              <a:t>ที่เป็นประเภทของ</a:t>
            </a:r>
            <a:r>
              <a:rPr lang="en-US" sz="2800" dirty="0" smtClean="0"/>
              <a:t> </a:t>
            </a:r>
            <a:r>
              <a:rPr lang="en-US" sz="2800" dirty="0"/>
              <a:t>Interface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8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endParaRPr lang="en-US" sz="1800" i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i="1" dirty="0">
                <a:solidFill>
                  <a:srgbClr val="FF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i="1" dirty="0">
                <a:solidFill>
                  <a:srgbClr val="FF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   methods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   instance variables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th-TH" sz="2800" dirty="0">
                <a:solidFill>
                  <a:schemeClr val="tx2"/>
                </a:solidFill>
              </a:rPr>
              <a:t>ตัวอย่างเช่น</a:t>
            </a:r>
            <a:r>
              <a:rPr lang="th-TH" sz="2800" b="1" dirty="0" smtClean="0">
                <a:solidFill>
                  <a:schemeClr val="tx2"/>
                </a:solidFill>
              </a:rPr>
              <a:t>: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Sticker </a:t>
            </a: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Sellable{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  private String maker, name, picture;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  public String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getDetail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     // method implementation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  }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public String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// method implementation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  }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void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showInfo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// method implementation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7CD8-C506-4707-A899-B48CEFC6C06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80112" y="4005064"/>
            <a:ext cx="3347864" cy="16312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 </a:t>
            </a:r>
            <a:r>
              <a:rPr lang="th-TH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คลาสที่จะเป็นชนิดของ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interface </a:t>
            </a:r>
            <a:r>
              <a:rPr lang="th-TH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ต้องมีทุกเมท็อดใน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interface</a:t>
            </a:r>
          </a:p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th-TH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เมท็อดของ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interface </a:t>
            </a:r>
            <a:r>
              <a:rPr lang="th-TH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ต้องเป็น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public</a:t>
            </a:r>
          </a:p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3. Signature </a:t>
            </a:r>
            <a:r>
              <a:rPr lang="th-TH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ของเมท็อดต้องตรงกับที่กำหนดไว้ใน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interface</a:t>
            </a:r>
            <a:endParaRPr lang="th-TH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 descr="NasR6e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2996952"/>
            <a:ext cx="1663555" cy="1084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ตัวแปรที่เป็นชนิดอินเทอร์เฟส</a:t>
            </a: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h-TH" dirty="0"/>
              <a:t>ตัวแปร</a:t>
            </a:r>
            <a:r>
              <a:rPr lang="en-US" dirty="0"/>
              <a:t> Interface</a:t>
            </a:r>
            <a:r>
              <a:rPr lang="th-TH" dirty="0"/>
              <a:t> สามารถเป็นที่เก็บตัวอ้าง</a:t>
            </a:r>
            <a:r>
              <a:rPr lang="th-TH" dirty="0" smtClean="0"/>
              <a:t>ถึงวัตถุของคลาสใด </a:t>
            </a:r>
            <a:r>
              <a:rPr lang="th-TH" dirty="0"/>
              <a:t>ๆ </a:t>
            </a:r>
            <a:r>
              <a:rPr lang="th-TH" dirty="0" smtClean="0"/>
              <a:t>ที่เป็นชนิด</a:t>
            </a:r>
            <a:r>
              <a:rPr lang="en-US" dirty="0" smtClean="0"/>
              <a:t> </a:t>
            </a:r>
            <a:r>
              <a:rPr lang="en-US" dirty="0"/>
              <a:t>interface </a:t>
            </a:r>
            <a:r>
              <a:rPr lang="th-TH" dirty="0"/>
              <a:t>นั้น ๆ ได้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Sellable 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Sticker();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App();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th-TH" dirty="0"/>
              <a:t>แต่เรา</a:t>
            </a:r>
            <a:r>
              <a:rPr lang="th-TH" b="1" u="sng" dirty="0">
                <a:solidFill>
                  <a:srgbClr val="FF0000"/>
                </a:solidFill>
              </a:rPr>
              <a:t>ไม่</a:t>
            </a:r>
            <a:r>
              <a:rPr lang="th-TH" dirty="0"/>
              <a:t>สามารถที่จะสร้างวัตถุจาก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 = new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Sellable();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// ERROR </a:t>
            </a:r>
          </a:p>
          <a:p>
            <a:pPr>
              <a:lnSpc>
                <a:spcPct val="90000"/>
              </a:lnSpc>
            </a:pPr>
            <a:r>
              <a:rPr lang="th-TH" dirty="0"/>
              <a:t>สามารถเรียก</a:t>
            </a:r>
            <a:r>
              <a:rPr lang="en-US" dirty="0"/>
              <a:t> interface methods </a:t>
            </a:r>
            <a:r>
              <a:rPr lang="th-TH" dirty="0"/>
              <a:t>จาก</a:t>
            </a:r>
            <a:r>
              <a:rPr lang="th-TH" dirty="0" smtClean="0"/>
              <a:t>วัตถุใดๆ ที่</a:t>
            </a:r>
            <a:r>
              <a:rPr lang="en-US" dirty="0" smtClean="0"/>
              <a:t> </a:t>
            </a:r>
            <a:r>
              <a:rPr lang="en-US" dirty="0"/>
              <a:t>implement interface </a:t>
            </a:r>
            <a:r>
              <a:rPr lang="th-TH" dirty="0"/>
              <a:t>ได้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name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x.getName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th-TH" b="1" dirty="0">
                <a:solidFill>
                  <a:srgbClr val="FFCC00"/>
                </a:solidFill>
              </a:rPr>
              <a:t>ปัญหา</a:t>
            </a:r>
            <a:r>
              <a:rPr lang="th-TH" dirty="0"/>
              <a:t> </a:t>
            </a:r>
            <a:r>
              <a:rPr lang="en-US" dirty="0"/>
              <a:t>method </a:t>
            </a:r>
            <a:r>
              <a:rPr lang="th-TH" dirty="0"/>
              <a:t>ของวัตถุใดที่ถูกเรียก</a:t>
            </a:r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1868-CE20-45E4-860B-E206F38A1A1F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-99392"/>
            <a:ext cx="8041440" cy="1192237"/>
          </a:xfrm>
        </p:spPr>
        <p:txBody>
          <a:bodyPr/>
          <a:lstStyle/>
          <a:p>
            <a:r>
              <a:rPr lang="en-US" dirty="0" smtClean="0"/>
              <a:t>Sticker </a:t>
            </a:r>
            <a:r>
              <a:rPr lang="th-TH" dirty="0" smtClean="0"/>
              <a:t>และ </a:t>
            </a:r>
            <a:r>
              <a:rPr lang="en-US" dirty="0" smtClean="0"/>
              <a:t>Music Class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2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9</a:t>
            </a:fld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179512" y="908720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Sticker implements Sellable{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private double coin;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ImageIcon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icon;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private String brand;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getDetail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return this.name + " \n price" +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this.price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th-T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showInfo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JOptionPane.showMessageDialog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(null,         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this.getName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+ "\n" +        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coin,     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brand,    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JOptionPane.INFORMATION_MESSAGE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icon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return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th-TH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h-T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h-TH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16016" y="836712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44008" y="836712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Music implements Sellable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private String artist;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private String cover;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return this.name;</a:t>
            </a:r>
          </a:p>
          <a:p>
            <a:r>
              <a:rPr lang="th-T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getDetail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return this.name + " by " +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this.artist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" \n price 0.99";</a:t>
            </a:r>
          </a:p>
          <a:p>
            <a:r>
              <a:rPr lang="th-T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showInfo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JOptionPane.showMessageDialog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(null,    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this.getName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+ "\n 0.99", 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artist,              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JOptionPane.INFORMATION_MESSAGE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cover);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   ...</a:t>
            </a:r>
            <a:endParaRPr lang="th-TH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h-T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h-TH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OPLecture">
      <a:majorFont>
        <a:latin typeface="BrowalliaUPC"/>
        <a:ea typeface=""/>
        <a:cs typeface="BrowalliaUPC"/>
      </a:majorFont>
      <a:minorFont>
        <a:latin typeface="BrowalliaUPC"/>
        <a:ea typeface=""/>
        <a:cs typeface="BrowalliaUPC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</Template>
  <TotalTime>8319</TotalTime>
  <Words>2745</Words>
  <Application>Microsoft Office PowerPoint</Application>
  <PresentationFormat>On-screen Show (4:3)</PresentationFormat>
  <Paragraphs>549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Sketchbook</vt:lpstr>
      <vt:lpstr>ทบทวน  Interface และ Inheritance</vt:lpstr>
      <vt:lpstr>หัวข้อในวันนี้</vt:lpstr>
      <vt:lpstr>Polymorphism</vt:lpstr>
      <vt:lpstr>Interface</vt:lpstr>
      <vt:lpstr>ตัวอย่าง StickerShop เก่า</vt:lpstr>
      <vt:lpstr>การประกาศอินเทอร์เฟส (Interface)</vt:lpstr>
      <vt:lpstr>การทำให้อินเทอร์เฟสเป็นจริง (Realizing an Interface)</vt:lpstr>
      <vt:lpstr>ตัวแปรที่เป็นชนิดอินเทอร์เฟส</vt:lpstr>
      <vt:lpstr>Sticker และ Music Class</vt:lpstr>
      <vt:lpstr>Shop ใหม่</vt:lpstr>
      <vt:lpstr>Slide 11</vt:lpstr>
      <vt:lpstr>Class Diagram ของ Shop ใหม่</vt:lpstr>
      <vt:lpstr>การแปลงชนิด (Types)</vt:lpstr>
      <vt:lpstr>การทำ Casting</vt:lpstr>
      <vt:lpstr>การตรวจสอบโดย instanceof Operator</vt:lpstr>
      <vt:lpstr>Inheritance</vt:lpstr>
      <vt:lpstr>Class Diagram - Inheritance </vt:lpstr>
      <vt:lpstr>Class Diagram - Inheritance </vt:lpstr>
      <vt:lpstr>การสืบทอด methods</vt:lpstr>
      <vt:lpstr>การสืบทอดตัวแปร</vt:lpstr>
      <vt:lpstr>สังเกตว่า</vt:lpstr>
      <vt:lpstr>การแปลงระหว่าง class types</vt:lpstr>
      <vt:lpstr>Inheritance และ Constructor (1)</vt:lpstr>
      <vt:lpstr>Inheritance และ Constructor (2)</vt:lpstr>
      <vt:lpstr>ระวัง (Caution) !!</vt:lpstr>
      <vt:lpstr>Abstract classes</vt:lpstr>
      <vt:lpstr>Abstract methods</vt:lpstr>
      <vt:lpstr>Interfaces VS Abstract Class</vt:lpstr>
      <vt:lpstr>Inheritance และ member accessibility</vt:lpstr>
      <vt:lpstr>Superclass ของทุกวัตถุ</vt:lpstr>
      <vt:lpstr>สรุปการเรียนในวันนี้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ComputerSCI</dc:creator>
  <cp:lastModifiedBy>TU</cp:lastModifiedBy>
  <cp:revision>153</cp:revision>
  <dcterms:created xsi:type="dcterms:W3CDTF">2014-08-07T13:37:14Z</dcterms:created>
  <dcterms:modified xsi:type="dcterms:W3CDTF">2014-08-30T10:29:26Z</dcterms:modified>
</cp:coreProperties>
</file>