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337" r:id="rId5"/>
    <p:sldId id="294" r:id="rId6"/>
    <p:sldId id="295" r:id="rId7"/>
    <p:sldId id="298" r:id="rId8"/>
    <p:sldId id="327" r:id="rId9"/>
    <p:sldId id="335" r:id="rId10"/>
    <p:sldId id="325" r:id="rId11"/>
    <p:sldId id="344" r:id="rId12"/>
    <p:sldId id="326" r:id="rId13"/>
    <p:sldId id="328" r:id="rId14"/>
    <p:sldId id="317" r:id="rId15"/>
    <p:sldId id="338" r:id="rId16"/>
    <p:sldId id="339" r:id="rId17"/>
    <p:sldId id="299" r:id="rId18"/>
    <p:sldId id="334" r:id="rId19"/>
    <p:sldId id="273" r:id="rId20"/>
    <p:sldId id="313" r:id="rId21"/>
    <p:sldId id="314" r:id="rId22"/>
    <p:sldId id="286" r:id="rId23"/>
    <p:sldId id="285" r:id="rId24"/>
    <p:sldId id="269" r:id="rId25"/>
    <p:sldId id="287" r:id="rId26"/>
    <p:sldId id="288" r:id="rId27"/>
    <p:sldId id="316" r:id="rId28"/>
    <p:sldId id="274" r:id="rId29"/>
    <p:sldId id="289" r:id="rId30"/>
    <p:sldId id="329" r:id="rId31"/>
    <p:sldId id="330" r:id="rId32"/>
    <p:sldId id="290" r:id="rId33"/>
    <p:sldId id="279" r:id="rId34"/>
    <p:sldId id="340" r:id="rId35"/>
    <p:sldId id="342" r:id="rId36"/>
    <p:sldId id="301" r:id="rId37"/>
    <p:sldId id="343" r:id="rId38"/>
    <p:sldId id="324" r:id="rId39"/>
  </p:sldIdLst>
  <p:sldSz cx="9144000" cy="6858000" type="screen4x3"/>
  <p:notesSz cx="7099300" cy="10234613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aowadee" initials="YT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DDDDDD"/>
    <a:srgbClr val="CCFF99"/>
    <a:srgbClr val="CCFF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3622" autoAdjust="0"/>
  </p:normalViewPr>
  <p:slideViewPr>
    <p:cSldViewPr>
      <p:cViewPr varScale="1">
        <p:scale>
          <a:sx n="79" d="100"/>
          <a:sy n="79" d="100"/>
        </p:scale>
        <p:origin x="-1325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38"/>
    </p:cViewPr>
  </p:sorterViewPr>
  <p:notesViewPr>
    <p:cSldViewPr>
      <p:cViewPr>
        <p:scale>
          <a:sx n="75" d="100"/>
          <a:sy n="75" d="100"/>
        </p:scale>
        <p:origin x="-690" y="175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27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7" tIns="45778" rIns="91557" bIns="45778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Angsana New" pitchFamily="18" charset="-34"/>
                <a:cs typeface="Angsana New" pitchFamily="18" charset="-34"/>
              </a:defRPr>
            </a:lvl1pPr>
          </a:lstStyle>
          <a:p>
            <a:endParaRPr lang="th-TH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6538" y="0"/>
            <a:ext cx="305276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7" tIns="45778" rIns="91557" bIns="45778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Angsana New" pitchFamily="18" charset="-34"/>
                <a:cs typeface="Angsana New" pitchFamily="18" charset="-34"/>
              </a:defRPr>
            </a:lvl1pPr>
          </a:lstStyle>
          <a:p>
            <a:endParaRPr lang="th-TH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8513"/>
            <a:ext cx="30527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7" tIns="45778" rIns="91557" bIns="45778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Angsana New" pitchFamily="18" charset="-34"/>
                <a:cs typeface="Angsana New" pitchFamily="18" charset="-34"/>
              </a:defRPr>
            </a:lvl1pPr>
          </a:lstStyle>
          <a:p>
            <a:endParaRPr lang="th-TH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6538" y="9688513"/>
            <a:ext cx="305276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7" tIns="45778" rIns="91557" bIns="45778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Angsana New" pitchFamily="18" charset="-34"/>
                <a:cs typeface="Angsana New" pitchFamily="18" charset="-34"/>
              </a:defRPr>
            </a:lvl1pPr>
          </a:lstStyle>
          <a:p>
            <a:fld id="{166BA7E8-7446-46A6-A938-F046E5B3D240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6673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8" rIns="99039" bIns="49518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sz="1900">
                <a:latin typeface="Angsana New" pitchFamily="18" charset="-34"/>
                <a:cs typeface="Angsana New" pitchFamily="18" charset="-34"/>
              </a:defRPr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8" rIns="99039" bIns="49518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900">
                <a:latin typeface="Angsana New" pitchFamily="18" charset="-34"/>
                <a:cs typeface="Angsana New" pitchFamily="18" charset="-34"/>
              </a:defRPr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8" rIns="99039" bIns="495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8" rIns="99039" bIns="49518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sz="1900">
                <a:latin typeface="Angsana New" pitchFamily="18" charset="-34"/>
                <a:cs typeface="Angsana New" pitchFamily="18" charset="-34"/>
              </a:defRPr>
            </a:lvl1pPr>
          </a:lstStyle>
          <a:p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8" rIns="99039" bIns="49518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900">
                <a:latin typeface="Angsana New" pitchFamily="18" charset="-34"/>
                <a:cs typeface="Angsana New" pitchFamily="18" charset="-34"/>
              </a:defRPr>
            </a:lvl1pPr>
          </a:lstStyle>
          <a:p>
            <a:fld id="{AE2B0F18-9C5D-4225-9CEF-BFB6FE8591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266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6B9E0E-AED4-49A6-8C1D-00CF8B919A71}" type="slidenum">
              <a:rPr lang="en-US"/>
              <a:pPr/>
              <a:t>3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50C5BC-147F-45B0-B3C5-3B6611C37FCA}" type="slidenum">
              <a:rPr lang="en-US"/>
              <a:pPr/>
              <a:t>17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3660F6-0385-4400-B069-C81AD3DB4753}" type="slidenum">
              <a:rPr lang="en-US"/>
              <a:pPr/>
              <a:t>19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โมเดลของเหตุการณ์ (Event Model) ครอบคลุมในเรื่องของการที่ component จะมีการกระทำ (action) กับ event ที่เกิดขึ้นอย่างไร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4BD501-CDEB-4B6F-B12F-0B2839CC0F41}" type="slidenum">
              <a:rPr lang="en-US"/>
              <a:pPr/>
              <a:t>25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Event-handling code executes in an single thread, the event-dispatching thread. This ensures that each event handler finishes execution before the next one executes. For instance, the actionPerformed method in the preceding example executes in the event-dispatching thread. Painting code also executes in the event-dispatching thread. Therefore, while the actionPerformed method is executing, the program's GUI is frozen--it won't repaint or respond to mouse clicks.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ED6280-143F-4449-BA01-7A5C82DF407C}" type="slidenum">
              <a:rPr lang="en-US"/>
              <a:pPr/>
              <a:t>36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50C5BC-147F-45B0-B3C5-3B6611C37FCA}" type="slidenum">
              <a:rPr lang="en-US"/>
              <a:pPr/>
              <a:t>37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6B9E0E-AED4-49A6-8C1D-00CF8B919A71}" type="slidenum">
              <a:rPr lang="en-US"/>
              <a:pPr/>
              <a:t>4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3AE56D-987F-49B0-8145-A7D306FFE18E}" type="slidenum">
              <a:rPr lang="en-US"/>
              <a:pPr/>
              <a:t>5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99B9D-BD83-4ABB-A714-92D42CF6D461}" type="slidenum">
              <a:rPr lang="en-US"/>
              <a:pPr/>
              <a:t>6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9CC024-C5D5-4283-8629-198152CACA98}" type="slidenum">
              <a:rPr lang="en-US"/>
              <a:pPr/>
              <a:t>7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sz="1800"/>
              <a:t>พื้นหน้าของ  Swing Frame นั้นจะมี Pane 4 Pane คลุมอยู่ คือ</a:t>
            </a:r>
          </a:p>
          <a:p>
            <a:r>
              <a:rPr lang="en-US" sz="1800"/>
              <a:t>- root pane: เป็นที่บรรจุของ glass pane และ layered pane</a:t>
            </a:r>
          </a:p>
          <a:p>
            <a:r>
              <a:rPr lang="en-US" sz="1800"/>
              <a:t>- layered pane: เป็นพื้นหน้าที่ช่วยเก็บหน้าของพื้นอื่น ๆ เช่น content pane เพื่อช่วยจัดการกับชั้นของพื้นหน้าในกรณีที่ component นั้นมีการซ้อนทับกัน เช่น popup menu, dragging, dialog box ใช้บรรจุ menubar และ content pane</a:t>
            </a:r>
          </a:p>
          <a:p>
            <a:r>
              <a:rPr lang="en-US" sz="1800"/>
              <a:t>- content pane: เป็นที่อยู่ของ component ต่าง ๆ ที่ต้องการเพิ่มลงใน frame ทำได้โดย rootPane.getContentPane().add(child);</a:t>
            </a:r>
          </a:p>
          <a:p>
            <a:r>
              <a:rPr lang="en-US" sz="1800"/>
              <a:t>- menu bar: ในกรณีที่มี menu bar จะอยู่บนหัว (top) ของหน้าต่าง</a:t>
            </a:r>
          </a:p>
          <a:p>
            <a:r>
              <a:rPr lang="en-US" sz="1800"/>
              <a:t>- glass pane: เป็นพื้นหน้าที่โปร่งใส (Transparent) จุดมุ่งหมายเพื่อไว้จับ mouse event (ในการ drag และ draw)</a:t>
            </a:r>
          </a:p>
          <a:p>
            <a:endParaRPr lang="en-US" sz="18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BFBF1-2293-4987-B68B-E1FEB5F31DB2}" type="slidenum">
              <a:rPr lang="en-US"/>
              <a:pPr/>
              <a:t>8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557" tIns="45778" rIns="91557" bIns="45778" anchor="t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D1D85A-C8E9-43E8-99B4-77719770D02E}" type="slidenum">
              <a:rPr lang="en-US"/>
              <a:pPr/>
              <a:t>14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Heavyweight components </a:t>
            </a:r>
            <a:r>
              <a:rPr lang="en-US" dirty="0" err="1"/>
              <a:t>ได้แก่</a:t>
            </a:r>
            <a:r>
              <a:rPr lang="en-US" dirty="0"/>
              <a:t> </a:t>
            </a:r>
            <a:r>
              <a:rPr lang="en-US" dirty="0" err="1"/>
              <a:t>พวก</a:t>
            </a:r>
            <a:r>
              <a:rPr lang="en-US" dirty="0"/>
              <a:t> AWT component </a:t>
            </a:r>
            <a:r>
              <a:rPr lang="en-US" dirty="0" err="1"/>
              <a:t>พร้อมใช้</a:t>
            </a:r>
            <a:r>
              <a:rPr lang="en-US" dirty="0"/>
              <a:t> (ready-to-use AWT components) </a:t>
            </a:r>
            <a:r>
              <a:rPr lang="en-US" dirty="0" err="1"/>
              <a:t>เช่น</a:t>
            </a:r>
            <a:r>
              <a:rPr lang="en-US" dirty="0"/>
              <a:t> Menu </a:t>
            </a:r>
            <a:r>
              <a:rPr lang="en-US" dirty="0" err="1"/>
              <a:t>และ</a:t>
            </a:r>
            <a:r>
              <a:rPr lang="en-US" dirty="0"/>
              <a:t> </a:t>
            </a:r>
            <a:r>
              <a:rPr lang="en-US" dirty="0" err="1"/>
              <a:t>ScrollPane</a:t>
            </a:r>
            <a:r>
              <a:rPr lang="en-US" dirty="0"/>
              <a:t> </a:t>
            </a:r>
            <a:r>
              <a:rPr lang="en-US" dirty="0" err="1"/>
              <a:t>รวมไปถึงทุก</a:t>
            </a:r>
            <a:r>
              <a:rPr lang="en-US" dirty="0"/>
              <a:t> components </a:t>
            </a:r>
            <a:r>
              <a:rPr lang="en-US" dirty="0" err="1"/>
              <a:t>ซึ่งสืบทอด</a:t>
            </a:r>
            <a:r>
              <a:rPr lang="en-US" dirty="0" err="1" smtClean="0"/>
              <a:t>จาก</a:t>
            </a:r>
            <a:r>
              <a:rPr lang="th-TH" dirty="0" smtClean="0"/>
              <a:t> </a:t>
            </a:r>
            <a:r>
              <a:rPr lang="en-US" dirty="0" smtClean="0"/>
              <a:t>AWT </a:t>
            </a:r>
            <a:r>
              <a:rPr lang="en-US" dirty="0"/>
              <a:t>Canvas </a:t>
            </a:r>
            <a:r>
              <a:rPr lang="en-US" dirty="0" err="1"/>
              <a:t>และ</a:t>
            </a:r>
            <a:r>
              <a:rPr lang="en-US" dirty="0"/>
              <a:t> Panel classes </a:t>
            </a:r>
            <a:r>
              <a:rPr lang="en-US" dirty="0" err="1"/>
              <a:t>เมื่อ</a:t>
            </a:r>
            <a:r>
              <a:rPr lang="en-US" dirty="0"/>
              <a:t> Swing components (</a:t>
            </a:r>
            <a:r>
              <a:rPr lang="en-US" dirty="0" err="1"/>
              <a:t>และ</a:t>
            </a:r>
            <a:r>
              <a:rPr lang="en-US" dirty="0"/>
              <a:t> "lightweight" components) </a:t>
            </a:r>
            <a:r>
              <a:rPr lang="en-US" dirty="0" err="1"/>
              <a:t>ใช้ร่วม</a:t>
            </a:r>
            <a:r>
              <a:rPr lang="en-US" dirty="0"/>
              <a:t> (overlap) </a:t>
            </a:r>
            <a:r>
              <a:rPr lang="en-US" dirty="0" err="1"/>
              <a:t>กับ</a:t>
            </a:r>
            <a:r>
              <a:rPr lang="en-US" dirty="0"/>
              <a:t> heavyweight components, heavyweight component </a:t>
            </a:r>
            <a:r>
              <a:rPr lang="en-US" dirty="0" err="1"/>
              <a:t>จะถูกวาดอยู่ด้านบนเสมอ</a:t>
            </a:r>
            <a:r>
              <a:rPr lang="en-US" dirty="0"/>
              <a:t> (painted on top)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50C5BC-147F-45B0-B3C5-3B6611C37FCA}" type="slidenum">
              <a:rPr lang="en-US"/>
              <a:pPr/>
              <a:t>15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D1D85A-C8E9-43E8-99B4-77719770D02E}" type="slidenum">
              <a:rPr lang="en-US"/>
              <a:pPr/>
              <a:t>16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2E2C019-7B24-4CCF-A750-21CEDCB3621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3677-0881-494B-9002-B6BED69A7BC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1922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72816"/>
            <a:ext cx="7467600" cy="4216909"/>
          </a:xfrm>
        </p:spPr>
        <p:txBody>
          <a:bodyPr vert="eaVert"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9A6E-1874-4419-B75A-5D069ADD9F2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6F31E-972B-485C-B45D-BCF49C6AD9B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67544" y="1628800"/>
            <a:ext cx="8207375" cy="2232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th-T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5822-0A9C-43AA-9F83-C3C2D1CEC04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7544" y="4005312"/>
            <a:ext cx="8207375" cy="2232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 dirty="0"/>
          </a:p>
        </p:txBody>
      </p:sp>
      <p:sp>
        <p:nvSpPr>
          <p:cNvPr id="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C99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th-TH" sz="1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398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1922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816"/>
            <a:ext cx="7467600" cy="42169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28FA-91DF-4CBF-B526-73FD9FABC07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2925C-E497-47D8-9C3B-AF10D3EDF1C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1922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3178-0793-4D10-AF80-BEB2BF6BF47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1772816"/>
            <a:ext cx="3657600" cy="421650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72816"/>
            <a:ext cx="3657600" cy="421650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1922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584" y="1772817"/>
            <a:ext cx="3658745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2547" y="1772816"/>
            <a:ext cx="3657600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39AB-8771-48EF-BAC3-9364684F5B1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27584" y="2420887"/>
            <a:ext cx="3658745" cy="35684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692547" y="2420888"/>
            <a:ext cx="3657600" cy="35684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1922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857" y="1772817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10700" y="1772816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5822-0A9C-43AA-9F83-C3C2D1CEC04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420887"/>
            <a:ext cx="3017520" cy="35684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420888"/>
            <a:ext cx="3017520" cy="35684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678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1922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EE0D-524E-4A91-A758-FBA6ADE7CBF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2C83-F78C-47B8-B397-E06B39F591F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8853-264A-4491-BA4B-97074D732A7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5">
            <a:lum bright="-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15175822-0A9C-43AA-9F83-C3C2D1CEC04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ts val="600"/>
        </a:spcBef>
        <a:buClr>
          <a:schemeClr val="accent1"/>
        </a:buClr>
        <a:buSzPct val="95000"/>
        <a:buFont typeface="Rage Italic" pitchFamily="66" charset="0"/>
        <a:buChar char="0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ts val="600"/>
        </a:spcBef>
        <a:buClr>
          <a:schemeClr val="accent1"/>
        </a:buClr>
        <a:buSzPct val="95000"/>
        <a:buFont typeface="Rage Italic" pitchFamily="66" charset="0"/>
        <a:buChar char="0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ts val="600"/>
        </a:spcBef>
        <a:buClr>
          <a:schemeClr val="accent1"/>
        </a:buClr>
        <a:buSzPct val="95000"/>
        <a:buFont typeface="Rage Italic" pitchFamily="66" charset="0"/>
        <a:buChar char="0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ts val="6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ts val="600"/>
        </a:spcBef>
        <a:buClr>
          <a:schemeClr val="accent1"/>
        </a:buClr>
        <a:buSzPct val="95000"/>
        <a:buFont typeface="Rage Italic" pitchFamily="66" charset="0"/>
        <a:buChar char="0"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</a:t>
            </a:r>
            <a:r>
              <a:rPr lang="en-US" dirty="0"/>
              <a:t>Handling </a:t>
            </a:r>
            <a:r>
              <a:rPr lang="th-TH" dirty="0" smtClean="0"/>
              <a:t>และ</a:t>
            </a:r>
            <a:r>
              <a:rPr lang="en-US" dirty="0" smtClean="0"/>
              <a:t> </a:t>
            </a:r>
            <a:r>
              <a:rPr lang="en-US" dirty="0"/>
              <a:t>GUI Objects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 211</a:t>
            </a:r>
          </a:p>
          <a:p>
            <a:r>
              <a:rPr lang="th-TH" dirty="0"/>
              <a:t>เยาวดี เต็มธนาภัทร์ </a:t>
            </a:r>
            <a:r>
              <a:rPr lang="en-US" dirty="0"/>
              <a:t>&amp; </a:t>
            </a:r>
            <a:r>
              <a:rPr lang="th-TH" dirty="0"/>
              <a:t>สุกัญญา รัตโนทยานนท์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19F31709-57E7-483C-845A-EFE88B86735A}" type="slidenum">
              <a:rPr lang="en-US" altLang="en-US"/>
              <a:pPr/>
              <a:t>1</a:t>
            </a:fld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99" y="1700808"/>
            <a:ext cx="1767840" cy="2095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แสดงตำแหน่งของการวาด</a:t>
            </a:r>
            <a:endParaRPr lang="th-TH" dirty="0"/>
          </a:p>
        </p:txBody>
      </p:sp>
      <p:sp>
        <p:nvSpPr>
          <p:cNvPr id="2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2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8748-0B61-4026-9FDC-95641EC6ADA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1981200" y="2471738"/>
            <a:ext cx="6019800" cy="3640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6950593" y="5592762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 err="1" smtClean="0">
                <a:latin typeface="Angsana New" pitchFamily="18" charset="-34"/>
                <a:cs typeface="Angsana New" pitchFamily="18" charset="-34"/>
              </a:rPr>
              <a:t>JPanel</a:t>
            </a:r>
            <a:endParaRPr lang="th-TH" sz="28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321083" y="1982788"/>
            <a:ext cx="1276350" cy="457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 wrap="none" anchor="b">
            <a:spAutoFit/>
          </a:bodyPr>
          <a:lstStyle/>
          <a:p>
            <a:pPr eaLnBrk="0" hangingPunct="0"/>
            <a:r>
              <a:rPr lang="th-TH" sz="2400" dirty="0">
                <a:solidFill>
                  <a:schemeClr val="tx2"/>
                </a:solidFill>
                <a:latin typeface="Angsana New" pitchFamily="18" charset="-34"/>
                <a:cs typeface="Angsana New" pitchFamily="18" charset="-34"/>
              </a:rPr>
              <a:t>Position (0,0)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1575880" y="2255714"/>
            <a:ext cx="432048" cy="216024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3581400" y="3806765"/>
            <a:ext cx="2514600" cy="4001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 Love Java</a:t>
            </a:r>
            <a:endParaRPr lang="th-TH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2057400" y="4649788"/>
            <a:ext cx="1476375" cy="457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 wrap="none" anchor="b">
            <a:spAutoFit/>
          </a:bodyPr>
          <a:lstStyle/>
          <a:p>
            <a:pPr eaLnBrk="0" hangingPunct="0"/>
            <a:r>
              <a:rPr lang="th-TH" sz="2400">
                <a:solidFill>
                  <a:schemeClr val="tx2"/>
                </a:solidFill>
                <a:latin typeface="Angsana New" pitchFamily="18" charset="-34"/>
                <a:cs typeface="Angsana New" pitchFamily="18" charset="-34"/>
              </a:rPr>
              <a:t>Position (70,70)</a:t>
            </a:r>
          </a:p>
        </p:txBody>
      </p:sp>
      <p:sp>
        <p:nvSpPr>
          <p:cNvPr id="106506" name="Line 10"/>
          <p:cNvSpPr>
            <a:spLocks noChangeShapeType="1"/>
          </p:cNvSpPr>
          <p:nvPr/>
        </p:nvSpPr>
        <p:spPr bwMode="auto">
          <a:xfrm flipV="1">
            <a:off x="3200400" y="4130675"/>
            <a:ext cx="457200" cy="4572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6507" name="Line 11"/>
          <p:cNvSpPr>
            <a:spLocks noChangeShapeType="1"/>
          </p:cNvSpPr>
          <p:nvPr/>
        </p:nvSpPr>
        <p:spPr bwMode="auto">
          <a:xfrm>
            <a:off x="2286000" y="2255714"/>
            <a:ext cx="5334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1600200" y="2759075"/>
            <a:ext cx="0" cy="3048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1203325" y="4022725"/>
            <a:ext cx="433388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 anchor="b">
            <a:spAutoFit/>
          </a:bodyPr>
          <a:lstStyle/>
          <a:p>
            <a:pPr eaLnBrk="0" hangingPunct="0"/>
            <a:r>
              <a:rPr lang="th-TH" sz="2400">
                <a:latin typeface="Angsana New" pitchFamily="18" charset="-34"/>
                <a:cs typeface="Angsana New" pitchFamily="18" charset="-34"/>
              </a:rPr>
              <a:t>+y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4583906" y="1844613"/>
            <a:ext cx="433388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 anchor="b">
            <a:spAutoFit/>
          </a:bodyPr>
          <a:lstStyle/>
          <a:p>
            <a:pPr eaLnBrk="0" hangingPunct="0"/>
            <a:r>
              <a:rPr lang="th-TH" sz="2400">
                <a:latin typeface="Angsana New" pitchFamily="18" charset="-34"/>
                <a:cs typeface="Angsana New" pitchFamily="18" charset="-34"/>
              </a:rPr>
              <a:t>+x</a:t>
            </a:r>
          </a:p>
        </p:txBody>
      </p:sp>
      <p:sp>
        <p:nvSpPr>
          <p:cNvPr id="106511" name="Rectangle 15"/>
          <p:cNvSpPr>
            <a:spLocks noChangeArrowheads="1"/>
          </p:cNvSpPr>
          <p:nvPr/>
        </p:nvSpPr>
        <p:spPr bwMode="auto">
          <a:xfrm>
            <a:off x="3352800" y="3733800"/>
            <a:ext cx="2895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6512" name="Text Box 16"/>
          <p:cNvSpPr txBox="1">
            <a:spLocks noChangeArrowheads="1"/>
          </p:cNvSpPr>
          <p:nvPr/>
        </p:nvSpPr>
        <p:spPr bwMode="auto">
          <a:xfrm>
            <a:off x="2895600" y="2576513"/>
            <a:ext cx="1476375" cy="457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 wrap="none" anchor="b">
            <a:spAutoFit/>
          </a:bodyPr>
          <a:lstStyle/>
          <a:p>
            <a:pPr eaLnBrk="0" hangingPunct="0"/>
            <a:r>
              <a:rPr lang="th-TH" sz="2400" dirty="0">
                <a:solidFill>
                  <a:schemeClr val="tx2"/>
                </a:solidFill>
                <a:latin typeface="Angsana New" pitchFamily="18" charset="-34"/>
                <a:cs typeface="Angsana New" pitchFamily="18" charset="-34"/>
              </a:rPr>
              <a:t>Position (50,50)</a:t>
            </a:r>
          </a:p>
        </p:txBody>
      </p:sp>
      <p:sp>
        <p:nvSpPr>
          <p:cNvPr id="106513" name="Line 17"/>
          <p:cNvSpPr>
            <a:spLocks noChangeShapeType="1"/>
          </p:cNvSpPr>
          <p:nvPr/>
        </p:nvSpPr>
        <p:spPr bwMode="auto">
          <a:xfrm>
            <a:off x="3124200" y="3048000"/>
            <a:ext cx="228600" cy="6858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6514" name="Line 18"/>
          <p:cNvSpPr>
            <a:spLocks noChangeShapeType="1"/>
          </p:cNvSpPr>
          <p:nvPr/>
        </p:nvSpPr>
        <p:spPr bwMode="auto">
          <a:xfrm>
            <a:off x="3657600" y="3505200"/>
            <a:ext cx="0" cy="9906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6515" name="Line 19"/>
          <p:cNvSpPr>
            <a:spLocks noChangeShapeType="1"/>
          </p:cNvSpPr>
          <p:nvPr/>
        </p:nvSpPr>
        <p:spPr bwMode="auto">
          <a:xfrm>
            <a:off x="3429000" y="4114800"/>
            <a:ext cx="3048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6516" name="Line 20"/>
          <p:cNvSpPr>
            <a:spLocks noChangeShapeType="1"/>
          </p:cNvSpPr>
          <p:nvPr/>
        </p:nvSpPr>
        <p:spPr bwMode="auto">
          <a:xfrm>
            <a:off x="3352800" y="3352800"/>
            <a:ext cx="2895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6517" name="Text Box 21"/>
          <p:cNvSpPr txBox="1">
            <a:spLocks noChangeArrowheads="1"/>
          </p:cNvSpPr>
          <p:nvPr/>
        </p:nvSpPr>
        <p:spPr bwMode="auto">
          <a:xfrm>
            <a:off x="4648200" y="2971800"/>
            <a:ext cx="484188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 anchor="b">
            <a:spAutoFit/>
          </a:bodyPr>
          <a:lstStyle/>
          <a:p>
            <a:pPr eaLnBrk="0" hangingPunct="0"/>
            <a:r>
              <a:rPr lang="th-TH" sz="2400">
                <a:latin typeface="Angsana New" pitchFamily="18" charset="-34"/>
                <a:cs typeface="Angsana New" pitchFamily="18" charset="-34"/>
              </a:rPr>
              <a:t>100</a:t>
            </a:r>
          </a:p>
        </p:txBody>
      </p:sp>
      <p:sp>
        <p:nvSpPr>
          <p:cNvPr id="106518" name="Line 22"/>
          <p:cNvSpPr>
            <a:spLocks noChangeShapeType="1"/>
          </p:cNvSpPr>
          <p:nvPr/>
        </p:nvSpPr>
        <p:spPr bwMode="auto">
          <a:xfrm>
            <a:off x="3352800" y="32004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6519" name="Line 23"/>
          <p:cNvSpPr>
            <a:spLocks noChangeShapeType="1"/>
          </p:cNvSpPr>
          <p:nvPr/>
        </p:nvSpPr>
        <p:spPr bwMode="auto">
          <a:xfrm>
            <a:off x="6248400" y="32004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6520" name="Line 24"/>
          <p:cNvSpPr>
            <a:spLocks noChangeShapeType="1"/>
          </p:cNvSpPr>
          <p:nvPr/>
        </p:nvSpPr>
        <p:spPr bwMode="auto">
          <a:xfrm>
            <a:off x="6553200" y="373380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6521" name="Line 25"/>
          <p:cNvSpPr>
            <a:spLocks noChangeShapeType="1"/>
          </p:cNvSpPr>
          <p:nvPr/>
        </p:nvSpPr>
        <p:spPr bwMode="auto">
          <a:xfrm>
            <a:off x="6553200" y="426720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6522" name="Line 26"/>
          <p:cNvSpPr>
            <a:spLocks noChangeShapeType="1"/>
          </p:cNvSpPr>
          <p:nvPr/>
        </p:nvSpPr>
        <p:spPr bwMode="auto">
          <a:xfrm>
            <a:off x="6705600" y="3733800"/>
            <a:ext cx="0" cy="5334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6523" name="Text Box 27"/>
          <p:cNvSpPr txBox="1">
            <a:spLocks noChangeArrowheads="1"/>
          </p:cNvSpPr>
          <p:nvPr/>
        </p:nvSpPr>
        <p:spPr bwMode="auto">
          <a:xfrm>
            <a:off x="6705600" y="3733800"/>
            <a:ext cx="4191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 anchor="b">
            <a:spAutoFit/>
          </a:bodyPr>
          <a:lstStyle/>
          <a:p>
            <a:pPr eaLnBrk="0" hangingPunct="0"/>
            <a:r>
              <a:rPr lang="th-TH" sz="2400">
                <a:latin typeface="Angsana New" pitchFamily="18" charset="-34"/>
                <a:cs typeface="Angsana New" pitchFamily="18" charset="-34"/>
              </a:rPr>
              <a:t>30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Ex2: </a:t>
            </a:r>
            <a:r>
              <a:rPr lang="th-TH" dirty="0" smtClean="0"/>
              <a:t>การวาดโดยใช้รูปเรขาคณิต (</a:t>
            </a:r>
            <a:r>
              <a:rPr lang="en-US" dirty="0" smtClean="0"/>
              <a:t>2 </a:t>
            </a:r>
            <a:r>
              <a:rPr lang="th-TH" dirty="0" smtClean="0"/>
              <a:t>มิติ)</a:t>
            </a:r>
            <a:endParaRPr 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EggPanel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JPanel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Ellipse2D.Double egg;</a:t>
            </a:r>
          </a:p>
          <a:p>
            <a:pPr>
              <a:lnSpc>
                <a:spcPct val="80000"/>
              </a:lnSpc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EggPanel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egg = new Ellipse2D.Double(0, 0, 30, 50);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paintComponent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(Graphics g)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Graphics2D g2 = (Graphics2D) g;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g2.draw(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egg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 more methods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18C2-3E38-4BB8-BC2E-769D17665F5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" name="Oval 1"/>
          <p:cNvSpPr/>
          <p:nvPr/>
        </p:nvSpPr>
        <p:spPr>
          <a:xfrm>
            <a:off x="7435160" y="1916872"/>
            <a:ext cx="432048" cy="72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7435160" y="1916872"/>
            <a:ext cx="432048" cy="7200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7110306" y="1628800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x</a:t>
            </a:r>
            <a:r>
              <a:rPr lang="en-US" sz="1400" dirty="0" smtClean="0">
                <a:latin typeface="Comic Sans MS" panose="030F0702030302020204" pitchFamily="66" charset="0"/>
              </a:rPr>
              <a:t>, y</a:t>
            </a:r>
            <a:endParaRPr lang="th-TH" sz="14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67208" y="2078786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height</a:t>
            </a:r>
            <a:endParaRPr lang="th-TH" sz="14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19277" y="2626151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width</a:t>
            </a:r>
            <a:endParaRPr lang="th-TH" sz="1400" dirty="0">
              <a:latin typeface="Comic Sans MS" panose="030F0702030302020204" pitchFamily="66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012160" y="1844824"/>
            <a:ext cx="1152128" cy="1089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2"/>
          </p:cNvCxnSpPr>
          <p:nvPr/>
        </p:nvCxnSpPr>
        <p:spPr>
          <a:xfrm flipV="1">
            <a:off x="6372200" y="1936577"/>
            <a:ext cx="981121" cy="97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7363326" y="2386564"/>
            <a:ext cx="974481" cy="1044886"/>
          </a:xfrm>
          <a:custGeom>
            <a:avLst/>
            <a:gdLst>
              <a:gd name="connsiteX0" fmla="*/ 0 w 1087655"/>
              <a:gd name="connsiteY0" fmla="*/ 490888 h 1010652"/>
              <a:gd name="connsiteX1" fmla="*/ 308008 w 1087655"/>
              <a:gd name="connsiteY1" fmla="*/ 1010652 h 1010652"/>
              <a:gd name="connsiteX2" fmla="*/ 1087655 w 1087655"/>
              <a:gd name="connsiteY2" fmla="*/ 558265 h 1010652"/>
              <a:gd name="connsiteX3" fmla="*/ 847023 w 1087655"/>
              <a:gd name="connsiteY3" fmla="*/ 0 h 1010652"/>
              <a:gd name="connsiteX0" fmla="*/ 0 w 1087655"/>
              <a:gd name="connsiteY0" fmla="*/ 490888 h 1010963"/>
              <a:gd name="connsiteX1" fmla="*/ 308008 w 1087655"/>
              <a:gd name="connsiteY1" fmla="*/ 1010652 h 1010963"/>
              <a:gd name="connsiteX2" fmla="*/ 1087655 w 1087655"/>
              <a:gd name="connsiteY2" fmla="*/ 558265 h 1010963"/>
              <a:gd name="connsiteX3" fmla="*/ 847023 w 1087655"/>
              <a:gd name="connsiteY3" fmla="*/ 0 h 1010963"/>
              <a:gd name="connsiteX0" fmla="*/ 0 w 1094213"/>
              <a:gd name="connsiteY0" fmla="*/ 490888 h 1010982"/>
              <a:gd name="connsiteX1" fmla="*/ 308008 w 1094213"/>
              <a:gd name="connsiteY1" fmla="*/ 1010652 h 1010982"/>
              <a:gd name="connsiteX2" fmla="*/ 1087655 w 1094213"/>
              <a:gd name="connsiteY2" fmla="*/ 558265 h 1010982"/>
              <a:gd name="connsiteX3" fmla="*/ 847023 w 1094213"/>
              <a:gd name="connsiteY3" fmla="*/ 0 h 1010982"/>
              <a:gd name="connsiteX0" fmla="*/ 0 w 1099033"/>
              <a:gd name="connsiteY0" fmla="*/ 490888 h 761372"/>
              <a:gd name="connsiteX1" fmla="*/ 462012 w 1099033"/>
              <a:gd name="connsiteY1" fmla="*/ 760395 h 761372"/>
              <a:gd name="connsiteX2" fmla="*/ 1087655 w 1099033"/>
              <a:gd name="connsiteY2" fmla="*/ 558265 h 761372"/>
              <a:gd name="connsiteX3" fmla="*/ 847023 w 1099033"/>
              <a:gd name="connsiteY3" fmla="*/ 0 h 761372"/>
              <a:gd name="connsiteX0" fmla="*/ 0 w 916729"/>
              <a:gd name="connsiteY0" fmla="*/ 490888 h 761656"/>
              <a:gd name="connsiteX1" fmla="*/ 462012 w 916729"/>
              <a:gd name="connsiteY1" fmla="*/ 760395 h 761656"/>
              <a:gd name="connsiteX2" fmla="*/ 875899 w 916729"/>
              <a:gd name="connsiteY2" fmla="*/ 404261 h 761656"/>
              <a:gd name="connsiteX3" fmla="*/ 847023 w 916729"/>
              <a:gd name="connsiteY3" fmla="*/ 0 h 761656"/>
              <a:gd name="connsiteX0" fmla="*/ 0 w 974481"/>
              <a:gd name="connsiteY0" fmla="*/ 590374 h 771415"/>
              <a:gd name="connsiteX1" fmla="*/ 519764 w 974481"/>
              <a:gd name="connsiteY1" fmla="*/ 760395 h 771415"/>
              <a:gd name="connsiteX2" fmla="*/ 933651 w 974481"/>
              <a:gd name="connsiteY2" fmla="*/ 404261 h 771415"/>
              <a:gd name="connsiteX3" fmla="*/ 904775 w 974481"/>
              <a:gd name="connsiteY3" fmla="*/ 0 h 771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4481" h="771415">
                <a:moveTo>
                  <a:pt x="0" y="590374"/>
                </a:moveTo>
                <a:cubicBezTo>
                  <a:pt x="102669" y="763629"/>
                  <a:pt x="364156" y="791414"/>
                  <a:pt x="519764" y="760395"/>
                </a:cubicBezTo>
                <a:cubicBezTo>
                  <a:pt x="675372" y="729376"/>
                  <a:pt x="869483" y="530993"/>
                  <a:pt x="933651" y="404261"/>
                </a:cubicBezTo>
                <a:cubicBezTo>
                  <a:pt x="997819" y="277529"/>
                  <a:pt x="984986" y="186088"/>
                  <a:pt x="904775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5" name="Straight Arrow Connector 24"/>
          <p:cNvCxnSpPr>
            <a:endCxn id="13" idx="1"/>
          </p:cNvCxnSpPr>
          <p:nvPr/>
        </p:nvCxnSpPr>
        <p:spPr>
          <a:xfrm flipV="1">
            <a:off x="6789155" y="2780040"/>
            <a:ext cx="530122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96136" y="4365104"/>
            <a:ext cx="288032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cast Graphics</a:t>
            </a:r>
            <a:r>
              <a:rPr lang="th-TH" sz="2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2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g </a:t>
            </a:r>
            <a:r>
              <a:rPr lang="th-TH" sz="2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ให้เป็นชนิดที่แท้จริง</a:t>
            </a:r>
            <a:endParaRPr lang="th-TH" sz="20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07904" y="4725144"/>
            <a:ext cx="1656184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sz="2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วาดวัตถุเรขาคณิต</a:t>
            </a:r>
            <a:endParaRPr lang="th-TH" sz="20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3981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Ex3: </a:t>
            </a:r>
            <a:r>
              <a:rPr lang="th-TH" dirty="0" smtClean="0"/>
              <a:t>การแสดงรูป โดยใช้ </a:t>
            </a:r>
            <a:r>
              <a:rPr lang="en-US" dirty="0" err="1" smtClean="0"/>
              <a:t>ImageIcon</a:t>
            </a:r>
            <a:endParaRPr lang="th-TH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ImagePanel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JPanel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685800" indent="-68580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ImageIcon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image;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indent="-685800">
              <a:buFont typeface="Wingdings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ImagePanel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filename) {</a:t>
            </a:r>
          </a:p>
          <a:p>
            <a:pPr marL="685800" indent="-685800">
              <a:buFont typeface="Wingdings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 = new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ImageIcon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(filename);</a:t>
            </a:r>
          </a:p>
          <a:p>
            <a:pPr marL="685800" indent="-685800">
              <a:buFont typeface="Wingdings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this.setPreferredSize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  </a:t>
            </a:r>
          </a:p>
          <a:p>
            <a:pPr marL="685800" indent="-685800">
              <a:buFont typeface="Wingdings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Dimension(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image.getIconWidth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</a:p>
          <a:p>
            <a:pPr marL="685800" indent="-685800">
              <a:buFont typeface="Wingdings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image.getIconHeight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</a:p>
          <a:p>
            <a:pPr marL="685800" indent="-685800">
              <a:buFont typeface="Wingdings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685800" indent="-685800">
              <a:buFont typeface="Wingdings" pitchFamily="2" charset="2"/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indent="-685800"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// other methods</a:t>
            </a:r>
          </a:p>
          <a:p>
            <a:pPr marL="685800" indent="-685800"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h-TH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CBEB-006D-4598-8BC8-C72CB3A266F8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การวาดรูปใน </a:t>
            </a:r>
            <a:r>
              <a:rPr lang="en-US" dirty="0" err="1" smtClean="0"/>
              <a:t>JPanel</a:t>
            </a:r>
            <a:r>
              <a:rPr lang="en-US" dirty="0" smtClean="0"/>
              <a:t>: </a:t>
            </a:r>
            <a:r>
              <a:rPr lang="en-US" dirty="0" err="1" smtClean="0"/>
              <a:t>paintComponent</a:t>
            </a:r>
            <a:endParaRPr 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ImagePanel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JPanel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ImageIcon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image;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 skip some methods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paintComponent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(Graphics g)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super.paintComponent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// </a:t>
            </a:r>
            <a:r>
              <a:rPr lang="en-US" sz="2400" dirty="0" err="1"/>
              <a:t>สิ่งที่ต้องการวาด</a:t>
            </a:r>
            <a:endParaRPr lang="en-US" sz="24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image.paintIcon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(null,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g,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 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 more methods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18C2-3E38-4BB8-BC2E-769D17665F56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การบรรจุ </a:t>
            </a:r>
            <a:r>
              <a:rPr lang="en-US" dirty="0" smtClean="0"/>
              <a:t>Panel </a:t>
            </a:r>
            <a:r>
              <a:rPr lang="th-TH" dirty="0" smtClean="0"/>
              <a:t>ใน </a:t>
            </a:r>
            <a:r>
              <a:rPr lang="en-US" dirty="0" err="1" smtClean="0"/>
              <a:t>JFrame</a:t>
            </a:r>
            <a:endParaRPr lang="en-US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JPanel</a:t>
            </a:r>
            <a:r>
              <a:rPr lang="en-US" dirty="0" smtClean="0"/>
              <a:t> </a:t>
            </a:r>
            <a:r>
              <a:rPr lang="th-TH" dirty="0" smtClean="0"/>
              <a:t>เป็น </a:t>
            </a:r>
            <a:r>
              <a:rPr lang="en-US" dirty="0" smtClean="0"/>
              <a:t>container </a:t>
            </a:r>
            <a:r>
              <a:rPr lang="th-TH" dirty="0" smtClean="0"/>
              <a:t>ที่ไม่สามารถแสดงได้ด้วยตนเอง ต้องเพิ่มในหน้าต่างหลัก (</a:t>
            </a:r>
            <a:r>
              <a:rPr lang="en-US" dirty="0" smtClean="0"/>
              <a:t>Top-level Container)</a:t>
            </a:r>
            <a:r>
              <a:rPr lang="th-TH" dirty="0" smtClean="0"/>
              <a:t> เช่น </a:t>
            </a:r>
            <a:r>
              <a:rPr lang="en-US" dirty="0" err="1" smtClean="0"/>
              <a:t>JFrame</a:t>
            </a:r>
            <a:endParaRPr lang="th-TH" dirty="0" smtClean="0"/>
          </a:p>
          <a:p>
            <a:pPr lvl="1"/>
            <a:r>
              <a:rPr lang="th-TH" dirty="0" smtClean="0"/>
              <a:t>โดยการเพิ่ม </a:t>
            </a:r>
            <a:r>
              <a:rPr lang="en-US" dirty="0" smtClean="0"/>
              <a:t>(add) </a:t>
            </a:r>
            <a:r>
              <a:rPr lang="th-TH" dirty="0" smtClean="0"/>
              <a:t>หรือ</a:t>
            </a:r>
          </a:p>
          <a:p>
            <a:pPr lvl="1"/>
            <a:r>
              <a:rPr lang="th-TH" dirty="0" smtClean="0"/>
              <a:t>กำหนด </a:t>
            </a:r>
            <a:r>
              <a:rPr lang="en-US" dirty="0" smtClean="0"/>
              <a:t>(</a:t>
            </a:r>
            <a:r>
              <a:rPr lang="en-US" dirty="0" err="1" smtClean="0"/>
              <a:t>setContentPane</a:t>
            </a:r>
            <a:r>
              <a:rPr lang="en-US" dirty="0" smtClean="0"/>
              <a:t>)</a:t>
            </a:r>
          </a:p>
          <a:p>
            <a:pPr lvl="1"/>
            <a:endParaRPr lang="th-TH" dirty="0" smtClean="0"/>
          </a:p>
          <a:p>
            <a:r>
              <a:rPr lang="en-US" dirty="0" smtClean="0"/>
              <a:t> </a:t>
            </a:r>
            <a:r>
              <a:rPr lang="th-TH" dirty="0" smtClean="0"/>
              <a:t>เพิ่ม</a:t>
            </a:r>
            <a:r>
              <a:rPr lang="en-US" dirty="0" smtClean="0"/>
              <a:t> panel </a:t>
            </a:r>
            <a:r>
              <a:rPr lang="th-TH" dirty="0" smtClean="0"/>
              <a:t>ใน </a:t>
            </a:r>
            <a:r>
              <a:rPr lang="en-US" dirty="0" smtClean="0"/>
              <a:t>frame</a:t>
            </a:r>
            <a:r>
              <a:rPr lang="th-TH" dirty="0" smtClean="0"/>
              <a:t> (โดยเมท็อด </a:t>
            </a:r>
            <a:r>
              <a:rPr lang="en-US" dirty="0" smtClean="0"/>
              <a:t>add)</a:t>
            </a:r>
          </a:p>
          <a:p>
            <a:pPr marL="329184" lvl="1" indent="0">
              <a:buNone/>
            </a:pP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JFrame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frame = new </a:t>
            </a: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JFrame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29184" lvl="1" indent="0">
              <a:buNone/>
            </a:pP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frame.add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(panel);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D88-2FBA-4F7D-88E9-6D1D9145F84B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การเพิ่ม </a:t>
            </a:r>
            <a:r>
              <a:rPr lang="en-US" dirty="0" smtClean="0"/>
              <a:t>Panel</a:t>
            </a:r>
            <a:r>
              <a:rPr lang="th-TH" dirty="0" smtClean="0"/>
              <a:t> ใน </a:t>
            </a:r>
            <a:r>
              <a:rPr lang="en-US" dirty="0" err="1" smtClean="0"/>
              <a:t>JFrame</a:t>
            </a: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h-TH" dirty="0" smtClean="0"/>
              <a:t>เพิ่ม </a:t>
            </a:r>
            <a:r>
              <a:rPr lang="en-US" dirty="0" smtClean="0"/>
              <a:t>Panel </a:t>
            </a:r>
            <a:r>
              <a:rPr lang="th-TH" dirty="0" smtClean="0"/>
              <a:t>ใน </a:t>
            </a:r>
            <a:r>
              <a:rPr lang="en-US" dirty="0" smtClean="0"/>
              <a:t>Content Pane </a:t>
            </a:r>
            <a:r>
              <a:rPr lang="th-TH" dirty="0" smtClean="0"/>
              <a:t>ของ </a:t>
            </a:r>
            <a:r>
              <a:rPr lang="en-US" dirty="0" err="1" smtClean="0"/>
              <a:t>JFrame</a:t>
            </a:r>
            <a:r>
              <a:rPr lang="en-US" dirty="0" smtClean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0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MyFrame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20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JFrame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</a:t>
            </a:r>
            <a:r>
              <a:rPr lang="en-US" sz="20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JPanel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panel;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sz="20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MyFrame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panel = new </a:t>
            </a:r>
            <a:r>
              <a:rPr lang="en-US" sz="20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MyPanel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// </a:t>
            </a:r>
            <a:r>
              <a:rPr lang="th-TH" sz="2400" dirty="0" smtClean="0">
                <a:solidFill>
                  <a:schemeClr val="tx2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หรือ </a:t>
            </a: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EggPanel</a:t>
            </a: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2000" dirty="0" smtClean="0">
                <a:solidFill>
                  <a:schemeClr val="tx2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2400" dirty="0">
                <a:solidFill>
                  <a:schemeClr val="tx2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ฯลฯ</a:t>
            </a:r>
            <a:endParaRPr lang="en-US" sz="2400" dirty="0">
              <a:solidFill>
                <a:schemeClr val="tx2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this.add</a:t>
            </a:r>
            <a:r>
              <a:rPr 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(panel);</a:t>
            </a:r>
            <a:endParaRPr lang="th-TH" sz="20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th-TH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setSize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00, 200); </a:t>
            </a:r>
            <a:endParaRPr lang="th-TH" sz="2000" dirty="0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th-TH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setVisible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(true);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25EA-1186-464D-8B50-2BEAF4204811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51720" y="5157192"/>
            <a:ext cx="2698175" cy="867930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th-TH" dirty="0" smtClean="0"/>
              <a:t>เมื่อนำ </a:t>
            </a:r>
            <a:r>
              <a:rPr lang="en-US" dirty="0" smtClean="0"/>
              <a:t>panel </a:t>
            </a:r>
            <a:r>
              <a:rPr lang="th-TH" dirty="0" smtClean="0"/>
              <a:t>เพิ่มใน </a:t>
            </a:r>
            <a:r>
              <a:rPr lang="en-US" dirty="0" smtClean="0"/>
              <a:t>frame</a:t>
            </a:r>
          </a:p>
          <a:p>
            <a:r>
              <a:rPr lang="th-TH" dirty="0" smtClean="0"/>
              <a:t>และแสดงหน้าต่าง</a:t>
            </a:r>
            <a:r>
              <a:rPr lang="en-US" dirty="0" smtClean="0"/>
              <a:t> </a:t>
            </a:r>
            <a:endParaRPr lang="th-TH" dirty="0"/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 bwMode="auto">
          <a:xfrm flipV="1">
            <a:off x="4749895" y="5498384"/>
            <a:ext cx="614193" cy="927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236" y="4470633"/>
            <a:ext cx="3048650" cy="15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07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การเปลี่ยน </a:t>
            </a:r>
            <a:r>
              <a:rPr lang="en-US" dirty="0" err="1" smtClean="0"/>
              <a:t>ContentPane</a:t>
            </a:r>
            <a:r>
              <a:rPr lang="en-US" dirty="0" smtClean="0"/>
              <a:t> </a:t>
            </a:r>
            <a:r>
              <a:rPr lang="th-TH" dirty="0" smtClean="0"/>
              <a:t>ใน </a:t>
            </a:r>
            <a:r>
              <a:rPr lang="en-US" dirty="0" err="1" smtClean="0"/>
              <a:t>JFrame</a:t>
            </a:r>
            <a:r>
              <a:rPr lang="en-US" dirty="0" smtClean="0"/>
              <a:t> </a:t>
            </a:r>
            <a:r>
              <a:rPr lang="th-TH" dirty="0" smtClean="0"/>
              <a:t>เป็น </a:t>
            </a:r>
            <a:r>
              <a:rPr lang="en-US" dirty="0" smtClean="0"/>
              <a:t>Panel</a:t>
            </a:r>
            <a:r>
              <a:rPr lang="th-TH" dirty="0" smtClean="0"/>
              <a:t> ใหม่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กำหนด</a:t>
            </a:r>
            <a:r>
              <a:rPr lang="en-US" dirty="0" smtClean="0"/>
              <a:t> panel </a:t>
            </a:r>
            <a:r>
              <a:rPr lang="th-TH" dirty="0" smtClean="0"/>
              <a:t>ใน </a:t>
            </a:r>
            <a:r>
              <a:rPr lang="en-US" dirty="0" smtClean="0"/>
              <a:t>frame</a:t>
            </a:r>
            <a:r>
              <a:rPr lang="th-TH" dirty="0" smtClean="0"/>
              <a:t> </a:t>
            </a:r>
            <a:r>
              <a:rPr lang="en-US" dirty="0" smtClean="0"/>
              <a:t>(</a:t>
            </a:r>
            <a:r>
              <a:rPr lang="th-TH" dirty="0" smtClean="0"/>
              <a:t>เปลี่ยน </a:t>
            </a:r>
            <a:r>
              <a:rPr lang="en-US" dirty="0" err="1" smtClean="0"/>
              <a:t>contentPane</a:t>
            </a:r>
            <a:r>
              <a:rPr lang="en-US" dirty="0" smtClean="0"/>
              <a:t> </a:t>
            </a:r>
            <a:r>
              <a:rPr lang="th-TH" dirty="0" smtClean="0"/>
              <a:t>ของ </a:t>
            </a:r>
            <a:r>
              <a:rPr lang="en-US" dirty="0" err="1" smtClean="0"/>
              <a:t>JFrame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JFrame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frame = new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JFrame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1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frame.setContentPane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(panel); </a:t>
            </a:r>
          </a:p>
          <a:p>
            <a:endParaRPr lang="th-TH" dirty="0" smtClean="0"/>
          </a:p>
          <a:p>
            <a:r>
              <a:rPr lang="th-TH" dirty="0" smtClean="0"/>
              <a:t>เมท็อด</a:t>
            </a:r>
            <a:r>
              <a:rPr lang="en-US" dirty="0" smtClean="0"/>
              <a:t> pack </a:t>
            </a:r>
            <a:r>
              <a:rPr lang="th-TH" dirty="0" smtClean="0"/>
              <a:t>ของ </a:t>
            </a:r>
            <a:r>
              <a:rPr lang="en-US" dirty="0" err="1" smtClean="0"/>
              <a:t>JFrame</a:t>
            </a:r>
            <a:r>
              <a:rPr lang="en-US" dirty="0" smtClean="0"/>
              <a:t> </a:t>
            </a:r>
            <a:r>
              <a:rPr lang="th-TH" dirty="0" smtClean="0"/>
              <a:t>ใช้กำหนดให้หน้าต่างมีขนาดพอดีกับ</a:t>
            </a:r>
            <a:r>
              <a:rPr lang="en-US" dirty="0" smtClean="0"/>
              <a:t> components </a:t>
            </a:r>
            <a:r>
              <a:rPr lang="th-TH" dirty="0" smtClean="0"/>
              <a:t>ภายใน (</a:t>
            </a:r>
            <a:r>
              <a:rPr lang="en-US" sz="2400" i="1" dirty="0" smtClean="0"/>
              <a:t>component</a:t>
            </a:r>
            <a:r>
              <a:rPr lang="en-US" sz="2400" i="1" dirty="0"/>
              <a:t>s</a:t>
            </a:r>
            <a:r>
              <a:rPr lang="en-US" sz="2400" i="1" dirty="0" smtClean="0"/>
              <a:t> </a:t>
            </a:r>
            <a:r>
              <a:rPr lang="th-TH" sz="2400" i="1" u="sng" dirty="0" smtClean="0"/>
              <a:t>ต้อง</a:t>
            </a:r>
            <a:r>
              <a:rPr lang="th-TH" sz="2400" i="1" dirty="0" smtClean="0"/>
              <a:t>มีขนาดของตัวเองด้วย</a:t>
            </a:r>
            <a:r>
              <a:rPr lang="th-TH" dirty="0" smtClean="0"/>
              <a:t>)</a:t>
            </a:r>
            <a:endParaRPr lang="en-US" dirty="0" smtClean="0"/>
          </a:p>
          <a:p>
            <a:pPr lvl="1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frame.pack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1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frame.setVisible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(true);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6D88-2FBA-4F7D-88E9-6D1D9145F84B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88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การเปลี่ยน </a:t>
            </a:r>
            <a:r>
              <a:rPr lang="en-US" dirty="0" err="1" smtClean="0"/>
              <a:t>ContentPane</a:t>
            </a:r>
            <a:r>
              <a:rPr lang="en-US" dirty="0" smtClean="0"/>
              <a:t> </a:t>
            </a:r>
            <a:r>
              <a:rPr lang="th-TH" dirty="0" smtClean="0"/>
              <a:t>ใน </a:t>
            </a:r>
            <a:r>
              <a:rPr lang="en-US" dirty="0" err="1" smtClean="0"/>
              <a:t>JFrame</a:t>
            </a:r>
            <a:r>
              <a:rPr lang="en-US" dirty="0" smtClean="0"/>
              <a:t> </a:t>
            </a:r>
            <a:r>
              <a:rPr lang="th-TH" dirty="0" smtClean="0"/>
              <a:t>เป็น </a:t>
            </a:r>
            <a:r>
              <a:rPr lang="en-US" dirty="0" smtClean="0"/>
              <a:t>Panel</a:t>
            </a:r>
            <a:r>
              <a:rPr lang="th-TH" dirty="0" smtClean="0"/>
              <a:t> ใหม่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h-TH" dirty="0" smtClean="0"/>
              <a:t>เปลี่ยน </a:t>
            </a:r>
            <a:r>
              <a:rPr lang="en-US" dirty="0" smtClean="0"/>
              <a:t>components</a:t>
            </a:r>
            <a:r>
              <a:rPr lang="th-TH" dirty="0" smtClean="0"/>
              <a:t> ใน </a:t>
            </a:r>
            <a:r>
              <a:rPr lang="en-US" dirty="0" smtClean="0"/>
              <a:t>Content Pane </a:t>
            </a:r>
            <a:r>
              <a:rPr lang="th-TH" dirty="0" smtClean="0"/>
              <a:t>ให้เป็น </a:t>
            </a:r>
            <a:r>
              <a:rPr lang="en-US" dirty="0" smtClean="0"/>
              <a:t>panel </a:t>
            </a:r>
            <a:r>
              <a:rPr lang="th-TH" dirty="0" smtClean="0"/>
              <a:t>ของเรา</a:t>
            </a: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0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ImageFrame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20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JFrame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</a:t>
            </a:r>
            <a:r>
              <a:rPr lang="en-US" sz="20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JPanel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panel;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sz="20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ImageFrame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panel = new </a:t>
            </a:r>
            <a:r>
              <a:rPr lang="en-US" sz="20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ImagePanel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("duke.jpg");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this.setContentPane</a:t>
            </a:r>
            <a:r>
              <a:rPr 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(panel);</a:t>
            </a:r>
            <a:endParaRPr lang="th-TH" sz="20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th-TH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pack();</a:t>
            </a:r>
            <a:endParaRPr lang="th-TH" sz="2000" dirty="0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th-TH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setVisible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(true);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25EA-1186-464D-8B50-2BEAF4204811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4653136"/>
            <a:ext cx="16764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203848" y="5051668"/>
            <a:ext cx="254589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h-TH" sz="2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เมื่อนำ </a:t>
            </a:r>
            <a:r>
              <a:rPr lang="en-US" sz="2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panel </a:t>
            </a:r>
            <a:r>
              <a:rPr lang="th-TH" sz="2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กำหนดไว้ใน </a:t>
            </a:r>
            <a:r>
              <a:rPr lang="en-US" sz="2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frame</a:t>
            </a:r>
          </a:p>
          <a:p>
            <a:r>
              <a:rPr lang="th-TH" sz="2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และแสดงหน้าต่าง</a:t>
            </a:r>
            <a:r>
              <a:rPr lang="en-US" sz="2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endParaRPr lang="th-TH" sz="20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cxnSp>
        <p:nvCxnSpPr>
          <p:cNvPr id="9" name="Straight Arrow Connector 8"/>
          <p:cNvCxnSpPr>
            <a:stCxn id="8" idx="3"/>
            <a:endCxn id="7" idx="1"/>
          </p:cNvCxnSpPr>
          <p:nvPr/>
        </p:nvCxnSpPr>
        <p:spPr bwMode="auto">
          <a:xfrm>
            <a:off x="5749738" y="5405611"/>
            <a:ext cx="47844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แอพพลิเคชันกราฟิกส์กับ </a:t>
            </a:r>
            <a:r>
              <a:rPr lang="en-US" dirty="0" smtClean="0"/>
              <a:t>event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th-TH" b="1" dirty="0">
                <a:solidFill>
                  <a:schemeClr val="tx2"/>
                </a:solidFill>
              </a:rPr>
              <a:t>Interactive Program</a:t>
            </a:r>
          </a:p>
          <a:p>
            <a:pPr lvl="1"/>
            <a:r>
              <a:rPr lang="th-TH" altLang="th-TH" dirty="0" smtClean="0"/>
              <a:t>ผู้ใช้แอพพลิเคชันที่มีหน้าต่างกราฟิกส์ ควบคุมการทำงานผ่านอุปกรณ์นำเข้าเช่น เม้าส์ คีย์บอร์ด </a:t>
            </a:r>
          </a:p>
          <a:p>
            <a:r>
              <a:rPr lang="en-US" altLang="th-TH" b="1" dirty="0" smtClean="0">
                <a:solidFill>
                  <a:schemeClr val="tx2"/>
                </a:solidFill>
              </a:rPr>
              <a:t>Events</a:t>
            </a:r>
            <a:r>
              <a:rPr lang="th-TH" altLang="th-TH" dirty="0" smtClean="0"/>
              <a:t> เหตุการณ์ที่เกิดจากผู้ใช้ เช่นคลิกเม้าส์ </a:t>
            </a:r>
          </a:p>
          <a:p>
            <a:r>
              <a:rPr lang="en-US" altLang="th-TH" b="1" dirty="0" smtClean="0">
                <a:solidFill>
                  <a:schemeClr val="tx2"/>
                </a:solidFill>
              </a:rPr>
              <a:t>Event-driven</a:t>
            </a:r>
            <a:r>
              <a:rPr lang="th-TH" altLang="th-TH" b="1" dirty="0" smtClean="0">
                <a:solidFill>
                  <a:schemeClr val="tx2"/>
                </a:solidFill>
              </a:rPr>
              <a:t> </a:t>
            </a:r>
            <a:r>
              <a:rPr lang="en-US" altLang="th-TH" b="1" dirty="0" smtClean="0">
                <a:solidFill>
                  <a:schemeClr val="tx2"/>
                </a:solidFill>
              </a:rPr>
              <a:t>program </a:t>
            </a:r>
            <a:r>
              <a:rPr lang="th-TH" altLang="th-TH" dirty="0" smtClean="0"/>
              <a:t>โปรแกรมที่ทำงานตอบสนองกับ </a:t>
            </a:r>
            <a:r>
              <a:rPr lang="en-US" altLang="th-TH" dirty="0" smtClean="0"/>
              <a:t>events </a:t>
            </a:r>
            <a:endParaRPr lang="th-TH" altLang="th-TH" dirty="0" smtClean="0"/>
          </a:p>
          <a:p>
            <a:pPr lvl="1"/>
            <a:r>
              <a:rPr lang="en-US" altLang="th-TH" dirty="0" smtClean="0"/>
              <a:t>Event </a:t>
            </a:r>
            <a:r>
              <a:rPr lang="th-TH" altLang="th-TH" dirty="0"/>
              <a:t>ไม่ได้เกิดจากการควบคุมของ</a:t>
            </a:r>
            <a:r>
              <a:rPr lang="th-TH" altLang="th-TH" dirty="0" smtClean="0"/>
              <a:t>โปรแกรม</a:t>
            </a:r>
          </a:p>
          <a:p>
            <a:pPr lvl="1"/>
            <a:r>
              <a:rPr lang="th-TH" altLang="th-TH" dirty="0" smtClean="0"/>
              <a:t>ไม่รู้แน่ชัดว่าผู้ใช้จะคลิกเม้าส์ที่ใด เมื่อใด</a:t>
            </a:r>
            <a:endParaRPr lang="en-US" altLang="th-TH" dirty="0" smtClean="0"/>
          </a:p>
          <a:p>
            <a:r>
              <a:rPr lang="th-TH" altLang="th-TH" dirty="0" smtClean="0"/>
              <a:t>ในการเขียนโค้ด เราระบุว่า </a:t>
            </a:r>
            <a:r>
              <a:rPr lang="en-US" altLang="th-TH" dirty="0" smtClean="0"/>
              <a:t>events </a:t>
            </a:r>
            <a:r>
              <a:rPr lang="th-TH" altLang="th-TH" dirty="0" smtClean="0"/>
              <a:t>ใดที่เราต้องการสนองตอบ โดยกำหนดวัตถุนั้นให้เป็น </a:t>
            </a:r>
            <a:r>
              <a:rPr lang="en-US" altLang="th-TH" dirty="0" smtClean="0"/>
              <a:t>listener </a:t>
            </a:r>
            <a:r>
              <a:rPr lang="th-TH" altLang="th-TH" dirty="0" smtClean="0"/>
              <a:t>สำหรับเหตุการณ์ เมื่อเหตุการณ์เกิดขึ้น ข้อมูลเกี่ยวกับเหตุการณ์ถูกส่งให้กับ </a:t>
            </a:r>
            <a:r>
              <a:rPr lang="en-US" altLang="th-TH" dirty="0" smtClean="0"/>
              <a:t>listener </a:t>
            </a:r>
            <a:r>
              <a:rPr lang="th-TH" altLang="th-TH" dirty="0" smtClean="0"/>
              <a:t>ซึ่งจะตอบสนองด้วย </a:t>
            </a:r>
            <a:r>
              <a:rPr lang="en-US" altLang="th-TH" dirty="0" smtClean="0"/>
              <a:t>action </a:t>
            </a:r>
            <a:r>
              <a:rPr lang="th-TH" altLang="th-TH" dirty="0" smtClean="0"/>
              <a:t>ที่เหมาะสม</a:t>
            </a:r>
            <a:endParaRPr lang="en-US" alt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28FA-91DF-4CBF-B526-73FD9FABC071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770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 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smtClean="0"/>
              <a:t>Event</a:t>
            </a:r>
            <a:r>
              <a:rPr lang="en-US" sz="3000" dirty="0"/>
              <a:t>-</a:t>
            </a:r>
            <a:r>
              <a:rPr lang="en-US" sz="3000" dirty="0" smtClean="0"/>
              <a:t>driven program </a:t>
            </a:r>
            <a:r>
              <a:rPr lang="th-TH" sz="3000" dirty="0" smtClean="0"/>
              <a:t>มีองค์ประกอบที่เกี่ยวข้อง </a:t>
            </a:r>
            <a:r>
              <a:rPr lang="th-TH" sz="3000" dirty="0"/>
              <a:t>3 ส่วนคือ</a:t>
            </a:r>
          </a:p>
          <a:p>
            <a:pPr lvl="1"/>
            <a:r>
              <a:rPr lang="en-US" b="1" dirty="0" smtClean="0">
                <a:solidFill>
                  <a:schemeClr val="hlink"/>
                </a:solidFill>
              </a:rPr>
              <a:t>Event</a:t>
            </a:r>
            <a:r>
              <a:rPr lang="en-US" dirty="0" smtClean="0"/>
              <a:t>: </a:t>
            </a:r>
            <a:r>
              <a:rPr lang="en-US" dirty="0"/>
              <a:t>object ที่ให้ข้อมูลเกี่ยวกับเหตุการณ์ที่เกิดขึ้นและแหล่งที่มาของเหตุการณ์ </a:t>
            </a:r>
            <a:r>
              <a:rPr lang="th-TH" dirty="0" smtClean="0"/>
              <a:t>เมื่อผู้ใช้มีการทำงานกับ</a:t>
            </a:r>
            <a:r>
              <a:rPr lang="en-US" dirty="0" smtClean="0"/>
              <a:t> </a:t>
            </a:r>
            <a:r>
              <a:rPr lang="en-US" dirty="0"/>
              <a:t>user interface </a:t>
            </a:r>
            <a:r>
              <a:rPr lang="th-TH" dirty="0" smtClean="0"/>
              <a:t>เช่น การเคลื่อนย้าย </a:t>
            </a:r>
            <a:r>
              <a:rPr lang="en-US" dirty="0" smtClean="0"/>
              <a:t>mouse</a:t>
            </a:r>
            <a:r>
              <a:rPr lang="en-US" dirty="0"/>
              <a:t>, </a:t>
            </a:r>
            <a:r>
              <a:rPr lang="th-TH" dirty="0"/>
              <a:t>การกดแป้นพิมพ์</a:t>
            </a:r>
          </a:p>
          <a:p>
            <a:pPr lvl="1"/>
            <a:r>
              <a:rPr lang="en-US" b="1" dirty="0">
                <a:solidFill>
                  <a:schemeClr val="hlink"/>
                </a:solidFill>
              </a:rPr>
              <a:t>Event Listener</a:t>
            </a:r>
            <a:r>
              <a:rPr lang="en-US" dirty="0"/>
              <a:t>: object </a:t>
            </a:r>
            <a:r>
              <a:rPr lang="th-TH" dirty="0" smtClean="0"/>
              <a:t>ที่ติดตั้งหรือเพิ่มเข้ากับ </a:t>
            </a:r>
            <a:r>
              <a:rPr lang="en-US" dirty="0" smtClean="0"/>
              <a:t>object</a:t>
            </a:r>
            <a:r>
              <a:rPr lang="th-TH" dirty="0" smtClean="0"/>
              <a:t> ที่เราสนใจที่จะรอรับฟังเหตุการณ์ </a:t>
            </a:r>
            <a:r>
              <a:rPr lang="en-US" dirty="0" smtClean="0"/>
              <a:t>(</a:t>
            </a:r>
            <a:r>
              <a:rPr lang="en-US" dirty="0"/>
              <a:t>event) </a:t>
            </a:r>
            <a:r>
              <a:rPr lang="th-TH" dirty="0" smtClean="0"/>
              <a:t>ที่เกิดขึ้น เพื่อจะได้จัดการกับเหตุการณ์นั้น เช่น กรณี</a:t>
            </a:r>
            <a:r>
              <a:rPr lang="th-TH" dirty="0"/>
              <a:t>ของการกด</a:t>
            </a:r>
            <a:r>
              <a:rPr lang="en-US" dirty="0"/>
              <a:t> mouse </a:t>
            </a:r>
            <a:r>
              <a:rPr lang="th-TH" dirty="0" smtClean="0"/>
              <a:t>จะมี </a:t>
            </a:r>
            <a:r>
              <a:rPr lang="en-US" dirty="0" err="1" smtClean="0"/>
              <a:t>MouseListener</a:t>
            </a:r>
            <a:r>
              <a:rPr lang="en-US" dirty="0" smtClean="0"/>
              <a:t> </a:t>
            </a:r>
            <a:r>
              <a:rPr lang="th-TH" dirty="0"/>
              <a:t>เป็นตัวรอรับการทำงาน</a:t>
            </a:r>
          </a:p>
          <a:p>
            <a:pPr lvl="1"/>
            <a:r>
              <a:rPr lang="en-US" b="1" dirty="0">
                <a:solidFill>
                  <a:schemeClr val="hlink"/>
                </a:solidFill>
              </a:rPr>
              <a:t>Event Source</a:t>
            </a:r>
            <a:r>
              <a:rPr lang="en-US" dirty="0"/>
              <a:t>: object </a:t>
            </a:r>
            <a:r>
              <a:rPr lang="th-TH" dirty="0" smtClean="0"/>
              <a:t>ที่เป็นแหล่งที่เกิด </a:t>
            </a:r>
            <a:r>
              <a:rPr lang="en-US" dirty="0" smtClean="0"/>
              <a:t>event </a:t>
            </a:r>
            <a:r>
              <a:rPr lang="th-TH" dirty="0" smtClean="0"/>
              <a:t>เช่น เหตุการณ์การกดปุ่ม ปุ่มก็คือแหล่งที่ก่อให้เกิดเหตุการณ์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6807-1A8A-424D-AD97-3F5744421DDA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วัตถุประสงค์ของการเรียนวันนี้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เรียนรู้การ</a:t>
            </a:r>
            <a:r>
              <a:rPr lang="th-TH" dirty="0" smtClean="0"/>
              <a:t>สร้างหน้าต่างกราฟิกส์อย่างง่ายด้วย </a:t>
            </a:r>
            <a:r>
              <a:rPr lang="en-US" dirty="0" err="1" smtClean="0"/>
              <a:t>JFrame</a:t>
            </a:r>
            <a:endParaRPr lang="th-TH" dirty="0"/>
          </a:p>
          <a:p>
            <a:r>
              <a:rPr lang="th-TH" dirty="0" smtClean="0"/>
              <a:t>เรียนรู้การสร้าง</a:t>
            </a:r>
            <a:r>
              <a:rPr lang="en-US" dirty="0" smtClean="0"/>
              <a:t> </a:t>
            </a:r>
            <a:r>
              <a:rPr lang="en-US" dirty="0"/>
              <a:t>container</a:t>
            </a:r>
            <a:r>
              <a:rPr lang="th-TH" dirty="0"/>
              <a:t> </a:t>
            </a:r>
            <a:r>
              <a:rPr lang="en-US" dirty="0" err="1" smtClean="0"/>
              <a:t>JPanel</a:t>
            </a:r>
            <a:r>
              <a:rPr lang="en-US" dirty="0" smtClean="0"/>
              <a:t> </a:t>
            </a:r>
            <a:r>
              <a:rPr lang="th-TH" dirty="0" smtClean="0"/>
              <a:t>เพื่อการวาดในแบบต่าง ๆ</a:t>
            </a:r>
          </a:p>
          <a:p>
            <a:r>
              <a:rPr lang="th-TH" dirty="0" smtClean="0"/>
              <a:t>เรียนรู้การเพิ่มหรือกำหนด</a:t>
            </a:r>
            <a:r>
              <a:rPr lang="en-US" dirty="0" smtClean="0"/>
              <a:t> </a:t>
            </a:r>
            <a:r>
              <a:rPr lang="en-US" dirty="0" err="1" smtClean="0"/>
              <a:t>JPanel</a:t>
            </a:r>
            <a:r>
              <a:rPr lang="en-US" dirty="0" smtClean="0"/>
              <a:t> </a:t>
            </a:r>
            <a:r>
              <a:rPr lang="th-TH" dirty="0" smtClean="0"/>
              <a:t>ใน</a:t>
            </a:r>
            <a:r>
              <a:rPr lang="en-US" dirty="0" smtClean="0"/>
              <a:t> container </a:t>
            </a:r>
            <a:r>
              <a:rPr lang="en-US" dirty="0" err="1" smtClean="0"/>
              <a:t>JFrame</a:t>
            </a:r>
            <a:r>
              <a:rPr lang="en-US" dirty="0" smtClean="0"/>
              <a:t> </a:t>
            </a:r>
            <a:endParaRPr lang="th-TH" dirty="0" smtClean="0"/>
          </a:p>
          <a:p>
            <a:r>
              <a:rPr lang="th-TH" dirty="0" smtClean="0"/>
              <a:t>เข้าใจ</a:t>
            </a:r>
            <a:r>
              <a:rPr lang="th-TH" dirty="0"/>
              <a:t>โมเดล</a:t>
            </a:r>
            <a:r>
              <a:rPr lang="th-TH" dirty="0" smtClean="0"/>
              <a:t>ของเหตุการณ์ (</a:t>
            </a:r>
            <a:r>
              <a:rPr lang="en-US" dirty="0" smtClean="0"/>
              <a:t>event</a:t>
            </a:r>
            <a:r>
              <a:rPr lang="th-TH" dirty="0" smtClean="0"/>
              <a:t>)</a:t>
            </a:r>
            <a:r>
              <a:rPr lang="en-US" dirty="0" smtClean="0"/>
              <a:t> </a:t>
            </a:r>
            <a:r>
              <a:rPr lang="th-TH" dirty="0"/>
              <a:t>ในจาวา</a:t>
            </a:r>
          </a:p>
          <a:p>
            <a:r>
              <a:rPr lang="th-TH" dirty="0" smtClean="0"/>
              <a:t>เรียนรู้กลไกการจัดการกับเหตุการณ์ </a:t>
            </a:r>
            <a:endParaRPr lang="en-US" dirty="0"/>
          </a:p>
          <a:p>
            <a:r>
              <a:rPr lang="th-TH" dirty="0" smtClean="0"/>
              <a:t>ทบทวนการใช้ </a:t>
            </a:r>
            <a:r>
              <a:rPr lang="en-US" dirty="0" smtClean="0"/>
              <a:t>Timer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275D-9DEC-4BB5-83BE-03FA302725A6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</a:t>
            </a:r>
            <a:r>
              <a:rPr lang="en-US" dirty="0" smtClean="0"/>
              <a:t>Model</a:t>
            </a:r>
            <a:r>
              <a:rPr lang="th-TH" dirty="0" smtClean="0"/>
              <a:t> ใน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1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AAA3-8E4F-4E7F-B23F-69988F8D7D7F}" type="slidenum">
              <a:rPr lang="en-US" altLang="en-US"/>
              <a:pPr/>
              <a:t>20</a:t>
            </a:fld>
            <a:endParaRPr lang="en-US" altLang="en-US"/>
          </a:p>
        </p:txBody>
      </p:sp>
      <p:grpSp>
        <p:nvGrpSpPr>
          <p:cNvPr id="80910" name="Group 14"/>
          <p:cNvGrpSpPr>
            <a:grpSpLocks/>
          </p:cNvGrpSpPr>
          <p:nvPr/>
        </p:nvGrpSpPr>
        <p:grpSpPr bwMode="auto">
          <a:xfrm>
            <a:off x="1905000" y="1557338"/>
            <a:ext cx="5500688" cy="1463675"/>
            <a:chOff x="871" y="1377"/>
            <a:chExt cx="3465" cy="922"/>
          </a:xfrm>
        </p:grpSpPr>
        <p:sp>
          <p:nvSpPr>
            <p:cNvPr id="80901" name="AutoShape 5"/>
            <p:cNvSpPr>
              <a:spLocks noChangeArrowheads="1"/>
            </p:cNvSpPr>
            <p:nvPr/>
          </p:nvSpPr>
          <p:spPr bwMode="auto">
            <a:xfrm>
              <a:off x="871" y="1740"/>
              <a:ext cx="988" cy="27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event</a:t>
              </a: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source</a:t>
              </a:r>
            </a:p>
          </p:txBody>
        </p:sp>
        <p:sp>
          <p:nvSpPr>
            <p:cNvPr id="80902" name="Line 6"/>
            <p:cNvSpPr>
              <a:spLocks noChangeShapeType="1"/>
            </p:cNvSpPr>
            <p:nvPr/>
          </p:nvSpPr>
          <p:spPr bwMode="auto">
            <a:xfrm>
              <a:off x="1872" y="1872"/>
              <a:ext cx="148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th-TH"/>
            </a:p>
          </p:txBody>
        </p:sp>
        <p:sp>
          <p:nvSpPr>
            <p:cNvPr id="80903" name="Text Box 7"/>
            <p:cNvSpPr txBox="1">
              <a:spLocks noChangeArrowheads="1"/>
            </p:cNvSpPr>
            <p:nvPr/>
          </p:nvSpPr>
          <p:spPr bwMode="auto">
            <a:xfrm>
              <a:off x="3365" y="1713"/>
              <a:ext cx="9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event listener</a:t>
              </a:r>
            </a:p>
          </p:txBody>
        </p:sp>
        <p:sp>
          <p:nvSpPr>
            <p:cNvPr id="80904" name="Line 8"/>
            <p:cNvSpPr>
              <a:spLocks noChangeShapeType="1"/>
            </p:cNvSpPr>
            <p:nvPr/>
          </p:nvSpPr>
          <p:spPr bwMode="auto">
            <a:xfrm flipV="1">
              <a:off x="2688" y="1488"/>
              <a:ext cx="672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th-TH"/>
            </a:p>
          </p:txBody>
        </p:sp>
        <p:sp>
          <p:nvSpPr>
            <p:cNvPr id="80905" name="Text Box 9"/>
            <p:cNvSpPr txBox="1">
              <a:spLocks noChangeArrowheads="1"/>
            </p:cNvSpPr>
            <p:nvPr/>
          </p:nvSpPr>
          <p:spPr bwMode="auto">
            <a:xfrm>
              <a:off x="3365" y="1377"/>
              <a:ext cx="9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event listener</a:t>
              </a:r>
            </a:p>
          </p:txBody>
        </p:sp>
        <p:sp>
          <p:nvSpPr>
            <p:cNvPr id="80906" name="Text Box 10"/>
            <p:cNvSpPr txBox="1">
              <a:spLocks noChangeArrowheads="1"/>
            </p:cNvSpPr>
            <p:nvPr/>
          </p:nvSpPr>
          <p:spPr bwMode="auto">
            <a:xfrm>
              <a:off x="3365" y="2049"/>
              <a:ext cx="9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event listener</a:t>
              </a:r>
            </a:p>
          </p:txBody>
        </p:sp>
        <p:sp>
          <p:nvSpPr>
            <p:cNvPr id="80907" name="Line 11"/>
            <p:cNvSpPr>
              <a:spLocks noChangeShapeType="1"/>
            </p:cNvSpPr>
            <p:nvPr/>
          </p:nvSpPr>
          <p:spPr bwMode="auto">
            <a:xfrm>
              <a:off x="2736" y="1872"/>
              <a:ext cx="624" cy="3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th-TH"/>
            </a:p>
          </p:txBody>
        </p:sp>
        <p:sp>
          <p:nvSpPr>
            <p:cNvPr id="80908" name="Text Box 12"/>
            <p:cNvSpPr txBox="1">
              <a:spLocks noChangeArrowheads="1"/>
            </p:cNvSpPr>
            <p:nvPr/>
          </p:nvSpPr>
          <p:spPr bwMode="auto">
            <a:xfrm>
              <a:off x="1844" y="1617"/>
              <a:ext cx="8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event object</a:t>
              </a:r>
            </a:p>
          </p:txBody>
        </p:sp>
      </p:grp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457200" y="3538538"/>
            <a:ext cx="8399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>
                <a:latin typeface="Angsana New" pitchFamily="18" charset="-34"/>
                <a:cs typeface="Angsana New" pitchFamily="18" charset="-34"/>
              </a:rPr>
              <a:t>ใน model นี้ Listener หลาย ๆ ตัวสามารถลงทะเบียนเพื่อจัดการกับเหตุการณ์ที่เกิดขึ้นได้</a:t>
            </a:r>
          </a:p>
        </p:txBody>
      </p:sp>
      <p:grpSp>
        <p:nvGrpSpPr>
          <p:cNvPr id="80938" name="Group 42"/>
          <p:cNvGrpSpPr>
            <a:grpSpLocks/>
          </p:cNvGrpSpPr>
          <p:nvPr/>
        </p:nvGrpSpPr>
        <p:grpSpPr bwMode="auto">
          <a:xfrm>
            <a:off x="1981200" y="4452938"/>
            <a:ext cx="5349875" cy="636587"/>
            <a:chOff x="1248" y="3072"/>
            <a:chExt cx="3370" cy="401"/>
          </a:xfrm>
        </p:grpSpPr>
        <p:sp>
          <p:nvSpPr>
            <p:cNvPr id="80930" name="AutoShape 34"/>
            <p:cNvSpPr>
              <a:spLocks noChangeArrowheads="1"/>
            </p:cNvSpPr>
            <p:nvPr/>
          </p:nvSpPr>
          <p:spPr bwMode="auto">
            <a:xfrm>
              <a:off x="1248" y="3195"/>
              <a:ext cx="988" cy="27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Button</a:t>
              </a:r>
            </a:p>
          </p:txBody>
        </p:sp>
        <p:sp>
          <p:nvSpPr>
            <p:cNvPr id="80931" name="Line 35"/>
            <p:cNvSpPr>
              <a:spLocks noChangeShapeType="1"/>
            </p:cNvSpPr>
            <p:nvPr/>
          </p:nvSpPr>
          <p:spPr bwMode="auto">
            <a:xfrm>
              <a:off x="2249" y="3327"/>
              <a:ext cx="120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th-TH"/>
            </a:p>
          </p:txBody>
        </p:sp>
        <p:sp>
          <p:nvSpPr>
            <p:cNvPr id="80932" name="Text Box 36"/>
            <p:cNvSpPr txBox="1">
              <a:spLocks noChangeArrowheads="1"/>
            </p:cNvSpPr>
            <p:nvPr/>
          </p:nvSpPr>
          <p:spPr bwMode="auto">
            <a:xfrm>
              <a:off x="3504" y="3168"/>
              <a:ext cx="1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Action Listener</a:t>
              </a:r>
            </a:p>
          </p:txBody>
        </p:sp>
        <p:sp>
          <p:nvSpPr>
            <p:cNvPr id="80937" name="Text Box 41"/>
            <p:cNvSpPr txBox="1">
              <a:spLocks noChangeArrowheads="1"/>
            </p:cNvSpPr>
            <p:nvPr/>
          </p:nvSpPr>
          <p:spPr bwMode="auto">
            <a:xfrm>
              <a:off x="2400" y="3072"/>
              <a:ext cx="9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ActionEvent</a:t>
              </a:r>
            </a:p>
          </p:txBody>
        </p:sp>
      </p:grpSp>
      <p:sp>
        <p:nvSpPr>
          <p:cNvPr id="80939" name="Text Box 43"/>
          <p:cNvSpPr txBox="1">
            <a:spLocks noChangeArrowheads="1"/>
          </p:cNvSpPr>
          <p:nvPr/>
        </p:nvSpPr>
        <p:spPr bwMode="auto">
          <a:xfrm>
            <a:off x="914400" y="5138738"/>
            <a:ext cx="77644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800">
                <a:latin typeface="Angsana New" pitchFamily="18" charset="-34"/>
                <a:cs typeface="Angsana New" pitchFamily="18" charset="-34"/>
              </a:rPr>
              <a:t>เมื่อผู้ใช้กดปุ่มจะเกิด ActionEvent ซึ่งจะส่งไปบอกต่อกับ Action Listener ที่ได้ลงทะเบียนไว้กับปุ่มนั้น 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3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ตัวอย่างของ action และ Listener type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5A60-F824-498C-9481-49B38115116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1926" name="Rectangle 1030"/>
          <p:cNvSpPr>
            <a:spLocks noChangeArrowheads="1"/>
          </p:cNvSpPr>
          <p:nvPr/>
        </p:nvSpPr>
        <p:spPr bwMode="auto">
          <a:xfrm>
            <a:off x="228600" y="1524000"/>
            <a:ext cx="6324600" cy="442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15000"/>
              </a:spcBef>
            </a:pPr>
            <a:r>
              <a:rPr lang="th-TH" sz="2800" b="1" dirty="0" smtClean="0">
                <a:solidFill>
                  <a:schemeClr val="tx2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กิจกรรมที่เป็นผลให้เกิด </a:t>
            </a:r>
            <a:r>
              <a:rPr lang="en-US" sz="2800" b="1" dirty="0" smtClean="0">
                <a:solidFill>
                  <a:schemeClr val="tx2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event</a:t>
            </a:r>
            <a:endParaRPr lang="en-US" sz="2800" b="1" dirty="0">
              <a:solidFill>
                <a:schemeClr val="tx2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eaLnBrk="0" hangingPunct="0">
              <a:spcBef>
                <a:spcPct val="15000"/>
              </a:spcBef>
              <a:buFontTx/>
              <a:buChar char="•"/>
            </a:pP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ผู้ใช้กดปุ่ม หรือเคาะ </a:t>
            </a:r>
            <a:r>
              <a:rPr lang="en-US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Return </a:t>
            </a:r>
            <a:r>
              <a:rPr lang="th-TH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ในช่อง </a:t>
            </a:r>
            <a:r>
              <a:rPr lang="en-US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Text 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Field </a:t>
            </a:r>
            <a:r>
              <a:rPr lang="th-TH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หรือ เลือก </a:t>
            </a:r>
            <a:r>
              <a:rPr lang="en-US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item </a:t>
            </a:r>
            <a:r>
              <a:rPr lang="th-TH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ใน</a:t>
            </a:r>
            <a:r>
              <a:rPr lang="en-US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menu </a:t>
            </a:r>
            <a:r>
              <a:rPr lang="en-US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(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ActionEvent</a:t>
            </a:r>
            <a:r>
              <a:rPr lang="en-US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)</a:t>
            </a:r>
            <a:endParaRPr lang="en-US" sz="28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eaLnBrk="0" hangingPunct="0">
              <a:spcBef>
                <a:spcPct val="15000"/>
              </a:spcBef>
              <a:buFontTx/>
              <a:buChar char="•"/>
            </a:pP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ผู้ใช้กดปิด</a:t>
            </a:r>
            <a:r>
              <a:rPr lang="th-TH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หน้าต่าง</a:t>
            </a:r>
            <a:r>
              <a:rPr lang="en-US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(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WindowEvent</a:t>
            </a:r>
            <a:r>
              <a:rPr lang="en-US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)</a:t>
            </a:r>
            <a:endParaRPr lang="th-TH" sz="28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eaLnBrk="0" hangingPunct="0">
              <a:spcBef>
                <a:spcPct val="15000"/>
              </a:spcBef>
              <a:buFontTx/>
              <a:buChar char="•"/>
            </a:pPr>
            <a:r>
              <a:rPr lang="th-TH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 ผู้ใช้คลิก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 Mouse </a:t>
            </a:r>
            <a:r>
              <a:rPr lang="th-TH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บน</a:t>
            </a:r>
            <a:r>
              <a:rPr lang="en-US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component (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MouseEvent</a:t>
            </a:r>
            <a:r>
              <a:rPr lang="en-US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)</a:t>
            </a:r>
            <a:endParaRPr lang="en-US" sz="28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eaLnBrk="0" hangingPunct="0">
              <a:spcBef>
                <a:spcPct val="15000"/>
              </a:spcBef>
              <a:buFontTx/>
              <a:buChar char="•"/>
            </a:pPr>
            <a:r>
              <a:rPr lang="th-TH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 ผู้ใช้เลื่อน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 Mouse </a:t>
            </a:r>
            <a:r>
              <a:rPr lang="th-TH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บน</a:t>
            </a:r>
            <a:r>
              <a:rPr lang="en-US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component (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MouseMotionEvent</a:t>
            </a:r>
            <a:r>
              <a:rPr lang="en-US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)</a:t>
            </a:r>
            <a:endParaRPr lang="en-US" sz="28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eaLnBrk="0" hangingPunct="0">
              <a:spcBef>
                <a:spcPct val="15000"/>
              </a:spcBef>
              <a:buFontTx/>
              <a:buChar char="•"/>
            </a:pP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 Component </a:t>
            </a:r>
            <a:r>
              <a:rPr lang="th-TH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ปรากฏให้เห็น </a:t>
            </a:r>
            <a:r>
              <a:rPr lang="en-US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(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visible</a:t>
            </a:r>
            <a:r>
              <a:rPr lang="en-US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) (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ComponentEvent</a:t>
            </a:r>
            <a:r>
              <a:rPr lang="en-US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)</a:t>
            </a:r>
            <a:endParaRPr lang="en-US" sz="28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eaLnBrk="0" hangingPunct="0">
              <a:spcBef>
                <a:spcPct val="15000"/>
              </a:spcBef>
              <a:buFontTx/>
              <a:buChar char="•"/>
            </a:pP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 Component </a:t>
            </a:r>
            <a:r>
              <a:rPr lang="th-TH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ได้</a:t>
            </a:r>
            <a:r>
              <a:rPr lang="en-US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keyboard focus  (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FocusEvent</a:t>
            </a:r>
            <a:r>
              <a:rPr lang="en-US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)</a:t>
            </a:r>
            <a:endParaRPr lang="en-US" sz="28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eaLnBrk="0" hangingPunct="0">
              <a:spcBef>
                <a:spcPct val="15000"/>
              </a:spcBef>
              <a:buFontTx/>
              <a:buChar char="•"/>
            </a:pPr>
            <a:r>
              <a:rPr lang="th-TH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 เลือกหรือเปลี่ยนรายการที่เลือกใน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 Table </a:t>
            </a:r>
            <a:r>
              <a:rPr lang="th-TH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หรือ</a:t>
            </a:r>
            <a:r>
              <a:rPr lang="en-US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list</a:t>
            </a:r>
          </a:p>
        </p:txBody>
      </p:sp>
      <p:sp>
        <p:nvSpPr>
          <p:cNvPr id="81927" name="Rectangle 1031"/>
          <p:cNvSpPr>
            <a:spLocks noChangeArrowheads="1"/>
          </p:cNvSpPr>
          <p:nvPr/>
        </p:nvSpPr>
        <p:spPr bwMode="auto">
          <a:xfrm>
            <a:off x="6400800" y="1447800"/>
            <a:ext cx="2743200" cy="448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15000"/>
              </a:spcBef>
            </a:pPr>
            <a:r>
              <a:rPr lang="en-US" sz="2800" b="1" dirty="0">
                <a:solidFill>
                  <a:schemeClr val="tx2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Listener type</a:t>
            </a:r>
            <a:r>
              <a:rPr lang="en-US" sz="28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</a:p>
          <a:p>
            <a:pPr eaLnBrk="0" hangingPunct="0">
              <a:spcBef>
                <a:spcPct val="15000"/>
              </a:spcBef>
            </a:pPr>
            <a:endParaRPr lang="en-US" sz="28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eaLnBrk="0" hangingPunct="0">
              <a:spcBef>
                <a:spcPct val="15000"/>
              </a:spcBef>
            </a:pPr>
            <a:r>
              <a:rPr lang="en-US" sz="28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ActionListener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</a:p>
          <a:p>
            <a:pPr eaLnBrk="0" hangingPunct="0">
              <a:spcBef>
                <a:spcPct val="15000"/>
              </a:spcBef>
            </a:pPr>
            <a:r>
              <a:rPr lang="en-US" sz="28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WindowListener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</a:p>
          <a:p>
            <a:pPr eaLnBrk="0" hangingPunct="0">
              <a:spcBef>
                <a:spcPct val="15000"/>
              </a:spcBef>
            </a:pPr>
            <a:r>
              <a:rPr lang="en-US" sz="28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MouseListener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</a:p>
          <a:p>
            <a:pPr eaLnBrk="0" hangingPunct="0">
              <a:spcBef>
                <a:spcPct val="15000"/>
              </a:spcBef>
            </a:pPr>
            <a:r>
              <a:rPr lang="en-US" sz="28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MouseMotionListener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</a:p>
          <a:p>
            <a:pPr eaLnBrk="0" hangingPunct="0">
              <a:spcBef>
                <a:spcPct val="15000"/>
              </a:spcBef>
            </a:pPr>
            <a:r>
              <a:rPr lang="en-US" sz="28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ComponentListener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</a:p>
          <a:p>
            <a:pPr eaLnBrk="0" hangingPunct="0">
              <a:spcBef>
                <a:spcPct val="15000"/>
              </a:spcBef>
            </a:pPr>
            <a:r>
              <a:rPr lang="en-US" sz="28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FocusListener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</a:p>
          <a:p>
            <a:pPr eaLnBrk="0" hangingPunct="0">
              <a:spcBef>
                <a:spcPct val="15000"/>
              </a:spcBef>
            </a:pPr>
            <a:r>
              <a:rPr lang="en-US" sz="28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ListSelectionListener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Class Hierarchy</a:t>
            </a:r>
          </a:p>
        </p:txBody>
      </p:sp>
      <p:sp>
        <p:nvSpPr>
          <p:cNvPr id="3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3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1DF1-7DC4-4415-9B9E-89F19FAE6572}" type="slidenum">
              <a:rPr lang="en-US" altLang="en-US"/>
              <a:pPr/>
              <a:t>22</a:t>
            </a:fld>
            <a:endParaRPr lang="en-US" altLang="en-US"/>
          </a:p>
        </p:txBody>
      </p:sp>
      <p:grpSp>
        <p:nvGrpSpPr>
          <p:cNvPr id="42025" name="Group 41"/>
          <p:cNvGrpSpPr>
            <a:grpSpLocks/>
          </p:cNvGrpSpPr>
          <p:nvPr/>
        </p:nvGrpSpPr>
        <p:grpSpPr bwMode="auto">
          <a:xfrm>
            <a:off x="457200" y="1484313"/>
            <a:ext cx="5867400" cy="4572000"/>
            <a:chOff x="1008" y="1008"/>
            <a:chExt cx="3696" cy="2880"/>
          </a:xfrm>
        </p:grpSpPr>
        <p:sp>
          <p:nvSpPr>
            <p:cNvPr id="41988" name="Rectangle 4"/>
            <p:cNvSpPr>
              <a:spLocks noChangeArrowheads="1"/>
            </p:cNvSpPr>
            <p:nvPr/>
          </p:nvSpPr>
          <p:spPr bwMode="auto">
            <a:xfrm>
              <a:off x="1968" y="1008"/>
              <a:ext cx="1056" cy="38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>
                  <a:latin typeface="Angsana New" pitchFamily="18" charset="-34"/>
                  <a:cs typeface="Angsana New" pitchFamily="18" charset="-34"/>
                </a:rPr>
                <a:t>EventObject</a:t>
              </a:r>
            </a:p>
          </p:txBody>
        </p:sp>
        <p:sp>
          <p:nvSpPr>
            <p:cNvPr id="41989" name="Rectangle 5"/>
            <p:cNvSpPr>
              <a:spLocks noChangeArrowheads="1"/>
            </p:cNvSpPr>
            <p:nvPr/>
          </p:nvSpPr>
          <p:spPr bwMode="auto">
            <a:xfrm>
              <a:off x="1968" y="1632"/>
              <a:ext cx="1056" cy="38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>
                  <a:latin typeface="Angsana New" pitchFamily="18" charset="-34"/>
                  <a:cs typeface="Angsana New" pitchFamily="18" charset="-34"/>
                </a:rPr>
                <a:t>AWTEvent</a:t>
              </a:r>
            </a:p>
          </p:txBody>
        </p:sp>
        <p:sp>
          <p:nvSpPr>
            <p:cNvPr id="41990" name="Rectangle 6"/>
            <p:cNvSpPr>
              <a:spLocks noChangeArrowheads="1"/>
            </p:cNvSpPr>
            <p:nvPr/>
          </p:nvSpPr>
          <p:spPr bwMode="auto">
            <a:xfrm>
              <a:off x="1008" y="2256"/>
              <a:ext cx="1056" cy="38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>
                  <a:latin typeface="Angsana New" pitchFamily="18" charset="-34"/>
                  <a:cs typeface="Angsana New" pitchFamily="18" charset="-34"/>
                </a:rPr>
                <a:t>ActionEvent</a:t>
              </a:r>
            </a:p>
          </p:txBody>
        </p:sp>
        <p:sp>
          <p:nvSpPr>
            <p:cNvPr id="41991" name="Rectangle 7"/>
            <p:cNvSpPr>
              <a:spLocks noChangeArrowheads="1"/>
            </p:cNvSpPr>
            <p:nvPr/>
          </p:nvSpPr>
          <p:spPr bwMode="auto">
            <a:xfrm>
              <a:off x="2976" y="2256"/>
              <a:ext cx="1056" cy="38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>
                  <a:latin typeface="Angsana New" pitchFamily="18" charset="-34"/>
                  <a:cs typeface="Angsana New" pitchFamily="18" charset="-34"/>
                </a:rPr>
                <a:t>ComponentEvent</a:t>
              </a:r>
            </a:p>
          </p:txBody>
        </p:sp>
        <p:sp>
          <p:nvSpPr>
            <p:cNvPr id="41992" name="Rectangle 8"/>
            <p:cNvSpPr>
              <a:spLocks noChangeArrowheads="1"/>
            </p:cNvSpPr>
            <p:nvPr/>
          </p:nvSpPr>
          <p:spPr bwMode="auto">
            <a:xfrm>
              <a:off x="2400" y="2880"/>
              <a:ext cx="1056" cy="38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>
                  <a:latin typeface="Angsana New" pitchFamily="18" charset="-34"/>
                  <a:cs typeface="Angsana New" pitchFamily="18" charset="-34"/>
                </a:rPr>
                <a:t>InputEvent</a:t>
              </a:r>
            </a:p>
          </p:txBody>
        </p:sp>
        <p:sp>
          <p:nvSpPr>
            <p:cNvPr id="41993" name="Rectangle 9"/>
            <p:cNvSpPr>
              <a:spLocks noChangeArrowheads="1"/>
            </p:cNvSpPr>
            <p:nvPr/>
          </p:nvSpPr>
          <p:spPr bwMode="auto">
            <a:xfrm>
              <a:off x="3648" y="2880"/>
              <a:ext cx="1056" cy="38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>
                  <a:latin typeface="Angsana New" pitchFamily="18" charset="-34"/>
                  <a:cs typeface="Angsana New" pitchFamily="18" charset="-34"/>
                </a:rPr>
                <a:t>WindowEvent</a:t>
              </a:r>
            </a:p>
          </p:txBody>
        </p:sp>
        <p:sp>
          <p:nvSpPr>
            <p:cNvPr id="41994" name="Rectangle 10"/>
            <p:cNvSpPr>
              <a:spLocks noChangeArrowheads="1"/>
            </p:cNvSpPr>
            <p:nvPr/>
          </p:nvSpPr>
          <p:spPr bwMode="auto">
            <a:xfrm>
              <a:off x="1776" y="3504"/>
              <a:ext cx="1056" cy="38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>
                  <a:latin typeface="Angsana New" pitchFamily="18" charset="-34"/>
                  <a:cs typeface="Angsana New" pitchFamily="18" charset="-34"/>
                </a:rPr>
                <a:t>MouseEvent</a:t>
              </a:r>
            </a:p>
          </p:txBody>
        </p:sp>
        <p:sp>
          <p:nvSpPr>
            <p:cNvPr id="41995" name="Rectangle 11"/>
            <p:cNvSpPr>
              <a:spLocks noChangeArrowheads="1"/>
            </p:cNvSpPr>
            <p:nvPr/>
          </p:nvSpPr>
          <p:spPr bwMode="auto">
            <a:xfrm>
              <a:off x="3024" y="3504"/>
              <a:ext cx="1056" cy="38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>
                  <a:latin typeface="Angsana New" pitchFamily="18" charset="-34"/>
                  <a:cs typeface="Angsana New" pitchFamily="18" charset="-34"/>
                </a:rPr>
                <a:t>KeyEvent</a:t>
              </a:r>
            </a:p>
          </p:txBody>
        </p:sp>
        <p:sp>
          <p:nvSpPr>
            <p:cNvPr id="41998" name="Freeform 14"/>
            <p:cNvSpPr>
              <a:spLocks/>
            </p:cNvSpPr>
            <p:nvPr/>
          </p:nvSpPr>
          <p:spPr bwMode="auto">
            <a:xfrm>
              <a:off x="2448" y="1392"/>
              <a:ext cx="72" cy="96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0" y="122"/>
                </a:cxn>
                <a:cxn ang="0">
                  <a:pos x="120" y="136"/>
                </a:cxn>
                <a:cxn ang="0">
                  <a:pos x="50" y="0"/>
                </a:cxn>
              </a:cxnLst>
              <a:rect l="0" t="0" r="r" b="b"/>
              <a:pathLst>
                <a:path w="120" h="136">
                  <a:moveTo>
                    <a:pt x="50" y="0"/>
                  </a:moveTo>
                  <a:lnTo>
                    <a:pt x="0" y="122"/>
                  </a:lnTo>
                  <a:lnTo>
                    <a:pt x="120" y="136"/>
                  </a:lnTo>
                  <a:lnTo>
                    <a:pt x="5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1999" name="Line 15"/>
            <p:cNvSpPr>
              <a:spLocks noChangeShapeType="1"/>
            </p:cNvSpPr>
            <p:nvPr/>
          </p:nvSpPr>
          <p:spPr bwMode="auto">
            <a:xfrm>
              <a:off x="2484" y="1488"/>
              <a:ext cx="1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grpSp>
          <p:nvGrpSpPr>
            <p:cNvPr id="42009" name="Group 25"/>
            <p:cNvGrpSpPr>
              <a:grpSpLocks/>
            </p:cNvGrpSpPr>
            <p:nvPr/>
          </p:nvGrpSpPr>
          <p:grpSpPr bwMode="auto">
            <a:xfrm>
              <a:off x="1979" y="2034"/>
              <a:ext cx="233" cy="222"/>
              <a:chOff x="2315" y="2082"/>
              <a:chExt cx="233" cy="222"/>
            </a:xfrm>
          </p:grpSpPr>
          <p:sp>
            <p:nvSpPr>
              <p:cNvPr id="42000" name="Freeform 16"/>
              <p:cNvSpPr>
                <a:spLocks/>
              </p:cNvSpPr>
              <p:nvPr/>
            </p:nvSpPr>
            <p:spPr bwMode="auto">
              <a:xfrm rot="2789377">
                <a:off x="2464" y="2070"/>
                <a:ext cx="72" cy="96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0" y="122"/>
                  </a:cxn>
                  <a:cxn ang="0">
                    <a:pos x="120" y="136"/>
                  </a:cxn>
                  <a:cxn ang="0">
                    <a:pos x="50" y="0"/>
                  </a:cxn>
                </a:cxnLst>
                <a:rect l="0" t="0" r="r" b="b"/>
                <a:pathLst>
                  <a:path w="120" h="136">
                    <a:moveTo>
                      <a:pt x="50" y="0"/>
                    </a:moveTo>
                    <a:lnTo>
                      <a:pt x="0" y="122"/>
                    </a:lnTo>
                    <a:lnTo>
                      <a:pt x="120" y="136"/>
                    </a:lnTo>
                    <a:lnTo>
                      <a:pt x="5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2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2001" name="Line 17"/>
              <p:cNvSpPr>
                <a:spLocks noChangeShapeType="1"/>
              </p:cNvSpPr>
              <p:nvPr/>
            </p:nvSpPr>
            <p:spPr bwMode="auto">
              <a:xfrm flipH="1">
                <a:off x="2315" y="216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</p:grpSp>
        <p:grpSp>
          <p:nvGrpSpPr>
            <p:cNvPr id="42010" name="Group 26"/>
            <p:cNvGrpSpPr>
              <a:grpSpLocks/>
            </p:cNvGrpSpPr>
            <p:nvPr/>
          </p:nvGrpSpPr>
          <p:grpSpPr bwMode="auto">
            <a:xfrm>
              <a:off x="2880" y="2651"/>
              <a:ext cx="233" cy="222"/>
              <a:chOff x="2315" y="2082"/>
              <a:chExt cx="233" cy="222"/>
            </a:xfrm>
          </p:grpSpPr>
          <p:sp>
            <p:nvSpPr>
              <p:cNvPr id="42011" name="Freeform 27"/>
              <p:cNvSpPr>
                <a:spLocks/>
              </p:cNvSpPr>
              <p:nvPr/>
            </p:nvSpPr>
            <p:spPr bwMode="auto">
              <a:xfrm rot="2789377">
                <a:off x="2464" y="2070"/>
                <a:ext cx="72" cy="96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0" y="122"/>
                  </a:cxn>
                  <a:cxn ang="0">
                    <a:pos x="120" y="136"/>
                  </a:cxn>
                  <a:cxn ang="0">
                    <a:pos x="50" y="0"/>
                  </a:cxn>
                </a:cxnLst>
                <a:rect l="0" t="0" r="r" b="b"/>
                <a:pathLst>
                  <a:path w="120" h="136">
                    <a:moveTo>
                      <a:pt x="50" y="0"/>
                    </a:moveTo>
                    <a:lnTo>
                      <a:pt x="0" y="122"/>
                    </a:lnTo>
                    <a:lnTo>
                      <a:pt x="120" y="136"/>
                    </a:lnTo>
                    <a:lnTo>
                      <a:pt x="5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2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2012" name="Line 28"/>
              <p:cNvSpPr>
                <a:spLocks noChangeShapeType="1"/>
              </p:cNvSpPr>
              <p:nvPr/>
            </p:nvSpPr>
            <p:spPr bwMode="auto">
              <a:xfrm flipH="1">
                <a:off x="2315" y="216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</p:grpSp>
        <p:grpSp>
          <p:nvGrpSpPr>
            <p:cNvPr id="42013" name="Group 29"/>
            <p:cNvGrpSpPr>
              <a:grpSpLocks/>
            </p:cNvGrpSpPr>
            <p:nvPr/>
          </p:nvGrpSpPr>
          <p:grpSpPr bwMode="auto">
            <a:xfrm>
              <a:off x="2544" y="3275"/>
              <a:ext cx="233" cy="222"/>
              <a:chOff x="2315" y="2082"/>
              <a:chExt cx="233" cy="222"/>
            </a:xfrm>
          </p:grpSpPr>
          <p:sp>
            <p:nvSpPr>
              <p:cNvPr id="42014" name="Freeform 30"/>
              <p:cNvSpPr>
                <a:spLocks/>
              </p:cNvSpPr>
              <p:nvPr/>
            </p:nvSpPr>
            <p:spPr bwMode="auto">
              <a:xfrm rot="2789377">
                <a:off x="2464" y="2070"/>
                <a:ext cx="72" cy="96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0" y="122"/>
                  </a:cxn>
                  <a:cxn ang="0">
                    <a:pos x="120" y="136"/>
                  </a:cxn>
                  <a:cxn ang="0">
                    <a:pos x="50" y="0"/>
                  </a:cxn>
                </a:cxnLst>
                <a:rect l="0" t="0" r="r" b="b"/>
                <a:pathLst>
                  <a:path w="120" h="136">
                    <a:moveTo>
                      <a:pt x="50" y="0"/>
                    </a:moveTo>
                    <a:lnTo>
                      <a:pt x="0" y="122"/>
                    </a:lnTo>
                    <a:lnTo>
                      <a:pt x="120" y="136"/>
                    </a:lnTo>
                    <a:lnTo>
                      <a:pt x="5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2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2015" name="Line 31"/>
              <p:cNvSpPr>
                <a:spLocks noChangeShapeType="1"/>
              </p:cNvSpPr>
              <p:nvPr/>
            </p:nvSpPr>
            <p:spPr bwMode="auto">
              <a:xfrm flipH="1">
                <a:off x="2315" y="216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</p:grpSp>
        <p:grpSp>
          <p:nvGrpSpPr>
            <p:cNvPr id="42016" name="Group 32"/>
            <p:cNvGrpSpPr>
              <a:grpSpLocks/>
            </p:cNvGrpSpPr>
            <p:nvPr/>
          </p:nvGrpSpPr>
          <p:grpSpPr bwMode="auto">
            <a:xfrm flipH="1">
              <a:off x="2832" y="2016"/>
              <a:ext cx="233" cy="222"/>
              <a:chOff x="2315" y="2082"/>
              <a:chExt cx="233" cy="222"/>
            </a:xfrm>
          </p:grpSpPr>
          <p:sp>
            <p:nvSpPr>
              <p:cNvPr id="42017" name="Freeform 33"/>
              <p:cNvSpPr>
                <a:spLocks/>
              </p:cNvSpPr>
              <p:nvPr/>
            </p:nvSpPr>
            <p:spPr bwMode="auto">
              <a:xfrm rot="2789377">
                <a:off x="2464" y="2070"/>
                <a:ext cx="72" cy="96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0" y="122"/>
                  </a:cxn>
                  <a:cxn ang="0">
                    <a:pos x="120" y="136"/>
                  </a:cxn>
                  <a:cxn ang="0">
                    <a:pos x="50" y="0"/>
                  </a:cxn>
                </a:cxnLst>
                <a:rect l="0" t="0" r="r" b="b"/>
                <a:pathLst>
                  <a:path w="120" h="136">
                    <a:moveTo>
                      <a:pt x="50" y="0"/>
                    </a:moveTo>
                    <a:lnTo>
                      <a:pt x="0" y="122"/>
                    </a:lnTo>
                    <a:lnTo>
                      <a:pt x="120" y="136"/>
                    </a:lnTo>
                    <a:lnTo>
                      <a:pt x="5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2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2018" name="Line 34"/>
              <p:cNvSpPr>
                <a:spLocks noChangeShapeType="1"/>
              </p:cNvSpPr>
              <p:nvPr/>
            </p:nvSpPr>
            <p:spPr bwMode="auto">
              <a:xfrm flipH="1">
                <a:off x="2315" y="216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</p:grpSp>
        <p:grpSp>
          <p:nvGrpSpPr>
            <p:cNvPr id="42019" name="Group 35"/>
            <p:cNvGrpSpPr>
              <a:grpSpLocks/>
            </p:cNvGrpSpPr>
            <p:nvPr/>
          </p:nvGrpSpPr>
          <p:grpSpPr bwMode="auto">
            <a:xfrm flipH="1">
              <a:off x="3792" y="2651"/>
              <a:ext cx="233" cy="222"/>
              <a:chOff x="2315" y="2082"/>
              <a:chExt cx="233" cy="222"/>
            </a:xfrm>
          </p:grpSpPr>
          <p:sp>
            <p:nvSpPr>
              <p:cNvPr id="42020" name="Freeform 36"/>
              <p:cNvSpPr>
                <a:spLocks/>
              </p:cNvSpPr>
              <p:nvPr/>
            </p:nvSpPr>
            <p:spPr bwMode="auto">
              <a:xfrm rot="2789377">
                <a:off x="2464" y="2070"/>
                <a:ext cx="72" cy="96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0" y="122"/>
                  </a:cxn>
                  <a:cxn ang="0">
                    <a:pos x="120" y="136"/>
                  </a:cxn>
                  <a:cxn ang="0">
                    <a:pos x="50" y="0"/>
                  </a:cxn>
                </a:cxnLst>
                <a:rect l="0" t="0" r="r" b="b"/>
                <a:pathLst>
                  <a:path w="120" h="136">
                    <a:moveTo>
                      <a:pt x="50" y="0"/>
                    </a:moveTo>
                    <a:lnTo>
                      <a:pt x="0" y="122"/>
                    </a:lnTo>
                    <a:lnTo>
                      <a:pt x="120" y="136"/>
                    </a:lnTo>
                    <a:lnTo>
                      <a:pt x="5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2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2021" name="Line 37"/>
              <p:cNvSpPr>
                <a:spLocks noChangeShapeType="1"/>
              </p:cNvSpPr>
              <p:nvPr/>
            </p:nvSpPr>
            <p:spPr bwMode="auto">
              <a:xfrm flipH="1">
                <a:off x="2315" y="216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</p:grpSp>
        <p:grpSp>
          <p:nvGrpSpPr>
            <p:cNvPr id="42022" name="Group 38"/>
            <p:cNvGrpSpPr>
              <a:grpSpLocks/>
            </p:cNvGrpSpPr>
            <p:nvPr/>
          </p:nvGrpSpPr>
          <p:grpSpPr bwMode="auto">
            <a:xfrm flipH="1">
              <a:off x="3168" y="3275"/>
              <a:ext cx="233" cy="222"/>
              <a:chOff x="2315" y="2082"/>
              <a:chExt cx="233" cy="222"/>
            </a:xfrm>
          </p:grpSpPr>
          <p:sp>
            <p:nvSpPr>
              <p:cNvPr id="42023" name="Freeform 39"/>
              <p:cNvSpPr>
                <a:spLocks/>
              </p:cNvSpPr>
              <p:nvPr/>
            </p:nvSpPr>
            <p:spPr bwMode="auto">
              <a:xfrm rot="2789377">
                <a:off x="2464" y="2070"/>
                <a:ext cx="72" cy="96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0" y="122"/>
                  </a:cxn>
                  <a:cxn ang="0">
                    <a:pos x="120" y="136"/>
                  </a:cxn>
                  <a:cxn ang="0">
                    <a:pos x="50" y="0"/>
                  </a:cxn>
                </a:cxnLst>
                <a:rect l="0" t="0" r="r" b="b"/>
                <a:pathLst>
                  <a:path w="120" h="136">
                    <a:moveTo>
                      <a:pt x="50" y="0"/>
                    </a:moveTo>
                    <a:lnTo>
                      <a:pt x="0" y="122"/>
                    </a:lnTo>
                    <a:lnTo>
                      <a:pt x="120" y="136"/>
                    </a:lnTo>
                    <a:lnTo>
                      <a:pt x="5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2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2024" name="Line 40"/>
              <p:cNvSpPr>
                <a:spLocks noChangeShapeType="1"/>
              </p:cNvSpPr>
              <p:nvPr/>
            </p:nvSpPr>
            <p:spPr bwMode="auto">
              <a:xfrm flipH="1">
                <a:off x="2315" y="216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</p:grpSp>
      </p:grpSp>
      <p:sp>
        <p:nvSpPr>
          <p:cNvPr id="42026" name="Text Box 42"/>
          <p:cNvSpPr txBox="1">
            <a:spLocks noChangeArrowheads="1"/>
          </p:cNvSpPr>
          <p:nvPr/>
        </p:nvSpPr>
        <p:spPr bwMode="auto">
          <a:xfrm>
            <a:off x="5410200" y="1733371"/>
            <a:ext cx="3179075" cy="1200329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eaLnBrk="0" hangingPunct="0"/>
            <a:r>
              <a:rPr lang="en-US" sz="2000" b="1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getSource</a:t>
            </a:r>
            <a:r>
              <a:rPr lang="en-US" sz="2000" b="1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th-TH" sz="2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เป็น</a:t>
            </a:r>
            <a:r>
              <a:rPr lang="en-US" sz="2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2400" dirty="0">
                <a:latin typeface="BrowalliaUPC" panose="020B0604020202020204" pitchFamily="34" charset="-34"/>
                <a:cs typeface="BrowalliaUPC" panose="020B0604020202020204" pitchFamily="34" charset="-34"/>
              </a:rPr>
              <a:t>method </a:t>
            </a:r>
            <a:r>
              <a:rPr lang="th-TH" sz="2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ใน </a:t>
            </a:r>
          </a:p>
          <a:p>
            <a:pPr eaLnBrk="0" hangingPunct="0"/>
            <a:r>
              <a:rPr lang="en-US" sz="24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EventObject</a:t>
            </a:r>
            <a:r>
              <a:rPr lang="en-US" sz="2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2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ซึ่งจะคืนค่า </a:t>
            </a:r>
            <a:r>
              <a:rPr lang="en-US" sz="2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object </a:t>
            </a:r>
            <a:endParaRPr lang="en-US" sz="24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eaLnBrk="0" hangingPunct="0"/>
            <a:r>
              <a:rPr lang="th-TH" sz="2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ที่ก่อให้เกิดเหตุการณ์นั้น</a:t>
            </a:r>
            <a:endParaRPr lang="th-TH" sz="24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26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Listener: MouseListener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ct val="0"/>
              </a:spcBef>
            </a:pPr>
            <a:r>
              <a:rPr lang="en-US" sz="2800" dirty="0"/>
              <a:t>Listener </a:t>
            </a:r>
            <a:r>
              <a:rPr lang="th-TH" sz="2800" dirty="0" smtClean="0"/>
              <a:t>มี</a:t>
            </a:r>
            <a:r>
              <a:rPr lang="en-US" sz="2800" dirty="0" smtClean="0"/>
              <a:t> </a:t>
            </a:r>
            <a:r>
              <a:rPr lang="en-US" sz="2800" dirty="0"/>
              <a:t>list </a:t>
            </a:r>
            <a:r>
              <a:rPr lang="th-TH" sz="2800" dirty="0" smtClean="0"/>
              <a:t>ของทุก </a:t>
            </a:r>
            <a:r>
              <a:rPr lang="en-US" sz="2800" dirty="0" smtClean="0"/>
              <a:t>interface </a:t>
            </a:r>
            <a:r>
              <a:rPr lang="th-TH" sz="2800" dirty="0"/>
              <a:t>ของเหตุการณ์ที่เป็นได้ในกลุ่มเหตุการณ์นั้น</a:t>
            </a:r>
            <a:endParaRPr lang="th-TH" sz="2800" dirty="0">
              <a:solidFill>
                <a:srgbClr val="66FF33"/>
              </a:solidFill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MouseListener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mouseClicked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MouseEvent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e);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th-TH" sz="2400" dirty="0" smtClean="0"/>
              <a:t>ถูกเรียกเมื่อ กด </a:t>
            </a:r>
            <a:r>
              <a:rPr lang="en-US" sz="2400" dirty="0" smtClean="0"/>
              <a:t>mouse </a:t>
            </a:r>
            <a:r>
              <a:rPr lang="th-TH" sz="2400" dirty="0" smtClean="0"/>
              <a:t>บน</a:t>
            </a:r>
            <a:r>
              <a:rPr lang="en-US" sz="2400" dirty="0" smtClean="0"/>
              <a:t> </a:t>
            </a:r>
            <a:r>
              <a:rPr lang="en-US" sz="2400" dirty="0"/>
              <a:t>component</a:t>
            </a:r>
            <a:endParaRPr lang="en-US" sz="2000" dirty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mouseEntered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MouseEvent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e);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th-TH" sz="2400" dirty="0" smtClean="0"/>
              <a:t>ถูกเรียกเมื่อ เคลื่อน </a:t>
            </a:r>
            <a:r>
              <a:rPr lang="en-US" sz="2400" dirty="0" smtClean="0"/>
              <a:t>mouse </a:t>
            </a:r>
            <a:r>
              <a:rPr lang="th-TH" sz="2400" dirty="0" smtClean="0"/>
              <a:t>เข้าใน </a:t>
            </a:r>
            <a:r>
              <a:rPr lang="en-US" sz="2400" dirty="0" smtClean="0"/>
              <a:t>component</a:t>
            </a:r>
            <a:endParaRPr lang="en-US" sz="2000" dirty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mouseExited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MouseEvent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e);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th-TH" sz="2400" dirty="0" smtClean="0"/>
              <a:t>ถูกเรียกเมื่อ เคลื่อนออกจาก </a:t>
            </a:r>
            <a:r>
              <a:rPr lang="en-US" sz="2400" dirty="0" smtClean="0"/>
              <a:t>component</a:t>
            </a:r>
            <a:endParaRPr lang="en-US" sz="1800" dirty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 public void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mousePressed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MouseEvent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e);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th-TH" sz="2400" dirty="0" smtClean="0"/>
              <a:t>ถูกเรียกเมื่อ กด </a:t>
            </a:r>
            <a:r>
              <a:rPr lang="en-US" sz="2400" dirty="0" smtClean="0"/>
              <a:t>mouse </a:t>
            </a:r>
            <a:r>
              <a:rPr lang="th-TH" sz="2400" dirty="0" smtClean="0"/>
              <a:t>ค้างบน </a:t>
            </a:r>
            <a:r>
              <a:rPr lang="en-US" sz="2400" dirty="0" smtClean="0"/>
              <a:t>component</a:t>
            </a:r>
            <a:endParaRPr lang="en-US" sz="2000" dirty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 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mouseReleased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MouseEvent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e);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th-TH" sz="2400" dirty="0" smtClean="0"/>
              <a:t>ถูกเรียกเมื่อ ปล่อยการกด </a:t>
            </a:r>
            <a:r>
              <a:rPr lang="en-US" sz="2400" dirty="0" smtClean="0"/>
              <a:t>mouse </a:t>
            </a:r>
            <a:r>
              <a:rPr lang="th-TH" sz="2400" dirty="0" smtClean="0"/>
              <a:t>บน</a:t>
            </a:r>
            <a:r>
              <a:rPr lang="en-US" sz="2400" dirty="0" smtClean="0"/>
              <a:t> </a:t>
            </a:r>
            <a:r>
              <a:rPr lang="en-US" sz="2400" dirty="0"/>
              <a:t>component</a:t>
            </a:r>
            <a:endParaRPr lang="en-US" sz="2000" dirty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D46F-9848-4756-98CE-28915D2C9185}" type="slidenum">
              <a:rPr lang="en-US" altLang="en-US"/>
              <a:pPr/>
              <a:t>23</a:t>
            </a:fld>
            <a:endParaRPr lang="en-US" altLang="en-US"/>
          </a:p>
        </p:txBody>
      </p:sp>
      <p:pic>
        <p:nvPicPr>
          <p:cNvPr id="3075" name="Picture 3" descr="C:\Users\ComputerSCI\AppData\Local\Microsoft\Windows\Temporary Internet Files\Content.IE5\YH1LCGJF\MC90025053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640"/>
            <a:ext cx="1185840" cy="139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r>
              <a:rPr lang="th-TH" sz="3600" dirty="0" smtClean="0"/>
              <a:t>การจัดการกับ</a:t>
            </a:r>
            <a:r>
              <a:rPr lang="en-US" sz="3600" dirty="0" smtClean="0"/>
              <a:t> </a:t>
            </a:r>
            <a:r>
              <a:rPr lang="en-US" sz="3600" dirty="0"/>
              <a:t>Event </a:t>
            </a:r>
            <a:r>
              <a:rPr lang="th-TH" sz="3600" dirty="0" smtClean="0"/>
              <a:t>โดย</a:t>
            </a:r>
            <a:r>
              <a:rPr lang="en-US" sz="3600" dirty="0" smtClean="0"/>
              <a:t> </a:t>
            </a:r>
            <a:r>
              <a:rPr lang="en-US" sz="3600" dirty="0"/>
              <a:t>implements Listener interface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B6F3-05D3-4781-B333-61AE12C23E5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MouseSpy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implements </a:t>
            </a:r>
            <a:r>
              <a:rPr lang="en-US" sz="1600" dirty="0" err="1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MouseListener</a:t>
            </a:r>
            <a:r>
              <a:rPr lang="en-US" sz="16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mouseClicked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MouseEvent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event) 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solidFill>
                  <a:srgbClr val="66FF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"Mouse clicked. x = " +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event.getX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+ " y = " +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event.getY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solidFill>
                  <a:srgbClr val="66FF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mouseEntered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MouseEvent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event)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solidFill>
                  <a:srgbClr val="66FF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"Mouse entered. x = " +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event.getX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+ " y = " +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event.getY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solidFill>
                  <a:srgbClr val="66FF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mouseExited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MouseEvent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event)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solidFill>
                  <a:srgbClr val="66FF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solidFill>
                  <a:srgbClr val="66FF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"Mouse exited. x = " +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event.getX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+ " y = " +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event.getY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solidFill>
                  <a:srgbClr val="66FF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mousePressed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MouseEvent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event)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solidFill>
                  <a:srgbClr val="66FF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"Mouse pressed. x = " +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event.getX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+ " y = " +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event.getY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solidFill>
                  <a:srgbClr val="66FF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mouseReleased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MouseEvent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event)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solidFill>
                  <a:srgbClr val="66FF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"Mouse released. x = " +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event.getX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+ " y = " +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event.getY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solidFill>
                  <a:srgbClr val="66FF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ComputerSCI\AppData\Local\Microsoft\Windows\Temporary Internet Files\Content.IE5\YH1LCGJF\MC90044201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132" y="260648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r>
              <a:rPr lang="th-TH" dirty="0" smtClean="0"/>
              <a:t>การเพิ่ม </a:t>
            </a:r>
            <a:r>
              <a:rPr lang="en-US" dirty="0" smtClean="0"/>
              <a:t>Listener </a:t>
            </a:r>
            <a:r>
              <a:rPr lang="th-TH" dirty="0"/>
              <a:t>เพื่อรอรับฟังเหตุการณ์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javax.swing.JFrame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MouseSpyTest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 static void main(String[]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JFrame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frame = new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JFrame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MouseSpy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MouseSpy</a:t>
            </a: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listener = new </a:t>
            </a:r>
            <a:r>
              <a:rPr lang="en-US" sz="16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MouseSpy</a:t>
            </a: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);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frame.add</a:t>
            </a:r>
            <a:r>
              <a:rPr lang="en-US" sz="1600" i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Mouse</a:t>
            </a:r>
            <a:r>
              <a:rPr lang="en-US" sz="16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Listener</a:t>
            </a:r>
            <a:r>
              <a:rPr lang="en-US" sz="16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(listener);</a:t>
            </a:r>
          </a:p>
          <a:p>
            <a:pPr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frame.setSize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(200,200);</a:t>
            </a:r>
          </a:p>
          <a:p>
            <a:pPr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frame.setVisible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(true);</a:t>
            </a:r>
          </a:p>
          <a:p>
            <a:pPr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frame.setDefaultCloseOperation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JFrame.EXIT_ON_CLOSE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h-TH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E6DC-EEA8-4E55-AFF4-380BC91E8219}" type="slidenum">
              <a:rPr lang="en-US" altLang="en-US"/>
              <a:pPr/>
              <a:t>25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b="40775"/>
          <a:stretch/>
        </p:blipFill>
        <p:spPr bwMode="auto">
          <a:xfrm>
            <a:off x="3707904" y="4725144"/>
            <a:ext cx="4276725" cy="145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masterfulfacilitation.files.wordpress.com/2013/02/facilitation.jpg?w=311&amp;h=27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00192" y="116632"/>
            <a:ext cx="1944216" cy="169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</a:t>
            </a:r>
            <a:r>
              <a:rPr lang="en-US" dirty="0" smtClean="0"/>
              <a:t>Handling Adapters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Adapter Class </a:t>
            </a:r>
            <a:r>
              <a:rPr lang="th-TH" dirty="0" smtClean="0"/>
              <a:t>สำหรับจัดการกับเหตุการณ์</a:t>
            </a:r>
            <a:endParaRPr lang="en-US" dirty="0" smtClean="0"/>
          </a:p>
          <a:p>
            <a:pPr lvl="1"/>
            <a:r>
              <a:rPr lang="th-TH" dirty="0" smtClean="0"/>
              <a:t>จาวามี</a:t>
            </a:r>
            <a:r>
              <a:rPr lang="th-TH" dirty="0"/>
              <a:t>คลาส </a:t>
            </a:r>
            <a:r>
              <a:rPr lang="en-US" dirty="0"/>
              <a:t>adapter </a:t>
            </a:r>
            <a:r>
              <a:rPr lang="th-TH" dirty="0" smtClean="0"/>
              <a:t>สำหรับ </a:t>
            </a:r>
            <a:r>
              <a:rPr lang="en-US" dirty="0" smtClean="0"/>
              <a:t>Listener Interface </a:t>
            </a:r>
            <a:r>
              <a:rPr lang="th-TH" dirty="0" smtClean="0"/>
              <a:t>ที่มี &gt; 1 </a:t>
            </a:r>
            <a:r>
              <a:rPr lang="en-US" dirty="0" smtClean="0"/>
              <a:t>methods</a:t>
            </a:r>
            <a:r>
              <a:rPr lang="th-TH" dirty="0"/>
              <a:t> </a:t>
            </a:r>
            <a:endParaRPr lang="th-TH" dirty="0" smtClean="0"/>
          </a:p>
          <a:p>
            <a:pPr lvl="2"/>
            <a:r>
              <a:rPr lang="th-TH" dirty="0" smtClean="0"/>
              <a:t>เพื่ออำนวยความสะดวกในการใช้งาน</a:t>
            </a:r>
          </a:p>
          <a:p>
            <a:pPr lvl="1"/>
            <a:r>
              <a:rPr lang="th-TH" dirty="0" smtClean="0"/>
              <a:t>ตัวอย่าง</a:t>
            </a:r>
            <a:r>
              <a:rPr lang="en-US" dirty="0" smtClean="0"/>
              <a:t>: </a:t>
            </a:r>
            <a:r>
              <a:rPr lang="en-US" dirty="0" err="1" smtClean="0"/>
              <a:t>MouseListener</a:t>
            </a:r>
            <a:r>
              <a:rPr lang="th-TH" dirty="0" smtClean="0"/>
              <a:t> มี </a:t>
            </a:r>
            <a:r>
              <a:rPr lang="en-US" dirty="0" smtClean="0"/>
              <a:t>class </a:t>
            </a:r>
            <a:r>
              <a:rPr lang="en-US" dirty="0" err="1" smtClean="0"/>
              <a:t>MouseAdapter</a:t>
            </a:r>
            <a:r>
              <a:rPr lang="en-US" dirty="0" smtClean="0"/>
              <a:t> </a:t>
            </a:r>
            <a:endParaRPr lang="th-TH" dirty="0" smtClean="0"/>
          </a:p>
          <a:p>
            <a:pPr lvl="3"/>
            <a:r>
              <a:rPr lang="th-TH" dirty="0" smtClean="0"/>
              <a:t>คลาสนี้จะ </a:t>
            </a:r>
            <a:r>
              <a:rPr lang="en-US" dirty="0" smtClean="0"/>
              <a:t>implement</a:t>
            </a:r>
            <a:r>
              <a:rPr lang="th-TH" dirty="0" smtClean="0"/>
              <a:t> ทุก </a:t>
            </a:r>
            <a:r>
              <a:rPr lang="en-US" dirty="0" smtClean="0"/>
              <a:t>method</a:t>
            </a:r>
            <a:r>
              <a:rPr lang="th-TH" dirty="0" smtClean="0"/>
              <a:t> ของ </a:t>
            </a:r>
            <a:r>
              <a:rPr lang="en-US" dirty="0" err="1" smtClean="0"/>
              <a:t>MouseListener</a:t>
            </a:r>
            <a:r>
              <a:rPr lang="th-TH" dirty="0" smtClean="0"/>
              <a:t> แต่ไม่ทำงานอะไร</a:t>
            </a:r>
          </a:p>
          <a:p>
            <a:pPr lvl="1"/>
            <a:r>
              <a:rPr lang="th-TH" dirty="0" smtClean="0"/>
              <a:t>การเรียกใช้ </a:t>
            </a:r>
            <a:r>
              <a:rPr lang="en-US" dirty="0" smtClean="0"/>
              <a:t>Adapter </a:t>
            </a:r>
            <a:r>
              <a:rPr lang="th-TH" dirty="0"/>
              <a:t>ต้อง</a:t>
            </a:r>
            <a:r>
              <a:rPr lang="en-US" dirty="0"/>
              <a:t> </a:t>
            </a:r>
            <a:r>
              <a:rPr lang="en-US" i="1" dirty="0">
                <a:solidFill>
                  <a:schemeClr val="tx2"/>
                </a:solidFill>
              </a:rPr>
              <a:t>extends</a:t>
            </a:r>
            <a:r>
              <a:rPr lang="en-US" dirty="0"/>
              <a:t> Adapter class </a:t>
            </a:r>
            <a:r>
              <a:rPr lang="th-TH" dirty="0"/>
              <a:t>นั้น</a:t>
            </a:r>
            <a:r>
              <a:rPr lang="th-TH" dirty="0" smtClean="0"/>
              <a:t>และ</a:t>
            </a:r>
          </a:p>
          <a:p>
            <a:pPr lvl="1"/>
            <a:r>
              <a:rPr lang="th-TH" dirty="0" smtClean="0"/>
              <a:t>เขียนทับเฉพาะ </a:t>
            </a:r>
            <a:r>
              <a:rPr lang="en-US" dirty="0" smtClean="0"/>
              <a:t>method </a:t>
            </a:r>
            <a:r>
              <a:rPr lang="th-TH" dirty="0" smtClean="0"/>
              <a:t>ที่เราสนใจที่จะทำงานด้วยเท่านั้น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6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 dirty="0" err="1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MouseClickListener</a:t>
            </a:r>
            <a:r>
              <a:rPr lang="en-US" sz="1600" dirty="0">
                <a:solidFill>
                  <a:srgbClr val="66FF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1600" b="1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MouseAdapter</a:t>
            </a:r>
            <a:r>
              <a:rPr lang="en-US" sz="16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sz="1600" dirty="0">
              <a:solidFill>
                <a:srgbClr val="66FF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solidFill>
                  <a:srgbClr val="66FF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mouseClicked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MouseEvent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event) {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h-TH" sz="2000" dirty="0">
                <a:solidFill>
                  <a:schemeClr val="tx2"/>
                </a:solidFill>
                <a:latin typeface="Consolas" panose="020B0609020204030204" pitchFamily="49" charset="0"/>
              </a:rPr>
              <a:t>จัดการใด ๆ กับ เหตุการณ์</a:t>
            </a:r>
            <a:r>
              <a:rPr lang="th-TH" sz="2000" dirty="0">
                <a:solidFill>
                  <a:schemeClr val="tx2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การ</a:t>
            </a:r>
            <a:r>
              <a:rPr lang="en-US" sz="2000" dirty="0">
                <a:solidFill>
                  <a:schemeClr val="tx2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click mouse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A4BE-4070-4EE3-AB96-0558054AFAEC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Listener </a:t>
            </a:r>
            <a:r>
              <a:rPr lang="th-TH" dirty="0" smtClean="0"/>
              <a:t>เพื่อเคลื่อนที่รูปวงรีใน </a:t>
            </a:r>
            <a:r>
              <a:rPr lang="en-US" dirty="0" smtClean="0"/>
              <a:t>Panel</a:t>
            </a:r>
            <a:endParaRPr lang="en-US" dirty="0"/>
          </a:p>
        </p:txBody>
      </p:sp>
      <p:sp>
        <p:nvSpPr>
          <p:cNvPr id="89093" name="Rectangle 10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ขอตำแหน่งของ</a:t>
            </a:r>
            <a:r>
              <a:rPr lang="en-US" dirty="0" smtClean="0"/>
              <a:t> mouse</a:t>
            </a:r>
            <a:r>
              <a:rPr lang="th-TH" dirty="0" smtClean="0"/>
              <a:t> จากวัตถุ </a:t>
            </a:r>
            <a:r>
              <a:rPr lang="en-US" dirty="0" smtClean="0"/>
              <a:t>mouse event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</a:p>
          <a:p>
            <a:pPr lvl="1"/>
            <a:r>
              <a:rPr lang="th-TH" dirty="0" smtClean="0"/>
              <a:t>ผ่านเมท็อด </a:t>
            </a:r>
            <a:r>
              <a:rPr lang="en-US" b="1" dirty="0" err="1">
                <a:solidFill>
                  <a:schemeClr val="tx2"/>
                </a:solidFill>
              </a:rPr>
              <a:t>getX</a:t>
            </a:r>
            <a:r>
              <a:rPr lang="en-US" dirty="0" smtClean="0"/>
              <a:t> </a:t>
            </a:r>
            <a:r>
              <a:rPr lang="th-TH" dirty="0" smtClean="0"/>
              <a:t>และ </a:t>
            </a:r>
            <a:r>
              <a:rPr lang="en-US" b="1" dirty="0" err="1">
                <a:solidFill>
                  <a:schemeClr val="tx2"/>
                </a:solidFill>
              </a:rPr>
              <a:t>getY</a:t>
            </a:r>
            <a:endParaRPr lang="en-US" b="1" dirty="0">
              <a:solidFill>
                <a:schemeClr val="tx2"/>
              </a:solidFill>
            </a:endParaRPr>
          </a:p>
          <a:p>
            <a:r>
              <a:rPr lang="th-TH" dirty="0" smtClean="0"/>
              <a:t>เปลี่ยนตำแหน่งวัตถุ </a:t>
            </a:r>
            <a:r>
              <a:rPr lang="en-US" dirty="0" smtClean="0"/>
              <a:t>egg</a:t>
            </a:r>
          </a:p>
          <a:p>
            <a:pPr lvl="1"/>
            <a:r>
              <a:rPr lang="th-TH" dirty="0" smtClean="0"/>
              <a:t>ผ่านเมท็อด </a:t>
            </a:r>
            <a:r>
              <a:rPr lang="en-US" b="1" dirty="0" err="1">
                <a:solidFill>
                  <a:schemeClr val="tx2"/>
                </a:solidFill>
              </a:rPr>
              <a:t>setFrame</a:t>
            </a:r>
            <a:endParaRPr lang="en-US" b="1" dirty="0">
              <a:solidFill>
                <a:schemeClr val="tx2"/>
              </a:solidFill>
            </a:endParaRPr>
          </a:p>
          <a:p>
            <a:r>
              <a:rPr lang="en-US" dirty="0" smtClean="0"/>
              <a:t>Refresh </a:t>
            </a:r>
            <a:r>
              <a:rPr lang="th-TH" dirty="0" smtClean="0"/>
              <a:t>การวาดของ </a:t>
            </a:r>
            <a:r>
              <a:rPr lang="en-US" dirty="0" err="1" smtClean="0"/>
              <a:t>JPanel</a:t>
            </a:r>
            <a:endParaRPr lang="th-TH" dirty="0" smtClean="0"/>
          </a:p>
          <a:p>
            <a:pPr lvl="1"/>
            <a:r>
              <a:rPr lang="th-TH" dirty="0" smtClean="0"/>
              <a:t>ผ่านเมท็อด </a:t>
            </a:r>
            <a:r>
              <a:rPr lang="en-US" b="1" dirty="0" smtClean="0">
                <a:solidFill>
                  <a:schemeClr val="tx2"/>
                </a:solidFill>
              </a:rPr>
              <a:t>repaint</a:t>
            </a:r>
            <a:endParaRPr lang="en-US" b="1" dirty="0">
              <a:solidFill>
                <a:schemeClr val="tx2"/>
              </a:solidFill>
            </a:endParaRPr>
          </a:p>
          <a:p>
            <a:pPr lvl="2"/>
            <a:r>
              <a:rPr lang="en-US" dirty="0"/>
              <a:t>repaint </a:t>
            </a:r>
            <a:r>
              <a:rPr lang="th-TH" dirty="0" smtClean="0"/>
              <a:t>จะ </a:t>
            </a:r>
            <a:r>
              <a:rPr lang="en-US" dirty="0" smtClean="0"/>
              <a:t>trigger </a:t>
            </a:r>
            <a:r>
              <a:rPr lang="th-TH" dirty="0" smtClean="0"/>
              <a:t>เมท็อด</a:t>
            </a:r>
            <a:r>
              <a:rPr lang="en-US" dirty="0" smtClean="0"/>
              <a:t> </a:t>
            </a:r>
            <a:r>
              <a:rPr lang="en-US" dirty="0" err="1" smtClean="0"/>
              <a:t>paintComponent</a:t>
            </a:r>
            <a:r>
              <a:rPr lang="en-US" dirty="0" smtClean="0"/>
              <a:t> </a:t>
            </a:r>
            <a:r>
              <a:rPr lang="th-TH" dirty="0" smtClean="0"/>
              <a:t>เพื่อให้วาดใหม่ </a:t>
            </a:r>
            <a:r>
              <a:rPr lang="en-US" dirty="0" smtClean="0"/>
              <a:t>(refresh)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46C5-7D93-4E71-8FC1-0013603F34BB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การ implement Listener ด้วย inner class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EggPanel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JPanel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private Ellipse2D.Double egg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EggPanel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egg = new Ellipse2D.Double(0, 0, 15, 25);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// add mouse click listener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MousePressedListener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listener = new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MousePressedListener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addMouseListener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(listener);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itchFamily="2" charset="2"/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MousePressedListener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MouseAdapter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public void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mouseClicked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MouseEvent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event) {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mouseX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event.getX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mouseY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event.getY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//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เคลื่อน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วงรี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03B0-16EF-4021-996D-3B9AB47F12D5}" type="slidenum">
              <a:rPr lang="en-US" altLang="en-US"/>
              <a:pPr/>
              <a:t>28</a:t>
            </a:fld>
            <a:endParaRPr lang="en-US" altLang="en-US"/>
          </a:p>
        </p:txBody>
      </p:sp>
      <p:grpSp>
        <p:nvGrpSpPr>
          <p:cNvPr id="26631" name="Group 7"/>
          <p:cNvGrpSpPr>
            <a:grpSpLocks/>
          </p:cNvGrpSpPr>
          <p:nvPr/>
        </p:nvGrpSpPr>
        <p:grpSpPr bwMode="auto">
          <a:xfrm>
            <a:off x="3103563" y="2205485"/>
            <a:ext cx="4908550" cy="3455988"/>
            <a:chOff x="2046" y="1615"/>
            <a:chExt cx="3092" cy="2177"/>
          </a:xfrm>
        </p:grpSpPr>
        <p:sp>
          <p:nvSpPr>
            <p:cNvPr id="26628" name="Text Box 4"/>
            <p:cNvSpPr txBox="1">
              <a:spLocks noChangeArrowheads="1"/>
            </p:cNvSpPr>
            <p:nvPr/>
          </p:nvSpPr>
          <p:spPr bwMode="auto">
            <a:xfrm>
              <a:off x="3338" y="2386"/>
              <a:ext cx="1800" cy="44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tIns="36000" bIns="36000" anchor="b">
              <a:spAutoFit/>
            </a:bodyPr>
            <a:lstStyle/>
            <a:p>
              <a:pPr eaLnBrk="0" hangingPunct="0"/>
              <a:r>
                <a:rPr lang="th-TH" sz="2000" dirty="0" smtClean="0">
                  <a:latin typeface="BrowalliaUPC" panose="020B0604020202020204" pitchFamily="34" charset="-34"/>
                  <a:cs typeface="BrowalliaUPC" panose="020B0604020202020204" pitchFamily="34" charset="-34"/>
                </a:rPr>
                <a:t>ไม่สามารถทำได้เนื่องจาก</a:t>
              </a:r>
            </a:p>
            <a:p>
              <a:pPr eaLnBrk="0" hangingPunct="0"/>
              <a:r>
                <a:rPr lang="th-TH" sz="2000" dirty="0" smtClean="0">
                  <a:latin typeface="BrowalliaUPC" panose="020B0604020202020204" pitchFamily="34" charset="-34"/>
                  <a:cs typeface="BrowalliaUPC" panose="020B0604020202020204" pitchFamily="34" charset="-34"/>
                </a:rPr>
                <a:t>ไม่สามารถอ้างถึงวงรีในตัว </a:t>
              </a:r>
              <a:r>
                <a:rPr lang="en-US" sz="2000" dirty="0" smtClean="0">
                  <a:latin typeface="BrowalliaUPC" panose="020B0604020202020204" pitchFamily="34" charset="-34"/>
                  <a:cs typeface="BrowalliaUPC" panose="020B0604020202020204" pitchFamily="34" charset="-34"/>
                </a:rPr>
                <a:t>source </a:t>
              </a:r>
              <a:r>
                <a:rPr lang="th-TH" sz="2000" dirty="0" smtClean="0">
                  <a:latin typeface="BrowalliaUPC" panose="020B0604020202020204" pitchFamily="34" charset="-34"/>
                  <a:cs typeface="BrowalliaUPC" panose="020B0604020202020204" pitchFamily="34" charset="-34"/>
                </a:rPr>
                <a:t>ได้</a:t>
              </a:r>
              <a:endParaRPr lang="th-TH" sz="2000" dirty="0">
                <a:latin typeface="BrowalliaUPC" panose="020B0604020202020204" pitchFamily="34" charset="-34"/>
                <a:cs typeface="BrowalliaUPC" panose="020B0604020202020204" pitchFamily="34" charset="-34"/>
              </a:endParaRPr>
            </a:p>
          </p:txBody>
        </p:sp>
        <p:sp>
          <p:nvSpPr>
            <p:cNvPr id="26629" name="Freeform 5"/>
            <p:cNvSpPr>
              <a:spLocks/>
            </p:cNvSpPr>
            <p:nvPr/>
          </p:nvSpPr>
          <p:spPr bwMode="auto">
            <a:xfrm>
              <a:off x="2046" y="2832"/>
              <a:ext cx="2991" cy="960"/>
            </a:xfrm>
            <a:custGeom>
              <a:avLst/>
              <a:gdLst>
                <a:gd name="connsiteX0" fmla="*/ 0 w 9149"/>
                <a:gd name="connsiteY0" fmla="*/ 8748 h 9573"/>
                <a:gd name="connsiteX1" fmla="*/ 8590 w 9149"/>
                <a:gd name="connsiteY1" fmla="*/ 8748 h 9573"/>
                <a:gd name="connsiteX2" fmla="*/ 7621 w 9149"/>
                <a:gd name="connsiteY2" fmla="*/ 0 h 9573"/>
                <a:gd name="connsiteX0" fmla="*/ 0 w 8681"/>
                <a:gd name="connsiteY0" fmla="*/ 9138 h 9470"/>
                <a:gd name="connsiteX1" fmla="*/ 6892 w 8681"/>
                <a:gd name="connsiteY1" fmla="*/ 7846 h 9470"/>
                <a:gd name="connsiteX2" fmla="*/ 8330 w 8681"/>
                <a:gd name="connsiteY2" fmla="*/ 0 h 9470"/>
                <a:gd name="connsiteX0" fmla="*/ 0 w 10060"/>
                <a:gd name="connsiteY0" fmla="*/ 7180 h 8893"/>
                <a:gd name="connsiteX1" fmla="*/ 7999 w 10060"/>
                <a:gd name="connsiteY1" fmla="*/ 8285 h 8893"/>
                <a:gd name="connsiteX2" fmla="*/ 9656 w 10060"/>
                <a:gd name="connsiteY2" fmla="*/ 0 h 8893"/>
                <a:gd name="connsiteX0" fmla="*/ 0 w 10000"/>
                <a:gd name="connsiteY0" fmla="*/ 8074 h 10227"/>
                <a:gd name="connsiteX1" fmla="*/ 7951 w 10000"/>
                <a:gd name="connsiteY1" fmla="*/ 9316 h 10227"/>
                <a:gd name="connsiteX2" fmla="*/ 9598 w 10000"/>
                <a:gd name="connsiteY2" fmla="*/ 0 h 10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227">
                  <a:moveTo>
                    <a:pt x="0" y="8074"/>
                  </a:moveTo>
                  <a:cubicBezTo>
                    <a:pt x="2428" y="10057"/>
                    <a:pt x="6186" y="11090"/>
                    <a:pt x="7951" y="9316"/>
                  </a:cubicBezTo>
                  <a:cubicBezTo>
                    <a:pt x="9716" y="7546"/>
                    <a:pt x="10560" y="4429"/>
                    <a:pt x="9598" y="0"/>
                  </a:cubicBezTo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triangle" w="lg" len="lg"/>
              <a:tailEnd type="none" w="med" len="med"/>
            </a:ln>
            <a:effectLst/>
          </p:spPr>
          <p:txBody>
            <a:bodyPr wrap="none" tIns="36000" bIns="36000" anchor="ctr"/>
            <a:lstStyle/>
            <a:p>
              <a:endParaRPr lang="th-TH"/>
            </a:p>
          </p:txBody>
        </p:sp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>
              <a:off x="2699" y="1615"/>
              <a:ext cx="2439" cy="771"/>
            </a:xfrm>
            <a:custGeom>
              <a:avLst/>
              <a:gdLst>
                <a:gd name="connsiteX0" fmla="*/ 0 w 3711575"/>
                <a:gd name="connsiteY0" fmla="*/ 0 h 1079500"/>
                <a:gd name="connsiteX1" fmla="*/ 3711575 w 3711575"/>
                <a:gd name="connsiteY1" fmla="*/ 1079500 h 1079500"/>
                <a:gd name="connsiteX0" fmla="*/ 0 w 3711575"/>
                <a:gd name="connsiteY0" fmla="*/ 0 h 1079500"/>
                <a:gd name="connsiteX1" fmla="*/ 1892954 w 3711575"/>
                <a:gd name="connsiteY1" fmla="*/ 160644 h 1079500"/>
                <a:gd name="connsiteX2" fmla="*/ 3711575 w 3711575"/>
                <a:gd name="connsiteY2" fmla="*/ 1079500 h 1079500"/>
                <a:gd name="connsiteX0" fmla="*/ 0 w 3711575"/>
                <a:gd name="connsiteY0" fmla="*/ 39718 h 1119218"/>
                <a:gd name="connsiteX1" fmla="*/ 1892954 w 3711575"/>
                <a:gd name="connsiteY1" fmla="*/ 200362 h 1119218"/>
                <a:gd name="connsiteX2" fmla="*/ 3711575 w 3711575"/>
                <a:gd name="connsiteY2" fmla="*/ 1119218 h 1119218"/>
                <a:gd name="connsiteX0" fmla="*/ 0 w 3711575"/>
                <a:gd name="connsiteY0" fmla="*/ 39718 h 1119218"/>
                <a:gd name="connsiteX1" fmla="*/ 1892954 w 3711575"/>
                <a:gd name="connsiteY1" fmla="*/ 200362 h 1119218"/>
                <a:gd name="connsiteX2" fmla="*/ 3711575 w 3711575"/>
                <a:gd name="connsiteY2" fmla="*/ 1119218 h 1119218"/>
                <a:gd name="connsiteX0" fmla="*/ 0 w 3711575"/>
                <a:gd name="connsiteY0" fmla="*/ 148746 h 1228246"/>
                <a:gd name="connsiteX1" fmla="*/ 2034356 w 3711575"/>
                <a:gd name="connsiteY1" fmla="*/ 167990 h 1228246"/>
                <a:gd name="connsiteX2" fmla="*/ 3711575 w 3711575"/>
                <a:gd name="connsiteY2" fmla="*/ 1228246 h 1228246"/>
                <a:gd name="connsiteX0" fmla="*/ 0 w 3711575"/>
                <a:gd name="connsiteY0" fmla="*/ 32843 h 1112343"/>
                <a:gd name="connsiteX1" fmla="*/ 2034356 w 3711575"/>
                <a:gd name="connsiteY1" fmla="*/ 52087 h 1112343"/>
                <a:gd name="connsiteX2" fmla="*/ 3711575 w 3711575"/>
                <a:gd name="connsiteY2" fmla="*/ 1112343 h 1112343"/>
                <a:gd name="connsiteX0" fmla="*/ 0 w 3711575"/>
                <a:gd name="connsiteY0" fmla="*/ 32843 h 1112343"/>
                <a:gd name="connsiteX1" fmla="*/ 2034356 w 3711575"/>
                <a:gd name="connsiteY1" fmla="*/ 52087 h 1112343"/>
                <a:gd name="connsiteX2" fmla="*/ 3711575 w 3711575"/>
                <a:gd name="connsiteY2" fmla="*/ 1112343 h 1112343"/>
                <a:gd name="connsiteX0" fmla="*/ 0 w 3711575"/>
                <a:gd name="connsiteY0" fmla="*/ 32843 h 1112343"/>
                <a:gd name="connsiteX1" fmla="*/ 2034356 w 3711575"/>
                <a:gd name="connsiteY1" fmla="*/ 52087 h 1112343"/>
                <a:gd name="connsiteX2" fmla="*/ 3561498 w 3711575"/>
                <a:gd name="connsiteY2" fmla="*/ 420037 h 1112343"/>
                <a:gd name="connsiteX3" fmla="*/ 3711575 w 3711575"/>
                <a:gd name="connsiteY3" fmla="*/ 1112343 h 1112343"/>
                <a:gd name="connsiteX0" fmla="*/ 0 w 3711575"/>
                <a:gd name="connsiteY0" fmla="*/ 83366 h 1162866"/>
                <a:gd name="connsiteX1" fmla="*/ 1779832 w 3711575"/>
                <a:gd name="connsiteY1" fmla="*/ 46051 h 1162866"/>
                <a:gd name="connsiteX2" fmla="*/ 3561498 w 3711575"/>
                <a:gd name="connsiteY2" fmla="*/ 470560 h 1162866"/>
                <a:gd name="connsiteX3" fmla="*/ 3711575 w 3711575"/>
                <a:gd name="connsiteY3" fmla="*/ 1162866 h 1162866"/>
                <a:gd name="connsiteX0" fmla="*/ 0 w 3711575"/>
                <a:gd name="connsiteY0" fmla="*/ 83366 h 1162866"/>
                <a:gd name="connsiteX1" fmla="*/ 1779832 w 3711575"/>
                <a:gd name="connsiteY1" fmla="*/ 46051 h 1162866"/>
                <a:gd name="connsiteX2" fmla="*/ 3561498 w 3711575"/>
                <a:gd name="connsiteY2" fmla="*/ 470560 h 1162866"/>
                <a:gd name="connsiteX3" fmla="*/ 3711575 w 3711575"/>
                <a:gd name="connsiteY3" fmla="*/ 1162866 h 1162866"/>
                <a:gd name="connsiteX0" fmla="*/ 0 w 3711575"/>
                <a:gd name="connsiteY0" fmla="*/ 37315 h 1116815"/>
                <a:gd name="connsiteX1" fmla="*/ 1779832 w 3711575"/>
                <a:gd name="connsiteY1" fmla="*/ 0 h 1116815"/>
                <a:gd name="connsiteX2" fmla="*/ 3561498 w 3711575"/>
                <a:gd name="connsiteY2" fmla="*/ 424509 h 1116815"/>
                <a:gd name="connsiteX3" fmla="*/ 3711575 w 3711575"/>
                <a:gd name="connsiteY3" fmla="*/ 1116815 h 1116815"/>
                <a:gd name="connsiteX0" fmla="*/ 0 w 3711575"/>
                <a:gd name="connsiteY0" fmla="*/ 46735 h 1126235"/>
                <a:gd name="connsiteX1" fmla="*/ 2222892 w 3711575"/>
                <a:gd name="connsiteY1" fmla="*/ 0 h 1126235"/>
                <a:gd name="connsiteX2" fmla="*/ 3561498 w 3711575"/>
                <a:gd name="connsiteY2" fmla="*/ 433929 h 1126235"/>
                <a:gd name="connsiteX3" fmla="*/ 3711575 w 3711575"/>
                <a:gd name="connsiteY3" fmla="*/ 1126235 h 1126235"/>
                <a:gd name="connsiteX0" fmla="*/ 0 w 3711575"/>
                <a:gd name="connsiteY0" fmla="*/ 46735 h 1126235"/>
                <a:gd name="connsiteX1" fmla="*/ 2222892 w 3711575"/>
                <a:gd name="connsiteY1" fmla="*/ 0 h 1126235"/>
                <a:gd name="connsiteX2" fmla="*/ 3561498 w 3711575"/>
                <a:gd name="connsiteY2" fmla="*/ 433929 h 1126235"/>
                <a:gd name="connsiteX3" fmla="*/ 3711575 w 3711575"/>
                <a:gd name="connsiteY3" fmla="*/ 1126235 h 1126235"/>
                <a:gd name="connsiteX0" fmla="*/ 0 w 3711575"/>
                <a:gd name="connsiteY0" fmla="*/ 70575 h 1150075"/>
                <a:gd name="connsiteX1" fmla="*/ 2222892 w 3711575"/>
                <a:gd name="connsiteY1" fmla="*/ 23840 h 1150075"/>
                <a:gd name="connsiteX2" fmla="*/ 3561498 w 3711575"/>
                <a:gd name="connsiteY2" fmla="*/ 457769 h 1150075"/>
                <a:gd name="connsiteX3" fmla="*/ 3711575 w 3711575"/>
                <a:gd name="connsiteY3" fmla="*/ 1150075 h 1150075"/>
                <a:gd name="connsiteX0" fmla="*/ 0 w 3711575"/>
                <a:gd name="connsiteY0" fmla="*/ 70575 h 1150075"/>
                <a:gd name="connsiteX1" fmla="*/ 2222892 w 3711575"/>
                <a:gd name="connsiteY1" fmla="*/ 23840 h 1150075"/>
                <a:gd name="connsiteX2" fmla="*/ 3561498 w 3711575"/>
                <a:gd name="connsiteY2" fmla="*/ 457769 h 1150075"/>
                <a:gd name="connsiteX3" fmla="*/ 3711575 w 3711575"/>
                <a:gd name="connsiteY3" fmla="*/ 1150075 h 1150075"/>
                <a:gd name="connsiteX0" fmla="*/ 0 w 3799543"/>
                <a:gd name="connsiteY0" fmla="*/ 59341 h 1138841"/>
                <a:gd name="connsiteX1" fmla="*/ 2222892 w 3799543"/>
                <a:gd name="connsiteY1" fmla="*/ 12606 h 1138841"/>
                <a:gd name="connsiteX2" fmla="*/ 3693473 w 3799543"/>
                <a:gd name="connsiteY2" fmla="*/ 521893 h 1138841"/>
                <a:gd name="connsiteX3" fmla="*/ 3711575 w 3799543"/>
                <a:gd name="connsiteY3" fmla="*/ 1138841 h 1138841"/>
                <a:gd name="connsiteX0" fmla="*/ 0 w 3727035"/>
                <a:gd name="connsiteY0" fmla="*/ 59341 h 1138841"/>
                <a:gd name="connsiteX1" fmla="*/ 2222892 w 3727035"/>
                <a:gd name="connsiteY1" fmla="*/ 12606 h 1138841"/>
                <a:gd name="connsiteX2" fmla="*/ 3693473 w 3727035"/>
                <a:gd name="connsiteY2" fmla="*/ 521893 h 1138841"/>
                <a:gd name="connsiteX3" fmla="*/ 3711575 w 3727035"/>
                <a:gd name="connsiteY3" fmla="*/ 1138841 h 1138841"/>
                <a:gd name="connsiteX0" fmla="*/ 0 w 3808525"/>
                <a:gd name="connsiteY0" fmla="*/ 59341 h 1120003"/>
                <a:gd name="connsiteX1" fmla="*/ 2222892 w 3808525"/>
                <a:gd name="connsiteY1" fmla="*/ 12606 h 1120003"/>
                <a:gd name="connsiteX2" fmla="*/ 3693473 w 3808525"/>
                <a:gd name="connsiteY2" fmla="*/ 521893 h 1120003"/>
                <a:gd name="connsiteX3" fmla="*/ 3787013 w 3808525"/>
                <a:gd name="connsiteY3" fmla="*/ 1120003 h 1120003"/>
                <a:gd name="connsiteX0" fmla="*/ 0 w 3873548"/>
                <a:gd name="connsiteY0" fmla="*/ 59341 h 1120003"/>
                <a:gd name="connsiteX1" fmla="*/ 2222892 w 3873548"/>
                <a:gd name="connsiteY1" fmla="*/ 12606 h 1120003"/>
                <a:gd name="connsiteX2" fmla="*/ 3693473 w 3873548"/>
                <a:gd name="connsiteY2" fmla="*/ 521893 h 1120003"/>
                <a:gd name="connsiteX3" fmla="*/ 3787013 w 3873548"/>
                <a:gd name="connsiteY3" fmla="*/ 1120003 h 112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73548" h="1120003">
                  <a:moveTo>
                    <a:pt x="0" y="59341"/>
                  </a:moveTo>
                  <a:cubicBezTo>
                    <a:pt x="659265" y="244864"/>
                    <a:pt x="1607313" y="-64486"/>
                    <a:pt x="2222892" y="12606"/>
                  </a:cubicBezTo>
                  <a:cubicBezTo>
                    <a:pt x="2838471" y="89698"/>
                    <a:pt x="3432786" y="337327"/>
                    <a:pt x="3693473" y="521893"/>
                  </a:cubicBezTo>
                  <a:cubicBezTo>
                    <a:pt x="3954160" y="706459"/>
                    <a:pt x="3881499" y="970087"/>
                    <a:pt x="3787013" y="1120003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 wrap="none" tIns="36000" bIns="36000" anchor="ctr"/>
            <a:lstStyle/>
            <a:p>
              <a:endParaRPr lang="th-TH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การ implement Listener ด้วย inner class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ทางแก้ใช้</a:t>
            </a:r>
            <a:r>
              <a:rPr lang="en-US" dirty="0"/>
              <a:t> inner class 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Inner Class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h-TH" dirty="0" smtClean="0"/>
              <a:t>คือ</a:t>
            </a:r>
            <a:r>
              <a:rPr lang="en-US" dirty="0" smtClean="0"/>
              <a:t> </a:t>
            </a:r>
            <a:r>
              <a:rPr lang="en-US" dirty="0"/>
              <a:t>class </a:t>
            </a:r>
            <a:r>
              <a:rPr lang="th-TH" dirty="0" smtClean="0"/>
              <a:t>ที่ระบุอยู่ภายใน </a:t>
            </a:r>
            <a:r>
              <a:rPr lang="en-US" dirty="0" smtClean="0"/>
              <a:t>class </a:t>
            </a:r>
            <a:r>
              <a:rPr lang="th-TH" dirty="0" smtClean="0"/>
              <a:t>อื่น โดยที่สามารถอ้างถึง </a:t>
            </a:r>
            <a:r>
              <a:rPr lang="en-US" dirty="0" smtClean="0"/>
              <a:t>instance variables </a:t>
            </a:r>
            <a:r>
              <a:rPr lang="th-TH" dirty="0" smtClean="0"/>
              <a:t>ของ</a:t>
            </a:r>
            <a:r>
              <a:rPr lang="en-US" dirty="0" smtClean="0"/>
              <a:t> </a:t>
            </a:r>
            <a:r>
              <a:rPr lang="en-US" dirty="0"/>
              <a:t>object </a:t>
            </a:r>
            <a:r>
              <a:rPr lang="th-TH" dirty="0" smtClean="0"/>
              <a:t>ที่ครอบมันได้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800" dirty="0" err="1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OuterClass</a:t>
            </a:r>
            <a:r>
              <a:rPr 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regular class data member and methods 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endParaRPr 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sz="1800" dirty="0">
                <a:solidFill>
                  <a:srgbClr val="FFF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inner class definition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InnerClass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endParaRPr 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C26F-74E4-46B8-94AB-92E5A6B4D333}" type="slidenum">
              <a:rPr lang="en-US" altLang="en-US"/>
              <a:pPr/>
              <a:t>29</a:t>
            </a:fld>
            <a:endParaRPr lang="en-US" altLang="en-US"/>
          </a:p>
        </p:txBody>
      </p:sp>
      <p:grpSp>
        <p:nvGrpSpPr>
          <p:cNvPr id="49170" name="Group 18"/>
          <p:cNvGrpSpPr>
            <a:grpSpLocks/>
          </p:cNvGrpSpPr>
          <p:nvPr/>
        </p:nvGrpSpPr>
        <p:grpSpPr bwMode="auto">
          <a:xfrm>
            <a:off x="4067175" y="4002088"/>
            <a:ext cx="4648200" cy="2076450"/>
            <a:chOff x="2640" y="2638"/>
            <a:chExt cx="2928" cy="1308"/>
          </a:xfrm>
        </p:grpSpPr>
        <p:grpSp>
          <p:nvGrpSpPr>
            <p:cNvPr id="49166" name="Group 14"/>
            <p:cNvGrpSpPr>
              <a:grpSpLocks/>
            </p:cNvGrpSpPr>
            <p:nvPr/>
          </p:nvGrpSpPr>
          <p:grpSpPr bwMode="auto">
            <a:xfrm>
              <a:off x="4224" y="2638"/>
              <a:ext cx="1344" cy="876"/>
              <a:chOff x="4128" y="2820"/>
              <a:chExt cx="1344" cy="876"/>
            </a:xfrm>
          </p:grpSpPr>
          <p:sp>
            <p:nvSpPr>
              <p:cNvPr id="49156" name="Rectangle 4"/>
              <p:cNvSpPr>
                <a:spLocks noChangeArrowheads="1"/>
              </p:cNvSpPr>
              <p:nvPr/>
            </p:nvSpPr>
            <p:spPr bwMode="auto">
              <a:xfrm>
                <a:off x="4128" y="2832"/>
                <a:ext cx="1344" cy="8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9157" name="Text Box 5"/>
              <p:cNvSpPr txBox="1">
                <a:spLocks noChangeArrowheads="1"/>
              </p:cNvSpPr>
              <p:nvPr/>
            </p:nvSpPr>
            <p:spPr bwMode="auto">
              <a:xfrm>
                <a:off x="4344" y="2820"/>
                <a:ext cx="91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>
                <a:spAutoFit/>
              </a:bodyPr>
              <a:lstStyle/>
              <a:p>
                <a:pPr algn="ctr" eaLnBrk="0" hangingPunct="0"/>
                <a:r>
                  <a:rPr lang="en-US" dirty="0" err="1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OuterClass</a:t>
                </a:r>
                <a:endPara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9158" name="Line 6"/>
              <p:cNvSpPr>
                <a:spLocks noChangeShapeType="1"/>
              </p:cNvSpPr>
              <p:nvPr/>
            </p:nvSpPr>
            <p:spPr bwMode="auto">
              <a:xfrm>
                <a:off x="4128" y="3072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</p:grpSp>
        <p:grpSp>
          <p:nvGrpSpPr>
            <p:cNvPr id="49165" name="Group 13"/>
            <p:cNvGrpSpPr>
              <a:grpSpLocks/>
            </p:cNvGrpSpPr>
            <p:nvPr/>
          </p:nvGrpSpPr>
          <p:grpSpPr bwMode="auto">
            <a:xfrm>
              <a:off x="2640" y="3070"/>
              <a:ext cx="1344" cy="876"/>
              <a:chOff x="2400" y="3262"/>
              <a:chExt cx="1344" cy="876"/>
            </a:xfrm>
          </p:grpSpPr>
          <p:sp>
            <p:nvSpPr>
              <p:cNvPr id="49161" name="Rectangle 9"/>
              <p:cNvSpPr>
                <a:spLocks noChangeArrowheads="1"/>
              </p:cNvSpPr>
              <p:nvPr/>
            </p:nvSpPr>
            <p:spPr bwMode="auto">
              <a:xfrm>
                <a:off x="2400" y="3274"/>
                <a:ext cx="1344" cy="864"/>
              </a:xfrm>
              <a:prstGeom prst="rect">
                <a:avLst/>
              </a:prstGeom>
              <a:solidFill>
                <a:srgbClr val="CCFF99"/>
              </a:solidFill>
              <a:ln w="9525">
                <a:solidFill>
                  <a:srgbClr val="66FF33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9162" name="Text Box 10"/>
              <p:cNvSpPr txBox="1">
                <a:spLocks noChangeArrowheads="1"/>
              </p:cNvSpPr>
              <p:nvPr/>
            </p:nvSpPr>
            <p:spPr bwMode="auto">
              <a:xfrm>
                <a:off x="2616" y="3262"/>
                <a:ext cx="91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>
                <a:spAutoFit/>
              </a:bodyPr>
              <a:lstStyle/>
              <a:p>
                <a:pPr algn="ctr" eaLnBrk="0" hangingPunct="0"/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InnerClass</a:t>
                </a:r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9163" name="Line 11"/>
              <p:cNvSpPr>
                <a:spLocks noChangeShapeType="1"/>
              </p:cNvSpPr>
              <p:nvPr/>
            </p:nvSpPr>
            <p:spPr bwMode="auto">
              <a:xfrm>
                <a:off x="2400" y="3514"/>
                <a:ext cx="1344" cy="0"/>
              </a:xfrm>
              <a:prstGeom prst="line">
                <a:avLst/>
              </a:prstGeom>
              <a:noFill/>
              <a:ln w="9525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</p:grpSp>
        <p:sp>
          <p:nvSpPr>
            <p:cNvPr id="49167" name="Rectangle 15"/>
            <p:cNvSpPr>
              <a:spLocks noChangeArrowheads="1"/>
            </p:cNvSpPr>
            <p:nvPr/>
          </p:nvSpPr>
          <p:spPr bwMode="auto">
            <a:xfrm>
              <a:off x="3120" y="3360"/>
              <a:ext cx="480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9168" name="Text Box 16"/>
            <p:cNvSpPr txBox="1">
              <a:spLocks noChangeArrowheads="1"/>
            </p:cNvSpPr>
            <p:nvPr/>
          </p:nvSpPr>
          <p:spPr bwMode="auto">
            <a:xfrm>
              <a:off x="2784" y="3540"/>
              <a:ext cx="108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>
              <a:spAutoFit/>
            </a:bodyPr>
            <a:lstStyle/>
            <a:p>
              <a:pPr eaLnBrk="0" hangingPunct="0"/>
              <a:r>
                <a:rPr lang="th-TH" sz="2000" dirty="0" smtClean="0">
                  <a:latin typeface="BrowalliaUPC" panose="020B0604020202020204" pitchFamily="34" charset="-34"/>
                  <a:cs typeface="BrowalliaUPC" panose="020B0604020202020204" pitchFamily="34" charset="-34"/>
                </a:rPr>
                <a:t>ตัวอ้างถึง </a:t>
              </a:r>
              <a:r>
                <a:rPr lang="en-US" sz="2000" dirty="0" smtClean="0">
                  <a:latin typeface="BrowalliaUPC" panose="020B0604020202020204" pitchFamily="34" charset="-34"/>
                  <a:cs typeface="BrowalliaUPC" panose="020B0604020202020204" pitchFamily="34" charset="-34"/>
                </a:rPr>
                <a:t>outer </a:t>
              </a:r>
              <a:r>
                <a:rPr lang="en-US" sz="2000" dirty="0">
                  <a:latin typeface="BrowalliaUPC" panose="020B0604020202020204" pitchFamily="34" charset="-34"/>
                  <a:cs typeface="BrowalliaUPC" panose="020B0604020202020204" pitchFamily="34" charset="-34"/>
                </a:rPr>
                <a:t>class</a:t>
              </a:r>
            </a:p>
          </p:txBody>
        </p:sp>
        <p:sp>
          <p:nvSpPr>
            <p:cNvPr id="49169" name="Line 17"/>
            <p:cNvSpPr>
              <a:spLocks noChangeShapeType="1"/>
            </p:cNvSpPr>
            <p:nvPr/>
          </p:nvSpPr>
          <p:spPr bwMode="auto">
            <a:xfrm flipV="1">
              <a:off x="3504" y="3072"/>
              <a:ext cx="72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pic>
        <p:nvPicPr>
          <p:cNvPr id="19" name="Picture 2" descr="C:\Users\ComputerSCI\AppData\Local\Microsoft\Windows\Temporary Internet Files\Content.IE5\JX98WVX3\MC90033978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404664"/>
            <a:ext cx="615391" cy="9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User Interface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Graphical Application </a:t>
            </a:r>
            <a:r>
              <a:rPr lang="th-TH" dirty="0"/>
              <a:t>โปรแกรมที่มีส่วนต่อประสานผู้ใช้แบบ </a:t>
            </a:r>
            <a:r>
              <a:rPr lang="en-US" dirty="0" smtClean="0"/>
              <a:t>GUI</a:t>
            </a:r>
          </a:p>
          <a:p>
            <a:pPr lvl="1"/>
            <a:r>
              <a:rPr lang="th-TH" dirty="0" smtClean="0"/>
              <a:t>สร้างกรอบหน้าต่างหนึ่งหรือหลายหน้าต่าง ในแต่ละหน้าต่าง มีขอบ title bar</a:t>
            </a:r>
            <a:endParaRPr lang="en-US" dirty="0" smtClean="0"/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GUI Component </a:t>
            </a:r>
            <a:r>
              <a:rPr lang="th-TH" b="1" dirty="0">
                <a:solidFill>
                  <a:schemeClr val="accent2">
                    <a:lumMod val="50000"/>
                  </a:schemeClr>
                </a:solidFill>
              </a:rPr>
              <a:t>และ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Container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GUI Components</a:t>
            </a:r>
            <a:r>
              <a:rPr lang="en-US" dirty="0"/>
              <a:t>: </a:t>
            </a:r>
            <a:r>
              <a:rPr lang="th-TH" dirty="0"/>
              <a:t>วัตถุที่แทนกราฟิกส์ต่าง ๆ</a:t>
            </a:r>
          </a:p>
          <a:p>
            <a:pPr lvl="1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Container</a:t>
            </a:r>
            <a:r>
              <a:rPr lang="en-US" dirty="0"/>
              <a:t>: </a:t>
            </a:r>
            <a:r>
              <a:rPr lang="th-TH" dirty="0"/>
              <a:t>เป็น </a:t>
            </a:r>
            <a:r>
              <a:rPr lang="en-US" dirty="0"/>
              <a:t>subclass </a:t>
            </a:r>
            <a:r>
              <a:rPr lang="th-TH" dirty="0"/>
              <a:t>ของ </a:t>
            </a:r>
            <a:r>
              <a:rPr lang="en-US" dirty="0" smtClean="0"/>
              <a:t>Components </a:t>
            </a:r>
            <a:endParaRPr lang="en-US" dirty="0"/>
          </a:p>
          <a:p>
            <a:pPr lvl="2"/>
            <a:r>
              <a:rPr lang="th-TH" dirty="0"/>
              <a:t>วัตถุที่บรรจุ </a:t>
            </a:r>
            <a:r>
              <a:rPr lang="en-US" dirty="0"/>
              <a:t>GUI Components </a:t>
            </a:r>
            <a:r>
              <a:rPr lang="th-TH" dirty="0"/>
              <a:t>อื่นได้</a:t>
            </a:r>
            <a:endParaRPr lang="en-US" dirty="0"/>
          </a:p>
          <a:p>
            <a:pPr lvl="2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Top-level Container</a:t>
            </a:r>
            <a:r>
              <a:rPr lang="en-US" dirty="0"/>
              <a:t>: </a:t>
            </a:r>
            <a:r>
              <a:rPr lang="th-TH" dirty="0"/>
              <a:t>หน้าต่างที่มีกรอบ แสดงได้ด้วยตนเอง</a:t>
            </a:r>
            <a:r>
              <a:rPr lang="en-US" dirty="0"/>
              <a:t> </a:t>
            </a:r>
          </a:p>
          <a:p>
            <a:pPr lvl="3"/>
            <a:r>
              <a:rPr lang="en-US" dirty="0" err="1"/>
              <a:t>JFrame</a:t>
            </a:r>
            <a:r>
              <a:rPr lang="en-US" dirty="0"/>
              <a:t>, </a:t>
            </a:r>
            <a:r>
              <a:rPr lang="en-US" dirty="0" err="1"/>
              <a:t>JDialog</a:t>
            </a:r>
            <a:r>
              <a:rPr lang="en-US" dirty="0"/>
              <a:t>, </a:t>
            </a:r>
            <a:r>
              <a:rPr lang="en-US" dirty="0" err="1"/>
              <a:t>JApplet</a:t>
            </a:r>
            <a:endParaRPr lang="en-US" dirty="0"/>
          </a:p>
          <a:p>
            <a:pPr lvl="2"/>
            <a:r>
              <a:rPr lang="en-US" dirty="0"/>
              <a:t>Container </a:t>
            </a:r>
            <a:r>
              <a:rPr lang="th-TH" dirty="0"/>
              <a:t>อื่น</a:t>
            </a:r>
            <a:r>
              <a:rPr lang="en-US" dirty="0"/>
              <a:t>: </a:t>
            </a:r>
            <a:endParaRPr lang="th-TH" dirty="0"/>
          </a:p>
          <a:p>
            <a:pPr lvl="3"/>
            <a:r>
              <a:rPr lang="en-US" dirty="0" err="1"/>
              <a:t>JPanel</a:t>
            </a:r>
            <a:r>
              <a:rPr lang="en-US" dirty="0"/>
              <a:t> </a:t>
            </a:r>
            <a:r>
              <a:rPr lang="th-TH" dirty="0"/>
              <a:t>หน้าต่างที่ไม่มีกรอบ</a:t>
            </a:r>
            <a:r>
              <a:rPr lang="en-US" dirty="0"/>
              <a:t> </a:t>
            </a:r>
            <a:r>
              <a:rPr lang="th-TH" i="1" dirty="0">
                <a:solidFill>
                  <a:schemeClr val="accent3">
                    <a:lumMod val="50000"/>
                  </a:schemeClr>
                </a:solidFill>
              </a:rPr>
              <a:t>ต้องบรรจุภายใน 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Container</a:t>
            </a:r>
            <a:r>
              <a:rPr lang="th-TH" i="1" dirty="0">
                <a:solidFill>
                  <a:schemeClr val="accent3">
                    <a:lumMod val="50000"/>
                  </a:schemeClr>
                </a:solidFill>
              </a:rPr>
              <a:t> อื่น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h-TH" dirty="0"/>
              <a:t>สำหรับการวาดตามแต่ต้องการ</a:t>
            </a:r>
            <a:r>
              <a:rPr lang="en-US" dirty="0"/>
              <a:t> (Customized Drawing)</a:t>
            </a:r>
            <a:r>
              <a:rPr lang="th-TH" dirty="0"/>
              <a:t> </a:t>
            </a:r>
          </a:p>
          <a:p>
            <a:endParaRPr lang="th-TH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FEC2-CCA3-4882-8B9D-99E07E3B341B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 </a:t>
            </a:r>
            <a:r>
              <a:rPr lang="en-US" b="1" dirty="0" smtClean="0"/>
              <a:t>EggPanel2.java </a:t>
            </a:r>
            <a:r>
              <a:rPr lang="en-US" b="1" dirty="0" smtClean="0"/>
              <a:t>(1)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EggPanel2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JPanel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private Ellipse2D.Double egg;</a:t>
            </a:r>
          </a:p>
          <a:p>
            <a:pPr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private static final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EGG_WIDTH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30;</a:t>
            </a:r>
          </a:p>
          <a:p>
            <a:pPr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private static final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EGG_HEIGHT = 50;</a:t>
            </a:r>
          </a:p>
          <a:p>
            <a:pPr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EggPanel2()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egg = new Ellipse2D.Double(0, 0, EGG_WIDTH, EGG_HEIGHT);</a:t>
            </a:r>
          </a:p>
          <a:p>
            <a:pPr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// add mouse click listener</a:t>
            </a:r>
          </a:p>
          <a:p>
            <a:pPr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MousePressedListener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listener = new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MousePressedListener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addMouseListener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(listener);</a:t>
            </a:r>
          </a:p>
          <a:p>
            <a:pPr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paintComponent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(Graphics g) {</a:t>
            </a:r>
          </a:p>
          <a:p>
            <a:pPr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super.paintComponent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(g);</a:t>
            </a:r>
          </a:p>
          <a:p>
            <a:pPr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Graphics2D g2 = (Graphics2D) g;</a:t>
            </a:r>
          </a:p>
          <a:p>
            <a:pPr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g2.draw(egg);</a:t>
            </a:r>
          </a:p>
          <a:p>
            <a:pPr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28FA-91DF-4CBF-B526-73FD9FABC071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 </a:t>
            </a:r>
            <a:r>
              <a:rPr lang="en-US" b="1" dirty="0" smtClean="0"/>
              <a:t>EggPanel2.java </a:t>
            </a:r>
            <a:r>
              <a:rPr lang="en-US" b="1" dirty="0" smtClean="0"/>
              <a:t>(2): </a:t>
            </a:r>
            <a:r>
              <a:rPr lang="th-TH" b="1" dirty="0" smtClean="0"/>
              <a:t>การเปลี่ยนตำแหน่ง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816"/>
            <a:ext cx="7982272" cy="421690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// inner class definition</a:t>
            </a:r>
          </a:p>
          <a:p>
            <a:pPr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private class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MousePressedListener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MouseAdapter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public void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mousePressed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MouseEvent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event) {</a:t>
            </a:r>
          </a:p>
          <a:p>
            <a:pPr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mouseX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event.getX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mouseY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event.getY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  // now move the ellipse to 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mouseX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mouseY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    </a:t>
            </a:r>
            <a:r>
              <a:rPr lang="en-U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egg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.setFrame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mouseX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EGG_WIDTH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 2,</a:t>
            </a:r>
          </a:p>
          <a:p>
            <a:pPr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mouseY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EGG_HEIGHT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 2, EGG_WIDTH, EGG_HEIGHT);</a:t>
            </a:r>
          </a:p>
          <a:p>
            <a:pPr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repaint();</a:t>
            </a:r>
          </a:p>
          <a:p>
            <a:pPr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th-T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28FA-91DF-4CBF-B526-73FD9FABC071}" type="slidenum">
              <a:rPr lang="en-US" altLang="en-US" smtClean="0"/>
              <a:pPr/>
              <a:t>31</a:t>
            </a:fld>
            <a:endParaRPr lang="en-US" altLang="en-US"/>
          </a:p>
        </p:txBody>
      </p:sp>
      <p:grpSp>
        <p:nvGrpSpPr>
          <p:cNvPr id="7" name="Group 1040"/>
          <p:cNvGrpSpPr>
            <a:grpSpLocks/>
          </p:cNvGrpSpPr>
          <p:nvPr/>
        </p:nvGrpSpPr>
        <p:grpSpPr bwMode="auto">
          <a:xfrm>
            <a:off x="1607068" y="4362797"/>
            <a:ext cx="5611813" cy="1435100"/>
            <a:chOff x="1059" y="3312"/>
            <a:chExt cx="3535" cy="904"/>
          </a:xfrm>
        </p:grpSpPr>
        <p:sp>
          <p:nvSpPr>
            <p:cNvPr id="8" name="Text Box 1028"/>
            <p:cNvSpPr txBox="1">
              <a:spLocks noChangeArrowheads="1"/>
            </p:cNvSpPr>
            <p:nvPr/>
          </p:nvSpPr>
          <p:spPr bwMode="auto">
            <a:xfrm>
              <a:off x="2078" y="3576"/>
              <a:ext cx="2516" cy="640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>
              <a:spAutoFit/>
            </a:bodyPr>
            <a:lstStyle/>
            <a:p>
              <a:pPr eaLnBrk="0" hangingPunct="0"/>
              <a:r>
                <a:rPr lang="en-US" sz="2000" dirty="0">
                  <a:latin typeface="BrowalliaUPC" panose="020B0604020202020204" pitchFamily="34" charset="-34"/>
                  <a:cs typeface="BrowalliaUPC" panose="020B0604020202020204" pitchFamily="34" charset="-34"/>
                </a:rPr>
                <a:t>repaint </a:t>
              </a:r>
              <a:r>
                <a:rPr lang="th-TH" sz="2000" dirty="0" smtClean="0">
                  <a:latin typeface="BrowalliaUPC" panose="020B0604020202020204" pitchFamily="34" charset="-34"/>
                  <a:cs typeface="BrowalliaUPC" panose="020B0604020202020204" pitchFamily="34" charset="-34"/>
                </a:rPr>
                <a:t>ไม่ใช่</a:t>
              </a:r>
              <a:r>
                <a:rPr lang="en-US" sz="2000" dirty="0" smtClean="0">
                  <a:latin typeface="BrowalliaUPC" panose="020B0604020202020204" pitchFamily="34" charset="-34"/>
                  <a:cs typeface="BrowalliaUPC" panose="020B0604020202020204" pitchFamily="34" charset="-34"/>
                </a:rPr>
                <a:t> </a:t>
              </a:r>
              <a:r>
                <a:rPr lang="en-US" sz="2000" dirty="0">
                  <a:latin typeface="BrowalliaUPC" panose="020B0604020202020204" pitchFamily="34" charset="-34"/>
                  <a:cs typeface="BrowalliaUPC" panose="020B0604020202020204" pitchFamily="34" charset="-34"/>
                </a:rPr>
                <a:t>method </a:t>
              </a:r>
              <a:r>
                <a:rPr lang="th-TH" sz="2000" dirty="0" smtClean="0">
                  <a:latin typeface="BrowalliaUPC" panose="020B0604020202020204" pitchFamily="34" charset="-34"/>
                  <a:cs typeface="BrowalliaUPC" panose="020B0604020202020204" pitchFamily="34" charset="-34"/>
                </a:rPr>
                <a:t>ที่กำหนดใน </a:t>
              </a:r>
              <a:r>
                <a:rPr lang="en-US" sz="2000" dirty="0" smtClean="0">
                  <a:latin typeface="BrowalliaUPC" panose="020B0604020202020204" pitchFamily="34" charset="-34"/>
                  <a:cs typeface="BrowalliaUPC" panose="020B0604020202020204" pitchFamily="34" charset="-34"/>
                </a:rPr>
                <a:t>inner </a:t>
              </a:r>
              <a:r>
                <a:rPr lang="en-US" sz="2000" dirty="0">
                  <a:latin typeface="BrowalliaUPC" panose="020B0604020202020204" pitchFamily="34" charset="-34"/>
                  <a:cs typeface="BrowalliaUPC" panose="020B0604020202020204" pitchFamily="34" charset="-34"/>
                </a:rPr>
                <a:t>class </a:t>
              </a:r>
            </a:p>
            <a:p>
              <a:pPr eaLnBrk="0" hangingPunct="0"/>
              <a:r>
                <a:rPr lang="th-TH" sz="2000" dirty="0" smtClean="0">
                  <a:latin typeface="BrowalliaUPC" panose="020B0604020202020204" pitchFamily="34" charset="-34"/>
                  <a:cs typeface="BrowalliaUPC" panose="020B0604020202020204" pitchFamily="34" charset="-34"/>
                </a:rPr>
                <a:t>ดังนั้นจะมองหาที่ </a:t>
              </a:r>
              <a:r>
                <a:rPr lang="en-US" sz="2000" dirty="0" smtClean="0">
                  <a:latin typeface="BrowalliaUPC" panose="020B0604020202020204" pitchFamily="34" charset="-34"/>
                  <a:cs typeface="BrowalliaUPC" panose="020B0604020202020204" pitchFamily="34" charset="-34"/>
                </a:rPr>
                <a:t>outer </a:t>
              </a:r>
              <a:r>
                <a:rPr lang="en-US" sz="2000" dirty="0">
                  <a:latin typeface="BrowalliaUPC" panose="020B0604020202020204" pitchFamily="34" charset="-34"/>
                  <a:cs typeface="BrowalliaUPC" panose="020B0604020202020204" pitchFamily="34" charset="-34"/>
                </a:rPr>
                <a:t>class </a:t>
              </a:r>
              <a:r>
                <a:rPr lang="th-TH" sz="2000" dirty="0" smtClean="0">
                  <a:latin typeface="BrowalliaUPC" panose="020B0604020202020204" pitchFamily="34" charset="-34"/>
                  <a:cs typeface="BrowalliaUPC" panose="020B0604020202020204" pitchFamily="34" charset="-34"/>
                </a:rPr>
                <a:t>ซึ่งในที่นี้คือ </a:t>
              </a:r>
              <a:r>
                <a:rPr lang="en-US" sz="2000" dirty="0" err="1" smtClean="0">
                  <a:latin typeface="BrowalliaUPC" panose="020B0604020202020204" pitchFamily="34" charset="-34"/>
                  <a:cs typeface="BrowalliaUPC" panose="020B0604020202020204" pitchFamily="34" charset="-34"/>
                </a:rPr>
                <a:t>EggPanel</a:t>
              </a:r>
              <a:r>
                <a:rPr lang="en-US" sz="2000" dirty="0" smtClean="0">
                  <a:latin typeface="BrowalliaUPC" panose="020B0604020202020204" pitchFamily="34" charset="-34"/>
                  <a:cs typeface="BrowalliaUPC" panose="020B0604020202020204" pitchFamily="34" charset="-34"/>
                </a:rPr>
                <a:t> </a:t>
              </a:r>
              <a:endParaRPr lang="en-US" sz="2000" dirty="0">
                <a:latin typeface="BrowalliaUPC" panose="020B0604020202020204" pitchFamily="34" charset="-34"/>
                <a:cs typeface="BrowalliaUPC" panose="020B0604020202020204" pitchFamily="34" charset="-34"/>
              </a:endParaRPr>
            </a:p>
            <a:p>
              <a:pPr eaLnBrk="0" hangingPunct="0"/>
              <a:r>
                <a:rPr lang="th-TH" sz="2000" dirty="0">
                  <a:latin typeface="BrowalliaUPC" panose="020B0604020202020204" pitchFamily="34" charset="-34"/>
                  <a:cs typeface="BrowalliaUPC" panose="020B0604020202020204" pitchFamily="34" charset="-34"/>
                </a:rPr>
                <a:t>จึงเป็นการสั่ง</a:t>
              </a:r>
              <a:r>
                <a:rPr lang="th-TH" sz="2000" dirty="0" smtClean="0">
                  <a:latin typeface="BrowalliaUPC" panose="020B0604020202020204" pitchFamily="34" charset="-34"/>
                  <a:cs typeface="BrowalliaUPC" panose="020B0604020202020204" pitchFamily="34" charset="-34"/>
                </a:rPr>
                <a:t>ให้ </a:t>
              </a:r>
              <a:r>
                <a:rPr lang="en-US" sz="2000" dirty="0" err="1" smtClean="0">
                  <a:latin typeface="BrowalliaUPC" panose="020B0604020202020204" pitchFamily="34" charset="-34"/>
                  <a:cs typeface="BrowalliaUPC" panose="020B0604020202020204" pitchFamily="34" charset="-34"/>
                </a:rPr>
                <a:t>EggPanel</a:t>
              </a:r>
              <a:r>
                <a:rPr lang="en-US" sz="2000" dirty="0" smtClean="0">
                  <a:latin typeface="BrowalliaUPC" panose="020B0604020202020204" pitchFamily="34" charset="-34"/>
                  <a:cs typeface="BrowalliaUPC" panose="020B0604020202020204" pitchFamily="34" charset="-34"/>
                </a:rPr>
                <a:t> </a:t>
              </a:r>
              <a:r>
                <a:rPr lang="th-TH" sz="2000" dirty="0">
                  <a:latin typeface="BrowalliaUPC" panose="020B0604020202020204" pitchFamily="34" charset="-34"/>
                  <a:cs typeface="BrowalliaUPC" panose="020B0604020202020204" pitchFamily="34" charset="-34"/>
                </a:rPr>
                <a:t>ทำ</a:t>
              </a:r>
              <a:r>
                <a:rPr lang="en-US" sz="2000" dirty="0">
                  <a:latin typeface="BrowalliaUPC" panose="020B0604020202020204" pitchFamily="34" charset="-34"/>
                  <a:cs typeface="BrowalliaUPC" panose="020B0604020202020204" pitchFamily="34" charset="-34"/>
                </a:rPr>
                <a:t> repaint </a:t>
              </a:r>
              <a:r>
                <a:rPr lang="th-TH" sz="2000" dirty="0" smtClean="0">
                  <a:latin typeface="BrowalliaUPC" panose="020B0604020202020204" pitchFamily="34" charset="-34"/>
                  <a:cs typeface="BrowalliaUPC" panose="020B0604020202020204" pitchFamily="34" charset="-34"/>
                </a:rPr>
                <a:t>ตัวเอง</a:t>
              </a:r>
              <a:endParaRPr lang="th-TH" sz="2000" dirty="0">
                <a:latin typeface="BrowalliaUPC" panose="020B0604020202020204" pitchFamily="34" charset="-34"/>
                <a:cs typeface="BrowalliaUPC" panose="020B0604020202020204" pitchFamily="34" charset="-34"/>
              </a:endParaRPr>
            </a:p>
          </p:txBody>
        </p:sp>
        <p:sp>
          <p:nvSpPr>
            <p:cNvPr id="9" name="Oval 1029"/>
            <p:cNvSpPr>
              <a:spLocks noChangeArrowheads="1"/>
            </p:cNvSpPr>
            <p:nvPr/>
          </p:nvSpPr>
          <p:spPr bwMode="auto">
            <a:xfrm>
              <a:off x="1059" y="3312"/>
              <a:ext cx="970" cy="240"/>
            </a:xfrm>
            <a:prstGeom prst="ellips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0" name="Line 1030"/>
            <p:cNvSpPr>
              <a:spLocks noChangeShapeType="1"/>
            </p:cNvSpPr>
            <p:nvPr/>
          </p:nvSpPr>
          <p:spPr bwMode="auto">
            <a:xfrm>
              <a:off x="1632" y="3552"/>
              <a:ext cx="432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8130" y="3438075"/>
            <a:ext cx="5653089" cy="1000125"/>
            <a:chOff x="358130" y="3438075"/>
            <a:chExt cx="5653089" cy="1000125"/>
          </a:xfrm>
        </p:grpSpPr>
        <p:grpSp>
          <p:nvGrpSpPr>
            <p:cNvPr id="12" name="Group 1037"/>
            <p:cNvGrpSpPr>
              <a:grpSpLocks/>
            </p:cNvGrpSpPr>
            <p:nvPr/>
          </p:nvGrpSpPr>
          <p:grpSpPr bwMode="auto">
            <a:xfrm>
              <a:off x="1475730" y="3438075"/>
              <a:ext cx="4535489" cy="966788"/>
              <a:chOff x="691" y="2807"/>
              <a:chExt cx="2857" cy="609"/>
            </a:xfrm>
          </p:grpSpPr>
          <p:sp>
            <p:nvSpPr>
              <p:cNvPr id="14" name="Oval 1031"/>
              <p:cNvSpPr>
                <a:spLocks noChangeArrowheads="1"/>
              </p:cNvSpPr>
              <p:nvPr/>
            </p:nvSpPr>
            <p:spPr bwMode="auto">
              <a:xfrm>
                <a:off x="955" y="2974"/>
                <a:ext cx="392" cy="240"/>
              </a:xfrm>
              <a:prstGeom prst="ellips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5" name="Oval 1032"/>
              <p:cNvSpPr>
                <a:spLocks noChangeArrowheads="1"/>
              </p:cNvSpPr>
              <p:nvPr/>
            </p:nvSpPr>
            <p:spPr bwMode="auto">
              <a:xfrm>
                <a:off x="2732" y="2974"/>
                <a:ext cx="816" cy="240"/>
              </a:xfrm>
              <a:prstGeom prst="ellips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6" name="Oval 1033"/>
              <p:cNvSpPr>
                <a:spLocks noChangeArrowheads="1"/>
              </p:cNvSpPr>
              <p:nvPr/>
            </p:nvSpPr>
            <p:spPr bwMode="auto">
              <a:xfrm>
                <a:off x="2112" y="3142"/>
                <a:ext cx="847" cy="274"/>
              </a:xfrm>
              <a:prstGeom prst="ellips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7" name="Freeform 1035"/>
              <p:cNvSpPr>
                <a:spLocks/>
              </p:cNvSpPr>
              <p:nvPr/>
            </p:nvSpPr>
            <p:spPr bwMode="auto">
              <a:xfrm>
                <a:off x="691" y="2807"/>
                <a:ext cx="2176" cy="217"/>
              </a:xfrm>
              <a:custGeom>
                <a:avLst/>
                <a:gdLst/>
                <a:ahLst/>
                <a:cxnLst>
                  <a:cxn ang="0">
                    <a:pos x="0" y="217"/>
                  </a:cxn>
                  <a:cxn ang="0">
                    <a:pos x="1269" y="4"/>
                  </a:cxn>
                  <a:cxn ang="0">
                    <a:pos x="2291" y="193"/>
                  </a:cxn>
                </a:cxnLst>
                <a:rect l="0" t="0" r="r" b="b"/>
                <a:pathLst>
                  <a:path w="2291" h="217">
                    <a:moveTo>
                      <a:pt x="0" y="217"/>
                    </a:moveTo>
                    <a:cubicBezTo>
                      <a:pt x="211" y="182"/>
                      <a:pt x="887" y="8"/>
                      <a:pt x="1269" y="4"/>
                    </a:cubicBezTo>
                    <a:cubicBezTo>
                      <a:pt x="1651" y="0"/>
                      <a:pt x="2078" y="154"/>
                      <a:pt x="2291" y="193"/>
                    </a:cubicBezTo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8" name="Freeform 1036"/>
              <p:cNvSpPr>
                <a:spLocks/>
              </p:cNvSpPr>
              <p:nvPr/>
            </p:nvSpPr>
            <p:spPr bwMode="auto">
              <a:xfrm>
                <a:off x="691" y="3146"/>
                <a:ext cx="1443" cy="231"/>
              </a:xfrm>
              <a:custGeom>
                <a:avLst/>
                <a:gdLst>
                  <a:gd name="connsiteX0" fmla="*/ 0 w 10077"/>
                  <a:gd name="connsiteY0" fmla="*/ 0 h 9074"/>
                  <a:gd name="connsiteX1" fmla="*/ 3603 w 10077"/>
                  <a:gd name="connsiteY1" fmla="*/ 8489 h 9074"/>
                  <a:gd name="connsiteX2" fmla="*/ 10077 w 10077"/>
                  <a:gd name="connsiteY2" fmla="*/ 8186 h 9074"/>
                  <a:gd name="connsiteX0" fmla="*/ 0 w 10000"/>
                  <a:gd name="connsiteY0" fmla="*/ 0 h 11346"/>
                  <a:gd name="connsiteX1" fmla="*/ 3575 w 10000"/>
                  <a:gd name="connsiteY1" fmla="*/ 9355 h 11346"/>
                  <a:gd name="connsiteX2" fmla="*/ 10000 w 10000"/>
                  <a:gd name="connsiteY2" fmla="*/ 9021 h 11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11346">
                    <a:moveTo>
                      <a:pt x="0" y="0"/>
                    </a:moveTo>
                    <a:cubicBezTo>
                      <a:pt x="597" y="1567"/>
                      <a:pt x="1919" y="7690"/>
                      <a:pt x="3575" y="9355"/>
                    </a:cubicBezTo>
                    <a:cubicBezTo>
                      <a:pt x="5232" y="11020"/>
                      <a:pt x="8716" y="12998"/>
                      <a:pt x="10000" y="9021"/>
                    </a:cubicBezTo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</p:grpSp>
        <p:sp>
          <p:nvSpPr>
            <p:cNvPr id="13" name="Text Box 1038"/>
            <p:cNvSpPr txBox="1">
              <a:spLocks noChangeArrowheads="1"/>
            </p:cNvSpPr>
            <p:nvPr/>
          </p:nvSpPr>
          <p:spPr bwMode="auto">
            <a:xfrm>
              <a:off x="358130" y="3514275"/>
              <a:ext cx="1117600" cy="92392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b">
              <a:spAutoFit/>
            </a:bodyPr>
            <a:lstStyle/>
            <a:p>
              <a:pPr algn="ctr" eaLnBrk="0" hangingPunct="0"/>
              <a:r>
                <a:rPr lang="en-US" dirty="0" err="1">
                  <a:latin typeface="BrowalliaUPC" panose="020B0604020202020204" pitchFamily="34" charset="-34"/>
                  <a:cs typeface="BrowalliaUPC" panose="020B0604020202020204" pitchFamily="34" charset="-34"/>
                </a:rPr>
                <a:t>ตัวแปร</a:t>
              </a:r>
              <a:endParaRPr lang="en-US" dirty="0">
                <a:latin typeface="BrowalliaUPC" panose="020B0604020202020204" pitchFamily="34" charset="-34"/>
                <a:cs typeface="BrowalliaUPC" panose="020B0604020202020204" pitchFamily="34" charset="-34"/>
              </a:endParaRPr>
            </a:p>
            <a:p>
              <a:pPr algn="ctr" eaLnBrk="0" hangingPunct="0"/>
              <a:r>
                <a:rPr lang="en-US" dirty="0" err="1">
                  <a:latin typeface="BrowalliaUPC" panose="020B0604020202020204" pitchFamily="34" charset="-34"/>
                  <a:cs typeface="BrowalliaUPC" panose="020B0604020202020204" pitchFamily="34" charset="-34"/>
                </a:rPr>
                <a:t>จาก</a:t>
              </a:r>
              <a:r>
                <a:rPr lang="en-US" dirty="0">
                  <a:latin typeface="BrowalliaUPC" panose="020B0604020202020204" pitchFamily="34" charset="-34"/>
                  <a:cs typeface="BrowalliaUPC" panose="020B0604020202020204" pitchFamily="34" charset="-34"/>
                </a:rPr>
                <a:t> outer class</a:t>
              </a:r>
            </a:p>
          </p:txBody>
        </p:sp>
        <p:cxnSp>
          <p:nvCxnSpPr>
            <p:cNvPr id="20" name="Straight Arrow Connector 19"/>
            <p:cNvCxnSpPr>
              <a:endCxn id="14" idx="2"/>
            </p:cNvCxnSpPr>
            <p:nvPr/>
          </p:nvCxnSpPr>
          <p:spPr>
            <a:xfrm flipV="1">
              <a:off x="1475730" y="3893688"/>
              <a:ext cx="419100" cy="76200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การ implement Listener ด้วย Anonymous inner class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en-US" dirty="0"/>
              <a:t>Anonymous inner classes </a:t>
            </a:r>
            <a:r>
              <a:rPr lang="th-TH" dirty="0" smtClean="0"/>
              <a:t>เป็นรูปแบบอย่างง่ายของ </a:t>
            </a:r>
            <a:r>
              <a:rPr lang="en-US" dirty="0" smtClean="0"/>
              <a:t>inner </a:t>
            </a:r>
            <a:r>
              <a:rPr lang="en-US" dirty="0"/>
              <a:t>class </a:t>
            </a:r>
            <a:r>
              <a:rPr lang="th-TH" dirty="0" smtClean="0"/>
              <a:t>ที่</a:t>
            </a:r>
            <a:r>
              <a:rPr lang="th-TH" b="1" u="sng" dirty="0" smtClean="0">
                <a:solidFill>
                  <a:srgbClr val="FF0000"/>
                </a:solidFill>
              </a:rPr>
              <a:t>ไม่</a:t>
            </a:r>
            <a:r>
              <a:rPr lang="th-TH" dirty="0" smtClean="0"/>
              <a:t>ระบุชื่อคลาส แต่ทำ </a:t>
            </a:r>
            <a:r>
              <a:rPr lang="en-US" dirty="0" smtClean="0"/>
              <a:t>implement </a:t>
            </a:r>
            <a:r>
              <a:rPr lang="th-TH" dirty="0" smtClean="0"/>
              <a:t>พร้อมกับสร้าง </a:t>
            </a:r>
          </a:p>
          <a:p>
            <a:pPr lvl="1">
              <a:spcBef>
                <a:spcPct val="0"/>
              </a:spcBef>
            </a:pPr>
            <a:r>
              <a:rPr lang="th-TH" dirty="0" smtClean="0"/>
              <a:t>เพื่อความสะดวกและคล่องตัวในการเขียน</a:t>
            </a:r>
            <a:r>
              <a:rPr lang="en-US" dirty="0" smtClean="0"/>
              <a:t> </a:t>
            </a:r>
            <a:r>
              <a:rPr lang="en-US" dirty="0"/>
              <a:t>class </a:t>
            </a:r>
            <a:r>
              <a:rPr lang="th-TH" dirty="0" smtClean="0"/>
              <a:t>หรือ</a:t>
            </a:r>
            <a:r>
              <a:rPr lang="en-US" dirty="0" smtClean="0"/>
              <a:t> </a:t>
            </a:r>
            <a:r>
              <a:rPr lang="en-US" dirty="0"/>
              <a:t>interface </a:t>
            </a:r>
            <a:r>
              <a:rPr lang="th-TH" dirty="0"/>
              <a:t>ที่</a:t>
            </a:r>
            <a:r>
              <a:rPr lang="th-TH" b="1" dirty="0"/>
              <a:t>ง่าย ๆ</a:t>
            </a:r>
            <a:r>
              <a:rPr lang="th-TH" dirty="0"/>
              <a:t> </a:t>
            </a:r>
            <a:r>
              <a:rPr lang="th-TH" b="1" dirty="0" smtClean="0"/>
              <a:t>และใช้เพียงครั้งเดียว</a:t>
            </a:r>
            <a:r>
              <a:rPr lang="th-TH" dirty="0" smtClean="0"/>
              <a:t>โดยไม่ต้องสร้าง </a:t>
            </a:r>
            <a:r>
              <a:rPr lang="en-US" dirty="0" smtClean="0"/>
              <a:t>class </a:t>
            </a:r>
            <a:r>
              <a:rPr lang="th-TH" dirty="0"/>
              <a:t>ใหม่ </a:t>
            </a:r>
          </a:p>
          <a:p>
            <a:pPr lvl="1">
              <a:spcBef>
                <a:spcPts val="1200"/>
              </a:spcBef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EggPanel2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JPanel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EggPanel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// omit some codes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addMouseListener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MouseAdapter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public void </a:t>
            </a:r>
            <a:r>
              <a:rPr lang="en-US" sz="18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mousePressed</a:t>
            </a:r>
            <a:r>
              <a:rPr lang="en-US" sz="18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MouseEvent</a:t>
            </a:r>
            <a:r>
              <a:rPr lang="en-US" sz="18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event) {</a:t>
            </a:r>
            <a:b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does the action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}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0F41-4963-49C6-A547-9B55FCD3E220}" type="slidenum">
              <a:rPr lang="en-US" altLang="en-US"/>
              <a:pPr/>
              <a:t>32</a:t>
            </a:fld>
            <a:endParaRPr lang="en-US" altLang="en-US"/>
          </a:p>
        </p:txBody>
      </p:sp>
      <p:pic>
        <p:nvPicPr>
          <p:cNvPr id="7170" name="Picture 2" descr="C:\Users\ComputerSCI\AppData\Local\Microsoft\Windows\Temporary Internet Files\Content.IE5\YH1LCGJF\MC90032328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670194" cy="113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สรุปขั้นตอนการขึ้นทะเบียน </a:t>
            </a:r>
            <a:r>
              <a:rPr lang="en-US" dirty="0" smtClean="0"/>
              <a:t>Listener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 smtClean="0"/>
              <a:t>ขั้นตอนการขึ้นทะเบียน</a:t>
            </a:r>
            <a:r>
              <a:rPr lang="en-US" dirty="0" smtClean="0"/>
              <a:t> Listener </a:t>
            </a:r>
            <a:r>
              <a:rPr lang="th-TH" dirty="0" smtClean="0"/>
              <a:t>เข้ากับ </a:t>
            </a:r>
            <a:r>
              <a:rPr lang="en-US" dirty="0" smtClean="0"/>
              <a:t>Source</a:t>
            </a:r>
          </a:p>
          <a:p>
            <a:pPr lvl="1"/>
            <a:r>
              <a:rPr lang="en-US" dirty="0" smtClean="0"/>
              <a:t>implement interface </a:t>
            </a:r>
            <a:r>
              <a:rPr lang="th-TH" dirty="0" smtClean="0"/>
              <a:t>และ</a:t>
            </a:r>
            <a:r>
              <a:rPr lang="en-US" dirty="0" smtClean="0"/>
              <a:t> methods </a:t>
            </a:r>
            <a:r>
              <a:rPr lang="th-TH" dirty="0" smtClean="0"/>
              <a:t>ที่เราต้องการให้จัดการกับ </a:t>
            </a:r>
            <a:r>
              <a:rPr lang="en-US" dirty="0" smtClean="0"/>
              <a:t>event </a:t>
            </a:r>
            <a:r>
              <a:rPr lang="th-TH" dirty="0" smtClean="0"/>
              <a:t>นั้น (เช่น </a:t>
            </a:r>
            <a:r>
              <a:rPr lang="en-US" sz="17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17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mouseClicked</a:t>
            </a:r>
            <a:r>
              <a:rPr lang="en-US" sz="17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MouseEvent</a:t>
            </a:r>
            <a:r>
              <a:rPr lang="en-US" sz="17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e) { … </a:t>
            </a:r>
            <a:r>
              <a:rPr lang="en-US" sz="17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/>
              <a:t>)</a:t>
            </a:r>
          </a:p>
          <a:p>
            <a:pPr lvl="1"/>
            <a:r>
              <a:rPr lang="th-TH" dirty="0" smtClean="0"/>
              <a:t>สร้าง </a:t>
            </a:r>
            <a:r>
              <a:rPr lang="en-US" dirty="0" smtClean="0"/>
              <a:t>object </a:t>
            </a:r>
            <a:r>
              <a:rPr lang="th-TH" dirty="0" smtClean="0"/>
              <a:t>ของ</a:t>
            </a:r>
            <a:r>
              <a:rPr lang="en-US" dirty="0" smtClean="0"/>
              <a:t> Listener class </a:t>
            </a:r>
            <a:r>
              <a:rPr lang="th-TH" dirty="0" smtClean="0"/>
              <a:t>ข้างต้น </a:t>
            </a:r>
          </a:p>
          <a:p>
            <a:pPr lvl="1"/>
            <a:r>
              <a:rPr lang="th-TH" dirty="0" smtClean="0"/>
              <a:t>เพิ่ม</a:t>
            </a:r>
            <a:r>
              <a:rPr lang="en-US" dirty="0" smtClean="0"/>
              <a:t> Listener </a:t>
            </a:r>
            <a:r>
              <a:rPr lang="th-TH" dirty="0" smtClean="0"/>
              <a:t>เข้ากับ </a:t>
            </a:r>
            <a:r>
              <a:rPr lang="en-US" dirty="0" smtClean="0"/>
              <a:t>source component </a:t>
            </a:r>
            <a:r>
              <a:rPr lang="th-TH" dirty="0" smtClean="0"/>
              <a:t>โดยเรียก </a:t>
            </a:r>
            <a:r>
              <a:rPr lang="en-US" dirty="0" smtClean="0"/>
              <a:t>method “add” </a:t>
            </a:r>
            <a:r>
              <a:rPr lang="th-TH" dirty="0" smtClean="0"/>
              <a:t>ตามด้วยชื่อของ </a:t>
            </a:r>
            <a:r>
              <a:rPr lang="en-US" dirty="0" smtClean="0"/>
              <a:t>listener</a:t>
            </a:r>
            <a:r>
              <a:rPr lang="th-TH" dirty="0" smtClean="0"/>
              <a:t>  ดังกล่าว (เช่น</a:t>
            </a:r>
            <a:r>
              <a:rPr lang="en-US" dirty="0" smtClean="0"/>
              <a:t> </a:t>
            </a:r>
            <a:r>
              <a:rPr lang="en-US" sz="17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panel.addMouseListener</a:t>
            </a:r>
            <a:r>
              <a:rPr lang="en-US" sz="17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17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MouseAdapter</a:t>
            </a:r>
            <a:r>
              <a:rPr lang="en-US" sz="17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) { … });</a:t>
            </a:r>
            <a:r>
              <a:rPr lang="en-US" dirty="0" smtClean="0"/>
              <a:t> )</a:t>
            </a:r>
          </a:p>
          <a:p>
            <a:r>
              <a:rPr lang="th-TH" dirty="0" smtClean="0"/>
              <a:t>การจับคู่ </a:t>
            </a:r>
            <a:r>
              <a:rPr lang="en-US" dirty="0" smtClean="0"/>
              <a:t>Listener </a:t>
            </a:r>
            <a:r>
              <a:rPr lang="th-TH" dirty="0"/>
              <a:t>เข้า</a:t>
            </a:r>
            <a:r>
              <a:rPr lang="th-TH" dirty="0" smtClean="0"/>
              <a:t>กับ </a:t>
            </a:r>
            <a:r>
              <a:rPr lang="en-US" dirty="0" smtClean="0"/>
              <a:t>event </a:t>
            </a:r>
            <a:r>
              <a:rPr lang="th-TH" dirty="0"/>
              <a:t>เพื่อจัดการกับ</a:t>
            </a:r>
            <a:r>
              <a:rPr lang="en-US" dirty="0"/>
              <a:t> event </a:t>
            </a:r>
            <a:r>
              <a:rPr lang="th-TH" dirty="0" smtClean="0"/>
              <a:t>โดย</a:t>
            </a:r>
          </a:p>
          <a:p>
            <a:pPr lvl="1"/>
            <a:r>
              <a:rPr lang="th-TH" dirty="0" smtClean="0"/>
              <a:t>จากชื่อของ</a:t>
            </a:r>
            <a:r>
              <a:rPr lang="en-US" dirty="0" smtClean="0"/>
              <a:t> </a:t>
            </a:r>
            <a:r>
              <a:rPr lang="en-US" dirty="0"/>
              <a:t>event class </a:t>
            </a:r>
            <a:r>
              <a:rPr lang="th-TH" dirty="0" smtClean="0"/>
              <a:t>ที่สนใจเปลี่ยนคำว่า </a:t>
            </a:r>
            <a:r>
              <a:rPr lang="en-US" dirty="0" smtClean="0"/>
              <a:t>Event </a:t>
            </a:r>
            <a:r>
              <a:rPr lang="th-TH" dirty="0"/>
              <a:t>ให้เป็น</a:t>
            </a:r>
            <a:r>
              <a:rPr lang="en-US" dirty="0"/>
              <a:t> Listener </a:t>
            </a:r>
            <a:r>
              <a:rPr lang="th-TH" dirty="0" smtClean="0"/>
              <a:t>จะได้ </a:t>
            </a:r>
            <a:r>
              <a:rPr lang="en-US" dirty="0" smtClean="0"/>
              <a:t>Listener </a:t>
            </a:r>
            <a:r>
              <a:rPr lang="en-US" dirty="0"/>
              <a:t>interface </a:t>
            </a:r>
            <a:r>
              <a:rPr lang="th-TH" dirty="0" smtClean="0"/>
              <a:t>ที่เราต้องทำ (เช่น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Mouse</a:t>
            </a:r>
            <a:r>
              <a:rPr lang="en-US" dirty="0" err="1" smtClean="0">
                <a:solidFill>
                  <a:schemeClr val="tx2"/>
                </a:solidFill>
              </a:rPr>
              <a:t>Event</a:t>
            </a:r>
            <a:r>
              <a:rPr lang="en-US" dirty="0" smtClean="0"/>
              <a:t>  </a:t>
            </a:r>
            <a:r>
              <a:rPr lang="th-TH" dirty="0" smtClean="0"/>
              <a:t>เป็น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Mouse</a:t>
            </a:r>
            <a:r>
              <a:rPr lang="en-US" dirty="0" err="1" smtClean="0">
                <a:solidFill>
                  <a:schemeClr val="tx2"/>
                </a:solidFill>
              </a:rPr>
              <a:t>Listener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7255-AEA5-40D5-8588-1940BC2FB4CE}" type="slidenum">
              <a:rPr lang="en-US" altLang="en-US"/>
              <a:pPr/>
              <a:t>33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การใช้ </a:t>
            </a:r>
            <a:r>
              <a:rPr lang="en-US" dirty="0" smtClean="0"/>
              <a:t>Timer </a:t>
            </a:r>
            <a:r>
              <a:rPr lang="th-TH" dirty="0" smtClean="0"/>
              <a:t>เพื่อให้ทำงานเป็นจังหวะ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javax.swing.Timer</a:t>
            </a:r>
            <a:r>
              <a:rPr lang="en-US" dirty="0"/>
              <a:t> </a:t>
            </a:r>
            <a:r>
              <a:rPr lang="th-TH" dirty="0"/>
              <a:t>สร้าง</a:t>
            </a:r>
            <a:r>
              <a:rPr lang="en-US" dirty="0"/>
              <a:t> </a:t>
            </a:r>
            <a:r>
              <a:rPr lang="en-US" dirty="0" smtClean="0"/>
              <a:t>action event </a:t>
            </a:r>
            <a:r>
              <a:rPr lang="th-TH" dirty="0" smtClean="0"/>
              <a:t>และส่ง  </a:t>
            </a:r>
            <a:r>
              <a:rPr lang="en-US" dirty="0" smtClean="0"/>
              <a:t>event </a:t>
            </a:r>
            <a:r>
              <a:rPr lang="th-TH" dirty="0" smtClean="0"/>
              <a:t>ไปยัง </a:t>
            </a:r>
            <a:r>
              <a:rPr lang="en-US" dirty="0" smtClean="0"/>
              <a:t>action listener</a:t>
            </a:r>
            <a:endParaRPr lang="en-US" dirty="0"/>
          </a:p>
          <a:p>
            <a:pPr lvl="1">
              <a:buNone/>
            </a:pP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1">
              <a:buNone/>
            </a:pP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  void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actionPerformed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ActionEvent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event);</a:t>
            </a:r>
          </a:p>
          <a:p>
            <a:pPr lvl="1">
              <a:buNone/>
            </a:pP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1700" dirty="0" smtClea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h-TH" dirty="0" smtClean="0"/>
              <a:t>การประกาศคลาสให้เป็น</a:t>
            </a:r>
            <a:r>
              <a:rPr lang="en-US" dirty="0" smtClean="0"/>
              <a:t> </a:t>
            </a:r>
            <a:r>
              <a:rPr lang="en-US" dirty="0" err="1" smtClean="0"/>
              <a:t>ActionListener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MyWorker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 </a:t>
            </a:r>
            <a:r>
              <a:rPr lang="en-US" sz="17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1">
              <a:buFont typeface="Wingdings" pitchFamily="2" charset="2"/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     public void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actionPerformed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ActionEvent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event) {</a:t>
            </a:r>
          </a:p>
          <a:p>
            <a:pPr lvl="1">
              <a:buFont typeface="Wingdings" pitchFamily="2" charset="2"/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      // this action will be executed at each timer event</a:t>
            </a:r>
          </a:p>
          <a:p>
            <a:pPr lvl="1">
              <a:buFont typeface="Wingdings" pitchFamily="2" charset="2"/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th-TH" sz="17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สิ่งที่ต้องการให้ทำ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   }</a:t>
            </a:r>
          </a:p>
          <a:p>
            <a:pPr lvl="1">
              <a:buFont typeface="Wingdings" pitchFamily="2" charset="2"/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28FA-91DF-4CBF-B526-73FD9FABC071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79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omputerSCI\AppData\Local\Microsoft\Windows\Temporary Internet Files\Content.IE5\JX98WVX3\MC90003026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88640"/>
            <a:ext cx="1447882" cy="149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การทำงานกับ </a:t>
            </a:r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เพิ่ม</a:t>
            </a:r>
            <a:r>
              <a:rPr lang="en-US" dirty="0"/>
              <a:t>  listener </a:t>
            </a:r>
            <a:r>
              <a:rPr lang="th-TH" dirty="0" smtClean="0"/>
              <a:t>ให้กับ</a:t>
            </a:r>
            <a:r>
              <a:rPr lang="en-US" dirty="0" smtClean="0"/>
              <a:t> </a:t>
            </a:r>
            <a:r>
              <a:rPr lang="en-US" dirty="0"/>
              <a:t>timer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th-T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สร้างวัตถุ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listener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MyWorker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listener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MyWorker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th-T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สร้างวัตถุ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Timer</a:t>
            </a:r>
            <a:r>
              <a:rPr lang="th-TH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lvl="1"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Timer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time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new Timer(interval, </a:t>
            </a:r>
            <a:r>
              <a:rPr lang="en-US" sz="1800" i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listener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h-TH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itchFamily="2" charset="2"/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h-TH" dirty="0" smtClean="0"/>
              <a:t>สั่งให้ </a:t>
            </a:r>
            <a:r>
              <a:rPr lang="en-US" dirty="0" smtClean="0"/>
              <a:t>timer </a:t>
            </a:r>
            <a:r>
              <a:rPr lang="th-TH" dirty="0" smtClean="0"/>
              <a:t>เริ่มทำงาน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1800" b="1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time.start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1"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A1C8-374E-495F-9C89-D71E7618ECD1}" type="slidenum">
              <a:rPr lang="en-US" altLang="en-US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42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ComputerSCI\AppData\Local\Microsoft\Windows\Temporary Internet Files\Content.IE5\ML4YFAK3\MC90018715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580" y="548680"/>
            <a:ext cx="881191" cy="72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การใช้ </a:t>
            </a:r>
            <a:r>
              <a:rPr lang="en-US" dirty="0" err="1" smtClean="0"/>
              <a:t>JPanel</a:t>
            </a:r>
            <a:r>
              <a:rPr lang="en-US" dirty="0" smtClean="0"/>
              <a:t> </a:t>
            </a:r>
            <a:r>
              <a:rPr lang="th-TH" dirty="0" smtClean="0"/>
              <a:t>เป็น</a:t>
            </a:r>
            <a:r>
              <a:rPr lang="en-US" dirty="0" smtClean="0"/>
              <a:t> listener</a:t>
            </a:r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40768"/>
            <a:ext cx="7467600" cy="4824536"/>
          </a:xfrm>
          <a:ln w="12700">
            <a:solidFill>
              <a:schemeClr val="accent5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EggPanel2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JPanel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 </a:t>
            </a:r>
            <a:r>
              <a:rPr lang="en-US" sz="1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lang="th-TH" sz="1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private Rectangle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th-TH" sz="14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ละส่วน</a:t>
            </a:r>
            <a:r>
              <a:rPr lang="th-TH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ของ</a:t>
            </a:r>
            <a:r>
              <a:rPr lang="th-TH" sz="14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โค้ดเดิม </a:t>
            </a:r>
            <a:endParaRPr lang="th-TH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EggPanel2()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Rectangle(0, 0, EGG_WIDTH, EGG_HEIGHT);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// </a:t>
            </a:r>
            <a:r>
              <a:rPr lang="th-TH" sz="14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ละส่วนของโค้ดเดิม 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th-TH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endParaRPr lang="th-TH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h-T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paintComponent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(Graphics g)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th-TH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th-TH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ละส่วนของโค้ดเดิม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th-TH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g2.draw(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th-TH" sz="1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endParaRPr lang="th-TH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th-T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1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actionPerformed</a:t>
            </a:r>
            <a:r>
              <a:rPr lang="en-US" sz="1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ActionEvent</a:t>
            </a:r>
            <a:r>
              <a:rPr lang="en-US" sz="1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event) {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th-TH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// move rectangle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F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x = 5 + (</a:t>
            </a:r>
            <a:r>
              <a:rPr lang="fr-F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fr-F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rect.getX</a:t>
            </a:r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F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y = 5 + (</a:t>
            </a:r>
            <a:r>
              <a:rPr lang="fr-F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fr-F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rect.getY</a:t>
            </a:r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rect.setLocation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repaint();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repaint </a:t>
            </a:r>
            <a:r>
              <a:rPr lang="th-T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เพื่อให้ทำ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refresh </a:t>
            </a:r>
            <a:r>
              <a:rPr lang="th-TH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วาดภาพใหม่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}</a:t>
            </a:r>
            <a:endParaRPr lang="th-TH" sz="14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h-TH" sz="14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D6AE-4B96-4FA0-A2B0-DCE2CAB1B599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21293" y="4725144"/>
            <a:ext cx="2607091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sz="2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เคลื่อนรูปสี่เหลี่ยมในแนวทะแยง ตามจังหวะของเวลาของ </a:t>
            </a:r>
            <a:r>
              <a:rPr lang="en-US" sz="2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Timer</a:t>
            </a:r>
            <a:endParaRPr lang="th-TH" sz="20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8144" y="2852936"/>
            <a:ext cx="2607091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sz="2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เพิ่มการสร้างวัตถุสี่เหลี่ยมและวาด</a:t>
            </a:r>
            <a:endParaRPr lang="th-TH" sz="20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840480" y="1751798"/>
            <a:ext cx="3253339" cy="1135781"/>
          </a:xfrm>
          <a:custGeom>
            <a:avLst/>
            <a:gdLst>
              <a:gd name="connsiteX0" fmla="*/ 3253339 w 3253339"/>
              <a:gd name="connsiteY0" fmla="*/ 1135781 h 1135781"/>
              <a:gd name="connsiteX1" fmla="*/ 3185962 w 3253339"/>
              <a:gd name="connsiteY1" fmla="*/ 231006 h 1135781"/>
              <a:gd name="connsiteX2" fmla="*/ 0 w 3253339"/>
              <a:gd name="connsiteY2" fmla="*/ 0 h 1135781"/>
              <a:gd name="connsiteX0" fmla="*/ 3253339 w 3440171"/>
              <a:gd name="connsiteY0" fmla="*/ 1135781 h 1135781"/>
              <a:gd name="connsiteX1" fmla="*/ 3185962 w 3440171"/>
              <a:gd name="connsiteY1" fmla="*/ 231006 h 1135781"/>
              <a:gd name="connsiteX2" fmla="*/ 0 w 3440171"/>
              <a:gd name="connsiteY2" fmla="*/ 0 h 1135781"/>
              <a:gd name="connsiteX0" fmla="*/ 3253339 w 3253339"/>
              <a:gd name="connsiteY0" fmla="*/ 1135781 h 1135781"/>
              <a:gd name="connsiteX1" fmla="*/ 2589196 w 3253339"/>
              <a:gd name="connsiteY1" fmla="*/ 211756 h 1135781"/>
              <a:gd name="connsiteX2" fmla="*/ 0 w 3253339"/>
              <a:gd name="connsiteY2" fmla="*/ 0 h 113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3339" h="1135781">
                <a:moveTo>
                  <a:pt x="3253339" y="1135781"/>
                </a:moveTo>
                <a:cubicBezTo>
                  <a:pt x="3230880" y="834189"/>
                  <a:pt x="3131419" y="401053"/>
                  <a:pt x="2589196" y="211756"/>
                </a:cubicBezTo>
                <a:cubicBezTo>
                  <a:pt x="2046973" y="22459"/>
                  <a:pt x="1061987" y="77002"/>
                  <a:pt x="0" y="0"/>
                </a:cubicBezTo>
              </a:path>
            </a:pathLst>
          </a:custGeom>
          <a:noFill/>
          <a:ln w="1270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Freeform 9"/>
          <p:cNvSpPr/>
          <p:nvPr/>
        </p:nvSpPr>
        <p:spPr>
          <a:xfrm>
            <a:off x="4620126" y="2752825"/>
            <a:ext cx="1328287" cy="295272"/>
          </a:xfrm>
          <a:custGeom>
            <a:avLst/>
            <a:gdLst>
              <a:gd name="connsiteX0" fmla="*/ 1328287 w 1328287"/>
              <a:gd name="connsiteY0" fmla="*/ 288758 h 288758"/>
              <a:gd name="connsiteX1" fmla="*/ 404261 w 1328287"/>
              <a:gd name="connsiteY1" fmla="*/ 269508 h 288758"/>
              <a:gd name="connsiteX2" fmla="*/ 0 w 1328287"/>
              <a:gd name="connsiteY2" fmla="*/ 0 h 288758"/>
              <a:gd name="connsiteX0" fmla="*/ 1328287 w 1328287"/>
              <a:gd name="connsiteY0" fmla="*/ 288758 h 295272"/>
              <a:gd name="connsiteX1" fmla="*/ 404261 w 1328287"/>
              <a:gd name="connsiteY1" fmla="*/ 269508 h 295272"/>
              <a:gd name="connsiteX2" fmla="*/ 0 w 1328287"/>
              <a:gd name="connsiteY2" fmla="*/ 0 h 29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8287" h="295272">
                <a:moveTo>
                  <a:pt x="1328287" y="288758"/>
                </a:moveTo>
                <a:cubicBezTo>
                  <a:pt x="1020278" y="282341"/>
                  <a:pt x="625642" y="317634"/>
                  <a:pt x="404261" y="269508"/>
                </a:cubicBezTo>
                <a:cubicBezTo>
                  <a:pt x="182880" y="221382"/>
                  <a:pt x="134754" y="89836"/>
                  <a:pt x="0" y="0"/>
                </a:cubicBezTo>
              </a:path>
            </a:pathLst>
          </a:custGeom>
          <a:noFill/>
          <a:ln w="1270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Freeform 10"/>
          <p:cNvSpPr/>
          <p:nvPr/>
        </p:nvSpPr>
        <p:spPr>
          <a:xfrm>
            <a:off x="2974206" y="3234088"/>
            <a:ext cx="4119613" cy="816861"/>
          </a:xfrm>
          <a:custGeom>
            <a:avLst/>
            <a:gdLst>
              <a:gd name="connsiteX0" fmla="*/ 4119613 w 4119613"/>
              <a:gd name="connsiteY0" fmla="*/ 0 h 760396"/>
              <a:gd name="connsiteX1" fmla="*/ 3407343 w 4119613"/>
              <a:gd name="connsiteY1" fmla="*/ 644893 h 760396"/>
              <a:gd name="connsiteX2" fmla="*/ 0 w 4119613"/>
              <a:gd name="connsiteY2" fmla="*/ 760396 h 760396"/>
              <a:gd name="connsiteX0" fmla="*/ 4119613 w 4119613"/>
              <a:gd name="connsiteY0" fmla="*/ 0 h 760396"/>
              <a:gd name="connsiteX1" fmla="*/ 3407343 w 4119613"/>
              <a:gd name="connsiteY1" fmla="*/ 644893 h 760396"/>
              <a:gd name="connsiteX2" fmla="*/ 0 w 4119613"/>
              <a:gd name="connsiteY2" fmla="*/ 760396 h 760396"/>
              <a:gd name="connsiteX0" fmla="*/ 4119613 w 4119613"/>
              <a:gd name="connsiteY0" fmla="*/ 0 h 816861"/>
              <a:gd name="connsiteX1" fmla="*/ 3137836 w 4119613"/>
              <a:gd name="connsiteY1" fmla="*/ 770021 h 816861"/>
              <a:gd name="connsiteX2" fmla="*/ 0 w 4119613"/>
              <a:gd name="connsiteY2" fmla="*/ 760396 h 81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9613" h="816861">
                <a:moveTo>
                  <a:pt x="4119613" y="0"/>
                </a:moveTo>
                <a:cubicBezTo>
                  <a:pt x="3882190" y="214964"/>
                  <a:pt x="3824438" y="643288"/>
                  <a:pt x="3137836" y="770021"/>
                </a:cubicBezTo>
                <a:cubicBezTo>
                  <a:pt x="2451234" y="896754"/>
                  <a:pt x="1135781" y="721895"/>
                  <a:pt x="0" y="760396"/>
                </a:cubicBezTo>
              </a:path>
            </a:pathLst>
          </a:custGeom>
          <a:noFill/>
          <a:ln w="1270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9219" name="Picture 3" descr="C:\Users\ComputerSCI\AppData\Local\Microsoft\Windows\Temporary Internet Files\Content.IE5\ML4YFAK3\MC90036147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9" y="112879"/>
            <a:ext cx="648072" cy="67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EggFrame</a:t>
            </a: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2776"/>
            <a:ext cx="7467600" cy="45769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javax.swing.JFrame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javax.swing.Timer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th-T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EggFrame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6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JFrame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Egg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Panel2 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th-T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EggFrame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panel = 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EggPanel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setContentPane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(panel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Timer </a:t>
            </a:r>
            <a:r>
              <a:rPr lang="en-US" sz="16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Timer(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1000, 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panel);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timer.start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setTitle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("Egg Frame");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setSize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(300, 300);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setVisible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(true);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setDefaultCloseOperation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JFrame.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EXIT_ON_CLOSE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th-TH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h-T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25EA-1186-464D-8B50-2BEAF4204811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576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สรุป</a:t>
            </a:r>
            <a:endParaRPr lang="en-US"/>
          </a:p>
        </p:txBody>
      </p:sp>
      <p:sp>
        <p:nvSpPr>
          <p:cNvPr id="10343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 smtClean="0"/>
              <a:t>เรียนรู้การสร้างหน้าต่างและการวาดภาพกราฟิกส์พื้นฐาน</a:t>
            </a:r>
            <a:endParaRPr lang="en-US" sz="2800" dirty="0" smtClean="0"/>
          </a:p>
          <a:p>
            <a:pPr lvl="1"/>
            <a:r>
              <a:rPr lang="th-TH" sz="2400" dirty="0" smtClean="0"/>
              <a:t>สร้าง</a:t>
            </a:r>
            <a:r>
              <a:rPr lang="en-US" sz="2400" dirty="0" smtClean="0"/>
              <a:t> </a:t>
            </a:r>
            <a:r>
              <a:rPr lang="en-US" sz="2400" dirty="0" err="1" smtClean="0"/>
              <a:t>JFrame</a:t>
            </a:r>
            <a:r>
              <a:rPr lang="en-US" sz="2400" dirty="0" smtClean="0"/>
              <a:t> </a:t>
            </a:r>
            <a:r>
              <a:rPr lang="th-TH" sz="2400" dirty="0" smtClean="0"/>
              <a:t>และใช้ </a:t>
            </a:r>
            <a:r>
              <a:rPr lang="en-US" sz="2400" dirty="0" err="1" smtClean="0"/>
              <a:t>JPanel</a:t>
            </a:r>
            <a:r>
              <a:rPr lang="en-US" sz="2400" dirty="0" smtClean="0"/>
              <a:t> </a:t>
            </a:r>
            <a:r>
              <a:rPr lang="th-TH" sz="2400" dirty="0" smtClean="0"/>
              <a:t>เพื่อวาดภาพ </a:t>
            </a:r>
            <a:r>
              <a:rPr lang="en-US" sz="2400" dirty="0" smtClean="0"/>
              <a:t>2 </a:t>
            </a:r>
            <a:r>
              <a:rPr lang="th-TH" sz="2400" dirty="0" smtClean="0"/>
              <a:t>มิติอย่างง่ายในแบบต่าง ๆ</a:t>
            </a:r>
          </a:p>
          <a:p>
            <a:pPr lvl="1"/>
            <a:r>
              <a:rPr lang="th-TH" sz="2400" dirty="0" smtClean="0"/>
              <a:t>เรียนรู้ที่จะสร้าง </a:t>
            </a:r>
            <a:r>
              <a:rPr lang="en-US" sz="2400" dirty="0" smtClean="0"/>
              <a:t>container</a:t>
            </a:r>
            <a:r>
              <a:rPr lang="th-TH" sz="2400" dirty="0" smtClean="0"/>
              <a:t> และเพิ่ม</a:t>
            </a:r>
            <a:r>
              <a:rPr lang="en-US" sz="2400" dirty="0" smtClean="0"/>
              <a:t> component </a:t>
            </a:r>
            <a:r>
              <a:rPr lang="th-TH" sz="2400" dirty="0" smtClean="0"/>
              <a:t>ใน </a:t>
            </a:r>
            <a:r>
              <a:rPr lang="en-US" sz="2400" dirty="0" smtClean="0"/>
              <a:t>container </a:t>
            </a:r>
            <a:r>
              <a:rPr lang="th-TH" sz="2400" dirty="0" smtClean="0"/>
              <a:t>โดยใช้</a:t>
            </a:r>
            <a:r>
              <a:rPr lang="en-US" sz="2400" dirty="0" smtClean="0"/>
              <a:t> add </a:t>
            </a:r>
            <a:r>
              <a:rPr lang="th-TH" sz="2400" dirty="0" smtClean="0"/>
              <a:t>และ </a:t>
            </a:r>
            <a:r>
              <a:rPr lang="en-US" sz="2400" dirty="0" err="1" smtClean="0"/>
              <a:t>setContentPane</a:t>
            </a:r>
            <a:r>
              <a:rPr lang="en-US" sz="2400" dirty="0" smtClean="0"/>
              <a:t> method</a:t>
            </a:r>
          </a:p>
          <a:p>
            <a:pPr lvl="2"/>
            <a:r>
              <a:rPr lang="th-TH" sz="2400" dirty="0" smtClean="0"/>
              <a:t>สามารถแสดงกรอบหน้าต่าง</a:t>
            </a:r>
            <a:r>
              <a:rPr lang="en-US" sz="2400" dirty="0" smtClean="0"/>
              <a:t> </a:t>
            </a:r>
            <a:r>
              <a:rPr lang="th-TH" sz="2400" dirty="0" smtClean="0"/>
              <a:t>และเพิ่ม</a:t>
            </a:r>
            <a:r>
              <a:rPr lang="en-US" sz="2400" dirty="0" smtClean="0"/>
              <a:t> component </a:t>
            </a:r>
            <a:r>
              <a:rPr lang="th-TH" sz="2400" dirty="0" smtClean="0"/>
              <a:t>ในหน้าต่างได้</a:t>
            </a:r>
          </a:p>
          <a:p>
            <a:r>
              <a:rPr lang="th-TH" sz="2800" dirty="0" smtClean="0"/>
              <a:t>เรียนรู้การจัดการกับ </a:t>
            </a:r>
            <a:r>
              <a:rPr lang="en-US" sz="2800" dirty="0" smtClean="0"/>
              <a:t>events </a:t>
            </a:r>
            <a:r>
              <a:rPr lang="th-TH" sz="2800" dirty="0" smtClean="0"/>
              <a:t>โดยกลไกการจัดการกับ </a:t>
            </a:r>
            <a:r>
              <a:rPr lang="en-US" sz="2800" dirty="0" smtClean="0"/>
              <a:t>event </a:t>
            </a:r>
          </a:p>
          <a:p>
            <a:pPr lvl="1"/>
            <a:r>
              <a:rPr lang="en-US" sz="2400" dirty="0" smtClean="0"/>
              <a:t>register listeners </a:t>
            </a:r>
            <a:r>
              <a:rPr lang="th-TH" sz="2400" dirty="0" smtClean="0"/>
              <a:t>เข้ากับ </a:t>
            </a:r>
            <a:r>
              <a:rPr lang="en-US" sz="2400" dirty="0" smtClean="0"/>
              <a:t>components </a:t>
            </a:r>
            <a:r>
              <a:rPr lang="th-TH" sz="2400" dirty="0" smtClean="0"/>
              <a:t>ที่จะเป็นแหล่งกำเนิดเหตุการณ์</a:t>
            </a:r>
          </a:p>
          <a:p>
            <a:pPr lvl="1"/>
            <a:r>
              <a:rPr lang="th-TH" sz="2400" dirty="0" smtClean="0"/>
              <a:t>สามารถ</a:t>
            </a:r>
            <a:r>
              <a:rPr lang="en-US" sz="2400" dirty="0" smtClean="0"/>
              <a:t> implements </a:t>
            </a:r>
            <a:r>
              <a:rPr lang="th-TH" sz="2400" dirty="0" smtClean="0"/>
              <a:t>กับ</a:t>
            </a:r>
            <a:r>
              <a:rPr lang="en-US" sz="2400" dirty="0" smtClean="0"/>
              <a:t> </a:t>
            </a:r>
            <a:r>
              <a:rPr lang="en-US" sz="2400" dirty="0" err="1"/>
              <a:t>M</a:t>
            </a:r>
            <a:r>
              <a:rPr lang="en-US" sz="2400" dirty="0" err="1" smtClean="0"/>
              <a:t>ouseListener</a:t>
            </a:r>
            <a:r>
              <a:rPr lang="en-US" sz="2400" dirty="0" smtClean="0"/>
              <a:t> </a:t>
            </a:r>
            <a:r>
              <a:rPr lang="th-TH" sz="2400" dirty="0"/>
              <a:t>และ</a:t>
            </a:r>
            <a:r>
              <a:rPr lang="en-US" sz="2400" dirty="0"/>
              <a:t> </a:t>
            </a:r>
            <a:r>
              <a:rPr lang="en-US" sz="2400" dirty="0" err="1" smtClean="0"/>
              <a:t>ActionListener</a:t>
            </a:r>
            <a:r>
              <a:rPr lang="en-US" sz="2400" dirty="0" smtClean="0"/>
              <a:t> </a:t>
            </a:r>
            <a:r>
              <a:rPr lang="th-TH" sz="2400" dirty="0"/>
              <a:t>ได้</a:t>
            </a:r>
          </a:p>
          <a:p>
            <a:pPr lvl="1"/>
            <a:r>
              <a:rPr lang="th-TH" sz="2400" dirty="0"/>
              <a:t>สามารถที่</a:t>
            </a:r>
            <a:r>
              <a:rPr lang="th-TH" sz="2400" dirty="0" smtClean="0"/>
              <a:t>จะทำงานกับเหตุการณ์ของ </a:t>
            </a:r>
            <a:r>
              <a:rPr lang="en-US" sz="2400" dirty="0" smtClean="0"/>
              <a:t>mouse</a:t>
            </a:r>
            <a:r>
              <a:rPr lang="th-TH" sz="2400" dirty="0" smtClean="0"/>
              <a:t> และ </a:t>
            </a:r>
            <a:r>
              <a:rPr lang="en-US" sz="2400" dirty="0" smtClean="0"/>
              <a:t>timer </a:t>
            </a:r>
            <a:r>
              <a:rPr lang="th-TH" sz="2400" dirty="0" smtClean="0"/>
              <a:t>ได้</a:t>
            </a:r>
            <a:endParaRPr lang="th-TH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7B53-BCF3-4FEE-B807-A1FE9251CC71}" type="slidenum">
              <a:rPr lang="en-US" altLang="en-US"/>
              <a:pPr/>
              <a:t>38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th-TH" dirty="0" smtClean="0"/>
              <a:t>ตัวอย่าง </a:t>
            </a:r>
            <a:r>
              <a:rPr lang="en-US" dirty="0" smtClean="0"/>
              <a:t>GUI </a:t>
            </a:r>
            <a:r>
              <a:rPr lang="th-TH" dirty="0" smtClean="0"/>
              <a:t>อย่างง่าย</a:t>
            </a:r>
            <a:r>
              <a:rPr lang="en-US" dirty="0" smtClean="0"/>
              <a:t>: </a:t>
            </a:r>
            <a:r>
              <a:rPr lang="th-TH" dirty="0" smtClean="0"/>
              <a:t>สร้าง</a:t>
            </a:r>
            <a:r>
              <a:rPr lang="en-US" dirty="0" smtClean="0"/>
              <a:t> </a:t>
            </a:r>
            <a:r>
              <a:rPr lang="en-US" dirty="0" err="1" smtClean="0"/>
              <a:t>JFrame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3200" dirty="0" smtClean="0"/>
              <a:t>(Top-Level container)</a:t>
            </a:r>
            <a:endParaRPr lang="en-US" sz="44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โดยการสร้างวัตถุ </a:t>
            </a:r>
            <a:r>
              <a:rPr lang="en-US" dirty="0" err="1" smtClean="0"/>
              <a:t>JFrame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javax.swing.JFrame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FrameTest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1" i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JFrame</a:t>
            </a:r>
            <a:r>
              <a:rPr lang="en-US" sz="1800" b="1" i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frame = new </a:t>
            </a:r>
            <a:r>
              <a:rPr lang="en-US" sz="1800" b="1" i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JFrame</a:t>
            </a:r>
            <a:r>
              <a:rPr lang="en-US" sz="1800" b="1" i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frame.setTitle</a:t>
            </a:r>
            <a:r>
              <a:rPr lang="en-US" sz="1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("Frame Test");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frame.setSize</a:t>
            </a:r>
            <a:r>
              <a:rPr lang="en-US" sz="1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(400, 200);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frame.setVisible</a:t>
            </a:r>
            <a:r>
              <a:rPr lang="en-US" sz="1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(true);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FEC2-CCA3-4882-8B9D-99E07E3B341B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599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GUI </a:t>
            </a:r>
            <a:r>
              <a:rPr lang="th-TH" dirty="0"/>
              <a:t>อย่างง่าย</a:t>
            </a:r>
            <a:r>
              <a:rPr lang="en-US" dirty="0" smtClean="0"/>
              <a:t>: </a:t>
            </a:r>
            <a:r>
              <a:rPr lang="th-TH" dirty="0" smtClean="0"/>
              <a:t>สืบทอด </a:t>
            </a:r>
            <a:r>
              <a:rPr lang="en-US" dirty="0" err="1" smtClean="0"/>
              <a:t>J</a:t>
            </a:r>
            <a:r>
              <a:rPr lang="en-US" dirty="0" err="1"/>
              <a:t>F</a:t>
            </a:r>
            <a:r>
              <a:rPr lang="en-US" dirty="0" err="1" smtClean="0"/>
              <a:t>rame</a:t>
            </a:r>
            <a:r>
              <a:rPr lang="th-TH" dirty="0" smtClean="0"/>
              <a:t/>
            </a:r>
            <a:br>
              <a:rPr lang="th-TH" dirty="0" smtClean="0"/>
            </a:br>
            <a:r>
              <a:rPr lang="en-US" sz="3200" dirty="0"/>
              <a:t>(Top-Level container)</a:t>
            </a:r>
            <a:endParaRPr lang="th-TH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th-TH" dirty="0" smtClean="0"/>
              <a:t>โดยประกาศคลาสใหม่สืบทอดจาก </a:t>
            </a:r>
            <a:r>
              <a:rPr lang="en-US" dirty="0" err="1" smtClean="0"/>
              <a:t>JFrame</a:t>
            </a:r>
            <a:endParaRPr lang="en-US" dirty="0"/>
          </a:p>
          <a:p>
            <a:pPr>
              <a:spcBef>
                <a:spcPts val="1200"/>
              </a:spcBef>
              <a:buNone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EmptyFrame.java</a:t>
            </a:r>
          </a:p>
          <a:p>
            <a:pPr>
              <a:spcBef>
                <a:spcPct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javax.swing.JFrame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EmptyFrame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JFrame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EmptyFrame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setTitle</a:t>
            </a:r>
            <a:r>
              <a:rPr lang="en-US" sz="1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("Empty Frame");</a:t>
            </a:r>
            <a:endParaRPr lang="en-US" sz="1800" dirty="0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setSize</a:t>
            </a:r>
            <a:r>
              <a:rPr lang="en-US" sz="1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(400, 200);</a:t>
            </a:r>
            <a:endParaRPr 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setVisible</a:t>
            </a:r>
            <a:r>
              <a:rPr lang="en-US" sz="1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(true);</a:t>
            </a:r>
            <a:endParaRPr 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EmptyFrameTest.java</a:t>
            </a:r>
            <a:endParaRPr lang="en-US" sz="18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EmptyFrameTest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spcBef>
                <a:spcPct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>
              <a:spcBef>
                <a:spcPct val="0"/>
              </a:spcBef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EmptyFrame</a:t>
            </a:r>
            <a:r>
              <a:rPr lang="en-US" sz="1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frame = new </a:t>
            </a:r>
            <a:r>
              <a:rPr lang="en-US" sz="1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EmptyFrame</a:t>
            </a:r>
            <a:r>
              <a:rPr lang="en-US" sz="1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spcBef>
                <a:spcPct val="0"/>
              </a:spcBef>
              <a:buNone/>
            </a:pPr>
            <a:r>
              <a:rPr lang="th-TH" sz="1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D015-D647-4D90-8670-38D584AFC563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เพิ่มการปิดหน้าต่างให้กับ </a:t>
            </a:r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javax.swing.JFrame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EmptyFrame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JFrame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EmptyFrame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similar to previous one but added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following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th-TH" sz="18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setDefaultCloseOperation(JFrame.EXIT_ON_CLOSE);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2F4D-F308-40F2-A17E-ED787DA1ED1B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12160" y="3886200"/>
            <a:ext cx="1692275" cy="14870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โครงสร้างหน้าต่างของ JFrame </a:t>
            </a:r>
            <a:br>
              <a:rPr lang="en-US" sz="3600"/>
            </a:br>
            <a:r>
              <a:rPr lang="en-US" sz="3600"/>
              <a:t>(JWindow, JApplet, JDialog, JInternalFrame)</a:t>
            </a:r>
          </a:p>
        </p:txBody>
      </p:sp>
      <p:sp>
        <p:nvSpPr>
          <p:cNvPr id="6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6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D19-2555-431D-AB84-59F2D03F7715}" type="slidenum">
              <a:rPr lang="en-US" altLang="en-US"/>
              <a:pPr/>
              <a:t>7</a:t>
            </a:fld>
            <a:endParaRPr lang="en-US" altLang="en-US"/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00200"/>
            <a:ext cx="3146425" cy="422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478" name="Line 14"/>
          <p:cNvSpPr>
            <a:spLocks noChangeShapeType="1"/>
          </p:cNvSpPr>
          <p:nvPr/>
        </p:nvSpPr>
        <p:spPr bwMode="auto">
          <a:xfrm flipH="1">
            <a:off x="3962400" y="2819400"/>
            <a:ext cx="66357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4778375" y="2667000"/>
            <a:ext cx="95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eaLnBrk="0" hangingPunct="0"/>
            <a:r>
              <a:rPr lang="en-US"/>
              <a:t>JFrame</a:t>
            </a:r>
            <a:endParaRPr lang="en-US" sz="2800">
              <a:latin typeface="Angsana New" pitchFamily="18" charset="-34"/>
              <a:cs typeface="Angsana New" pitchFamily="18" charset="-34"/>
            </a:endParaRPr>
          </a:p>
        </p:txBody>
      </p:sp>
      <p:grpSp>
        <p:nvGrpSpPr>
          <p:cNvPr id="62497" name="Group 33"/>
          <p:cNvGrpSpPr>
            <a:grpSpLocks/>
          </p:cNvGrpSpPr>
          <p:nvPr/>
        </p:nvGrpSpPr>
        <p:grpSpPr bwMode="auto">
          <a:xfrm>
            <a:off x="762000" y="2057400"/>
            <a:ext cx="4899025" cy="3810000"/>
            <a:chOff x="542" y="1296"/>
            <a:chExt cx="3086" cy="2400"/>
          </a:xfrm>
        </p:grpSpPr>
        <p:sp>
          <p:nvSpPr>
            <p:cNvPr id="62467" name="Rectangle 3"/>
            <p:cNvSpPr>
              <a:spLocks noChangeArrowheads="1"/>
            </p:cNvSpPr>
            <p:nvPr/>
          </p:nvSpPr>
          <p:spPr bwMode="auto">
            <a:xfrm>
              <a:off x="542" y="1296"/>
              <a:ext cx="1920" cy="2400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62480" name="Line 16"/>
            <p:cNvSpPr>
              <a:spLocks noChangeShapeType="1"/>
            </p:cNvSpPr>
            <p:nvPr/>
          </p:nvSpPr>
          <p:spPr bwMode="auto">
            <a:xfrm flipH="1">
              <a:off x="2462" y="2208"/>
              <a:ext cx="370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62481" name="Text Box 17"/>
            <p:cNvSpPr txBox="1">
              <a:spLocks noChangeArrowheads="1"/>
            </p:cNvSpPr>
            <p:nvPr/>
          </p:nvSpPr>
          <p:spPr bwMode="auto">
            <a:xfrm>
              <a:off x="2832" y="2108"/>
              <a:ext cx="7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>
              <a:spAutoFit/>
            </a:bodyPr>
            <a:lstStyle/>
            <a:p>
              <a:pPr eaLnBrk="0" hangingPunct="0"/>
              <a:r>
                <a:rPr lang="en-US" dirty="0"/>
                <a:t>Root Pane</a:t>
              </a:r>
            </a:p>
          </p:txBody>
        </p:sp>
      </p:grpSp>
      <p:grpSp>
        <p:nvGrpSpPr>
          <p:cNvPr id="62491" name="Group 27"/>
          <p:cNvGrpSpPr>
            <a:grpSpLocks/>
          </p:cNvGrpSpPr>
          <p:nvPr/>
        </p:nvGrpSpPr>
        <p:grpSpPr bwMode="auto">
          <a:xfrm>
            <a:off x="609600" y="2209800"/>
            <a:ext cx="5308600" cy="3810000"/>
            <a:chOff x="446" y="1392"/>
            <a:chExt cx="3344" cy="2400"/>
          </a:xfrm>
        </p:grpSpPr>
        <p:sp>
          <p:nvSpPr>
            <p:cNvPr id="62470" name="Rectangle 6"/>
            <p:cNvSpPr>
              <a:spLocks noChangeArrowheads="1"/>
            </p:cNvSpPr>
            <p:nvPr/>
          </p:nvSpPr>
          <p:spPr bwMode="auto">
            <a:xfrm>
              <a:off x="446" y="1392"/>
              <a:ext cx="1920" cy="2400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62482" name="Line 18"/>
            <p:cNvSpPr>
              <a:spLocks noChangeShapeType="1"/>
            </p:cNvSpPr>
            <p:nvPr/>
          </p:nvSpPr>
          <p:spPr bwMode="auto">
            <a:xfrm flipH="1">
              <a:off x="2366" y="2640"/>
              <a:ext cx="401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62483" name="Text Box 19"/>
            <p:cNvSpPr txBox="1">
              <a:spLocks noChangeArrowheads="1"/>
            </p:cNvSpPr>
            <p:nvPr/>
          </p:nvSpPr>
          <p:spPr bwMode="auto">
            <a:xfrm>
              <a:off x="2778" y="2544"/>
              <a:ext cx="10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>
              <a:spAutoFit/>
            </a:bodyPr>
            <a:lstStyle/>
            <a:p>
              <a:pPr eaLnBrk="0" hangingPunct="0"/>
              <a:r>
                <a:rPr lang="en-US" dirty="0"/>
                <a:t>Layered Pane</a:t>
              </a:r>
            </a:p>
          </p:txBody>
        </p:sp>
      </p:grpSp>
      <p:grpSp>
        <p:nvGrpSpPr>
          <p:cNvPr id="62498" name="Group 34"/>
          <p:cNvGrpSpPr>
            <a:grpSpLocks/>
          </p:cNvGrpSpPr>
          <p:nvPr/>
        </p:nvGrpSpPr>
        <p:grpSpPr bwMode="auto">
          <a:xfrm>
            <a:off x="457200" y="2362200"/>
            <a:ext cx="5238750" cy="3810000"/>
            <a:chOff x="350" y="1488"/>
            <a:chExt cx="3300" cy="2400"/>
          </a:xfrm>
        </p:grpSpPr>
        <p:sp>
          <p:nvSpPr>
            <p:cNvPr id="62471" name="Rectangle 7"/>
            <p:cNvSpPr>
              <a:spLocks noChangeArrowheads="1"/>
            </p:cNvSpPr>
            <p:nvPr/>
          </p:nvSpPr>
          <p:spPr bwMode="auto">
            <a:xfrm>
              <a:off x="350" y="1488"/>
              <a:ext cx="1920" cy="2400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62484" name="Line 20"/>
            <p:cNvSpPr>
              <a:spLocks noChangeShapeType="1"/>
            </p:cNvSpPr>
            <p:nvPr/>
          </p:nvSpPr>
          <p:spPr bwMode="auto">
            <a:xfrm flipH="1">
              <a:off x="2270" y="3167"/>
              <a:ext cx="384" cy="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62485" name="Text Box 21"/>
            <p:cNvSpPr txBox="1">
              <a:spLocks noChangeArrowheads="1"/>
            </p:cNvSpPr>
            <p:nvPr/>
          </p:nvSpPr>
          <p:spPr bwMode="auto">
            <a:xfrm>
              <a:off x="2654" y="3052"/>
              <a:ext cx="9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>
              <a:spAutoFit/>
            </a:bodyPr>
            <a:lstStyle/>
            <a:p>
              <a:pPr eaLnBrk="0" hangingPunct="0"/>
              <a:r>
                <a:rPr lang="en-US"/>
                <a:t>Content Pane</a:t>
              </a:r>
            </a:p>
          </p:txBody>
        </p:sp>
      </p:grpSp>
      <p:grpSp>
        <p:nvGrpSpPr>
          <p:cNvPr id="62499" name="Group 35"/>
          <p:cNvGrpSpPr>
            <a:grpSpLocks/>
          </p:cNvGrpSpPr>
          <p:nvPr/>
        </p:nvGrpSpPr>
        <p:grpSpPr bwMode="auto">
          <a:xfrm>
            <a:off x="457200" y="1676400"/>
            <a:ext cx="5178425" cy="1068388"/>
            <a:chOff x="350" y="1056"/>
            <a:chExt cx="3262" cy="673"/>
          </a:xfrm>
        </p:grpSpPr>
        <p:sp>
          <p:nvSpPr>
            <p:cNvPr id="62473" name="Line 9"/>
            <p:cNvSpPr>
              <a:spLocks noChangeShapeType="1"/>
            </p:cNvSpPr>
            <p:nvPr/>
          </p:nvSpPr>
          <p:spPr bwMode="auto">
            <a:xfrm>
              <a:off x="350" y="1728"/>
              <a:ext cx="1920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62488" name="Line 24"/>
            <p:cNvSpPr>
              <a:spLocks noChangeShapeType="1"/>
            </p:cNvSpPr>
            <p:nvPr/>
          </p:nvSpPr>
          <p:spPr bwMode="auto">
            <a:xfrm flipH="1">
              <a:off x="2270" y="1296"/>
              <a:ext cx="562" cy="288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62489" name="Text Box 25"/>
            <p:cNvSpPr txBox="1">
              <a:spLocks noChangeArrowheads="1"/>
            </p:cNvSpPr>
            <p:nvPr/>
          </p:nvSpPr>
          <p:spPr bwMode="auto">
            <a:xfrm>
              <a:off x="2832" y="1056"/>
              <a:ext cx="7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>
              <a:spAutoFit/>
            </a:bodyPr>
            <a:lstStyle/>
            <a:p>
              <a:pPr eaLnBrk="0" hangingPunct="0"/>
              <a:r>
                <a:rPr lang="en-US"/>
                <a:t>Menu Bar </a:t>
              </a:r>
            </a:p>
            <a:p>
              <a:pPr eaLnBrk="0" hangingPunct="0"/>
              <a:r>
                <a:rPr lang="en-US"/>
                <a:t>(optional)</a:t>
              </a:r>
              <a:endParaRPr lang="en-US" sz="2800">
                <a:latin typeface="Angsana New" pitchFamily="18" charset="-34"/>
                <a:cs typeface="Angsana New" pitchFamily="18" charset="-34"/>
              </a:endParaRPr>
            </a:p>
          </p:txBody>
        </p:sp>
      </p:grpSp>
      <p:grpSp>
        <p:nvGrpSpPr>
          <p:cNvPr id="62495" name="Group 31"/>
          <p:cNvGrpSpPr>
            <a:grpSpLocks/>
          </p:cNvGrpSpPr>
          <p:nvPr/>
        </p:nvGrpSpPr>
        <p:grpSpPr bwMode="auto">
          <a:xfrm>
            <a:off x="228600" y="2590800"/>
            <a:ext cx="5229225" cy="3810000"/>
            <a:chOff x="206" y="1632"/>
            <a:chExt cx="3294" cy="2400"/>
          </a:xfrm>
        </p:grpSpPr>
        <p:sp>
          <p:nvSpPr>
            <p:cNvPr id="62472" name="Rectangle 8"/>
            <p:cNvSpPr>
              <a:spLocks noChangeArrowheads="1"/>
            </p:cNvSpPr>
            <p:nvPr/>
          </p:nvSpPr>
          <p:spPr bwMode="auto">
            <a:xfrm>
              <a:off x="206" y="1632"/>
              <a:ext cx="1920" cy="2400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rgbClr val="66FF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62474" name="Line 10"/>
            <p:cNvSpPr>
              <a:spLocks noChangeShapeType="1"/>
            </p:cNvSpPr>
            <p:nvPr/>
          </p:nvSpPr>
          <p:spPr bwMode="auto">
            <a:xfrm>
              <a:off x="350" y="1680"/>
              <a:ext cx="1" cy="222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62486" name="Line 22"/>
            <p:cNvSpPr>
              <a:spLocks noChangeShapeType="1"/>
            </p:cNvSpPr>
            <p:nvPr/>
          </p:nvSpPr>
          <p:spPr bwMode="auto">
            <a:xfrm flipH="1">
              <a:off x="2126" y="3696"/>
              <a:ext cx="528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62487" name="Text Box 23"/>
            <p:cNvSpPr txBox="1">
              <a:spLocks noChangeArrowheads="1"/>
            </p:cNvSpPr>
            <p:nvPr/>
          </p:nvSpPr>
          <p:spPr bwMode="auto">
            <a:xfrm>
              <a:off x="2640" y="3600"/>
              <a:ext cx="8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>
              <a:spAutoFit/>
            </a:bodyPr>
            <a:lstStyle/>
            <a:p>
              <a:pPr eaLnBrk="0" hangingPunct="0"/>
              <a:r>
                <a:rPr lang="en-US"/>
                <a:t>Glass Pane</a:t>
              </a:r>
            </a:p>
          </p:txBody>
        </p:sp>
        <p:sp>
          <p:nvSpPr>
            <p:cNvPr id="62494" name="Line 30"/>
            <p:cNvSpPr>
              <a:spLocks noChangeShapeType="1"/>
            </p:cNvSpPr>
            <p:nvPr/>
          </p:nvSpPr>
          <p:spPr bwMode="auto">
            <a:xfrm flipH="1">
              <a:off x="336" y="1728"/>
              <a:ext cx="177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62475" name="Line 11"/>
            <p:cNvSpPr>
              <a:spLocks noChangeShapeType="1"/>
            </p:cNvSpPr>
            <p:nvPr/>
          </p:nvSpPr>
          <p:spPr bwMode="auto">
            <a:xfrm>
              <a:off x="398" y="3888"/>
              <a:ext cx="1728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grpSp>
        <p:nvGrpSpPr>
          <p:cNvPr id="62555" name="Group 91"/>
          <p:cNvGrpSpPr>
            <a:grpSpLocks/>
          </p:cNvGrpSpPr>
          <p:nvPr/>
        </p:nvGrpSpPr>
        <p:grpSpPr bwMode="auto">
          <a:xfrm>
            <a:off x="5791200" y="1600200"/>
            <a:ext cx="3276600" cy="3581400"/>
            <a:chOff x="3648" y="1008"/>
            <a:chExt cx="2064" cy="2256"/>
          </a:xfrm>
        </p:grpSpPr>
        <p:grpSp>
          <p:nvGrpSpPr>
            <p:cNvPr id="62522" name="Group 58"/>
            <p:cNvGrpSpPr>
              <a:grpSpLocks/>
            </p:cNvGrpSpPr>
            <p:nvPr/>
          </p:nvGrpSpPr>
          <p:grpSpPr bwMode="auto">
            <a:xfrm>
              <a:off x="4704" y="1861"/>
              <a:ext cx="836" cy="523"/>
              <a:chOff x="4888" y="1968"/>
              <a:chExt cx="836" cy="523"/>
            </a:xfrm>
          </p:grpSpPr>
          <p:sp>
            <p:nvSpPr>
              <p:cNvPr id="62507" name="Rectangle 43"/>
              <p:cNvSpPr>
                <a:spLocks noChangeArrowheads="1"/>
              </p:cNvSpPr>
              <p:nvPr/>
            </p:nvSpPr>
            <p:spPr bwMode="auto">
              <a:xfrm>
                <a:off x="4946" y="1973"/>
                <a:ext cx="720" cy="5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62508" name="Text Box 44"/>
              <p:cNvSpPr txBox="1">
                <a:spLocks noChangeArrowheads="1"/>
              </p:cNvSpPr>
              <p:nvPr/>
            </p:nvSpPr>
            <p:spPr bwMode="auto">
              <a:xfrm>
                <a:off x="4888" y="1968"/>
                <a:ext cx="8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>
                <a:spAutoFit/>
              </a:bodyPr>
              <a:lstStyle/>
              <a:p>
                <a:pPr algn="ctr" eaLnBrk="0" hangingPunct="0"/>
                <a:r>
                  <a:rPr lang="en-US" sz="1400"/>
                  <a:t>JLayeredPane</a:t>
                </a:r>
              </a:p>
            </p:txBody>
          </p:sp>
          <p:sp>
            <p:nvSpPr>
              <p:cNvPr id="62509" name="Line 45"/>
              <p:cNvSpPr>
                <a:spLocks noChangeShapeType="1"/>
              </p:cNvSpPr>
              <p:nvPr/>
            </p:nvSpPr>
            <p:spPr bwMode="auto">
              <a:xfrm>
                <a:off x="4946" y="2146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</p:grpSp>
        <p:grpSp>
          <p:nvGrpSpPr>
            <p:cNvPr id="62523" name="Group 59"/>
            <p:cNvGrpSpPr>
              <a:grpSpLocks/>
            </p:cNvGrpSpPr>
            <p:nvPr/>
          </p:nvGrpSpPr>
          <p:grpSpPr bwMode="auto">
            <a:xfrm>
              <a:off x="3936" y="1861"/>
              <a:ext cx="720" cy="523"/>
              <a:chOff x="4946" y="1968"/>
              <a:chExt cx="720" cy="523"/>
            </a:xfrm>
          </p:grpSpPr>
          <p:sp>
            <p:nvSpPr>
              <p:cNvPr id="62524" name="Rectangle 60"/>
              <p:cNvSpPr>
                <a:spLocks noChangeArrowheads="1"/>
              </p:cNvSpPr>
              <p:nvPr/>
            </p:nvSpPr>
            <p:spPr bwMode="auto">
              <a:xfrm>
                <a:off x="4946" y="1973"/>
                <a:ext cx="720" cy="5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62525" name="Text Box 61"/>
              <p:cNvSpPr txBox="1">
                <a:spLocks noChangeArrowheads="1"/>
              </p:cNvSpPr>
              <p:nvPr/>
            </p:nvSpPr>
            <p:spPr bwMode="auto">
              <a:xfrm>
                <a:off x="4960" y="1968"/>
                <a:ext cx="69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>
                <a:spAutoFit/>
              </a:bodyPr>
              <a:lstStyle/>
              <a:p>
                <a:pPr algn="ctr" eaLnBrk="0" hangingPunct="0"/>
                <a:r>
                  <a:rPr lang="en-US" sz="1400"/>
                  <a:t>Component</a:t>
                </a:r>
              </a:p>
            </p:txBody>
          </p:sp>
          <p:sp>
            <p:nvSpPr>
              <p:cNvPr id="62526" name="Line 62"/>
              <p:cNvSpPr>
                <a:spLocks noChangeShapeType="1"/>
              </p:cNvSpPr>
              <p:nvPr/>
            </p:nvSpPr>
            <p:spPr bwMode="auto">
              <a:xfrm>
                <a:off x="4946" y="2146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</p:grpSp>
        <p:grpSp>
          <p:nvGrpSpPr>
            <p:cNvPr id="62527" name="Group 63"/>
            <p:cNvGrpSpPr>
              <a:grpSpLocks/>
            </p:cNvGrpSpPr>
            <p:nvPr/>
          </p:nvGrpSpPr>
          <p:grpSpPr bwMode="auto">
            <a:xfrm>
              <a:off x="4944" y="2741"/>
              <a:ext cx="720" cy="523"/>
              <a:chOff x="4946" y="1968"/>
              <a:chExt cx="720" cy="523"/>
            </a:xfrm>
          </p:grpSpPr>
          <p:sp>
            <p:nvSpPr>
              <p:cNvPr id="62528" name="Rectangle 64"/>
              <p:cNvSpPr>
                <a:spLocks noChangeArrowheads="1"/>
              </p:cNvSpPr>
              <p:nvPr/>
            </p:nvSpPr>
            <p:spPr bwMode="auto">
              <a:xfrm>
                <a:off x="4946" y="1973"/>
                <a:ext cx="720" cy="5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62529" name="Text Box 65"/>
              <p:cNvSpPr txBox="1">
                <a:spLocks noChangeArrowheads="1"/>
              </p:cNvSpPr>
              <p:nvPr/>
            </p:nvSpPr>
            <p:spPr bwMode="auto">
              <a:xfrm>
                <a:off x="4995" y="1968"/>
                <a:ext cx="62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>
                <a:spAutoFit/>
              </a:bodyPr>
              <a:lstStyle/>
              <a:p>
                <a:pPr algn="ctr" eaLnBrk="0" hangingPunct="0"/>
                <a:r>
                  <a:rPr lang="en-US" sz="1400"/>
                  <a:t>JMenuBar</a:t>
                </a:r>
              </a:p>
            </p:txBody>
          </p:sp>
          <p:sp>
            <p:nvSpPr>
              <p:cNvPr id="62530" name="Line 66"/>
              <p:cNvSpPr>
                <a:spLocks noChangeShapeType="1"/>
              </p:cNvSpPr>
              <p:nvPr/>
            </p:nvSpPr>
            <p:spPr bwMode="auto">
              <a:xfrm>
                <a:off x="4946" y="2146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</p:grpSp>
        <p:grpSp>
          <p:nvGrpSpPr>
            <p:cNvPr id="62531" name="Group 67"/>
            <p:cNvGrpSpPr>
              <a:grpSpLocks/>
            </p:cNvGrpSpPr>
            <p:nvPr/>
          </p:nvGrpSpPr>
          <p:grpSpPr bwMode="auto">
            <a:xfrm>
              <a:off x="4090" y="2741"/>
              <a:ext cx="720" cy="523"/>
              <a:chOff x="4946" y="1968"/>
              <a:chExt cx="720" cy="523"/>
            </a:xfrm>
          </p:grpSpPr>
          <p:sp>
            <p:nvSpPr>
              <p:cNvPr id="62532" name="Rectangle 68"/>
              <p:cNvSpPr>
                <a:spLocks noChangeArrowheads="1"/>
              </p:cNvSpPr>
              <p:nvPr/>
            </p:nvSpPr>
            <p:spPr bwMode="auto">
              <a:xfrm>
                <a:off x="4946" y="1973"/>
                <a:ext cx="720" cy="5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62533" name="Text Box 69"/>
              <p:cNvSpPr txBox="1">
                <a:spLocks noChangeArrowheads="1"/>
              </p:cNvSpPr>
              <p:nvPr/>
            </p:nvSpPr>
            <p:spPr bwMode="auto">
              <a:xfrm>
                <a:off x="4960" y="1968"/>
                <a:ext cx="69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>
                <a:spAutoFit/>
              </a:bodyPr>
              <a:lstStyle/>
              <a:p>
                <a:pPr algn="ctr" eaLnBrk="0" hangingPunct="0"/>
                <a:r>
                  <a:rPr lang="en-US" sz="1400"/>
                  <a:t>Component</a:t>
                </a:r>
              </a:p>
            </p:txBody>
          </p:sp>
          <p:sp>
            <p:nvSpPr>
              <p:cNvPr id="62534" name="Line 70"/>
              <p:cNvSpPr>
                <a:spLocks noChangeShapeType="1"/>
              </p:cNvSpPr>
              <p:nvPr/>
            </p:nvSpPr>
            <p:spPr bwMode="auto">
              <a:xfrm>
                <a:off x="4946" y="2146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</p:grpSp>
        <p:grpSp>
          <p:nvGrpSpPr>
            <p:cNvPr id="62535" name="Group 71"/>
            <p:cNvGrpSpPr>
              <a:grpSpLocks/>
            </p:cNvGrpSpPr>
            <p:nvPr/>
          </p:nvGrpSpPr>
          <p:grpSpPr bwMode="auto">
            <a:xfrm>
              <a:off x="4272" y="1008"/>
              <a:ext cx="720" cy="523"/>
              <a:chOff x="4946" y="1968"/>
              <a:chExt cx="720" cy="523"/>
            </a:xfrm>
          </p:grpSpPr>
          <p:sp>
            <p:nvSpPr>
              <p:cNvPr id="62536" name="Rectangle 72"/>
              <p:cNvSpPr>
                <a:spLocks noChangeArrowheads="1"/>
              </p:cNvSpPr>
              <p:nvPr/>
            </p:nvSpPr>
            <p:spPr bwMode="auto">
              <a:xfrm>
                <a:off x="4946" y="1973"/>
                <a:ext cx="720" cy="5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62537" name="Text Box 73"/>
              <p:cNvSpPr txBox="1">
                <a:spLocks noChangeArrowheads="1"/>
              </p:cNvSpPr>
              <p:nvPr/>
            </p:nvSpPr>
            <p:spPr bwMode="auto">
              <a:xfrm>
                <a:off x="4972" y="1968"/>
                <a:ext cx="66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>
                <a:spAutoFit/>
              </a:bodyPr>
              <a:lstStyle/>
              <a:p>
                <a:pPr algn="ctr" eaLnBrk="0" hangingPunct="0"/>
                <a:r>
                  <a:rPr lang="en-US" sz="1400"/>
                  <a:t>JRootPane</a:t>
                </a:r>
              </a:p>
            </p:txBody>
          </p:sp>
          <p:sp>
            <p:nvSpPr>
              <p:cNvPr id="62538" name="Line 74"/>
              <p:cNvSpPr>
                <a:spLocks noChangeShapeType="1"/>
              </p:cNvSpPr>
              <p:nvPr/>
            </p:nvSpPr>
            <p:spPr bwMode="auto">
              <a:xfrm>
                <a:off x="4946" y="2146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</p:grpSp>
        <p:sp>
          <p:nvSpPr>
            <p:cNvPr id="62540" name="Line 76"/>
            <p:cNvSpPr>
              <a:spLocks noChangeShapeType="1"/>
            </p:cNvSpPr>
            <p:nvPr/>
          </p:nvSpPr>
          <p:spPr bwMode="auto">
            <a:xfrm>
              <a:off x="4608" y="153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62541" name="Line 77"/>
            <p:cNvSpPr>
              <a:spLocks noChangeShapeType="1"/>
            </p:cNvSpPr>
            <p:nvPr/>
          </p:nvSpPr>
          <p:spPr bwMode="auto">
            <a:xfrm>
              <a:off x="4272" y="163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62542" name="Rectangle 78"/>
            <p:cNvSpPr>
              <a:spLocks noChangeArrowheads="1"/>
            </p:cNvSpPr>
            <p:nvPr/>
          </p:nvSpPr>
          <p:spPr bwMode="auto">
            <a:xfrm>
              <a:off x="4176" y="1776"/>
              <a:ext cx="192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62543" name="Rectangle 79"/>
            <p:cNvSpPr>
              <a:spLocks noChangeArrowheads="1"/>
            </p:cNvSpPr>
            <p:nvPr/>
          </p:nvSpPr>
          <p:spPr bwMode="auto">
            <a:xfrm>
              <a:off x="4896" y="1776"/>
              <a:ext cx="192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62544" name="Line 80"/>
            <p:cNvSpPr>
              <a:spLocks noChangeShapeType="1"/>
            </p:cNvSpPr>
            <p:nvPr/>
          </p:nvSpPr>
          <p:spPr bwMode="auto">
            <a:xfrm>
              <a:off x="5136" y="24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62545" name="Line 81"/>
            <p:cNvSpPr>
              <a:spLocks noChangeShapeType="1"/>
            </p:cNvSpPr>
            <p:nvPr/>
          </p:nvSpPr>
          <p:spPr bwMode="auto">
            <a:xfrm>
              <a:off x="4512" y="249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62546" name="Rectangle 82"/>
            <p:cNvSpPr>
              <a:spLocks noChangeArrowheads="1"/>
            </p:cNvSpPr>
            <p:nvPr/>
          </p:nvSpPr>
          <p:spPr bwMode="auto">
            <a:xfrm>
              <a:off x="4416" y="2645"/>
              <a:ext cx="192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62547" name="Rectangle 83"/>
            <p:cNvSpPr>
              <a:spLocks noChangeArrowheads="1"/>
            </p:cNvSpPr>
            <p:nvPr/>
          </p:nvSpPr>
          <p:spPr bwMode="auto">
            <a:xfrm>
              <a:off x="5328" y="2645"/>
              <a:ext cx="192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62548" name="Line 84"/>
            <p:cNvSpPr>
              <a:spLocks noChangeShapeType="1"/>
            </p:cNvSpPr>
            <p:nvPr/>
          </p:nvSpPr>
          <p:spPr bwMode="auto">
            <a:xfrm>
              <a:off x="4512" y="24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62549" name="Line 85"/>
            <p:cNvSpPr>
              <a:spLocks noChangeShapeType="1"/>
            </p:cNvSpPr>
            <p:nvPr/>
          </p:nvSpPr>
          <p:spPr bwMode="auto">
            <a:xfrm>
              <a:off x="5424" y="24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62550" name="Line 86"/>
            <p:cNvSpPr>
              <a:spLocks noChangeShapeType="1"/>
            </p:cNvSpPr>
            <p:nvPr/>
          </p:nvSpPr>
          <p:spPr bwMode="auto">
            <a:xfrm>
              <a:off x="4272" y="16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62551" name="Line 87"/>
            <p:cNvSpPr>
              <a:spLocks noChangeShapeType="1"/>
            </p:cNvSpPr>
            <p:nvPr/>
          </p:nvSpPr>
          <p:spPr bwMode="auto">
            <a:xfrm>
              <a:off x="4992" y="16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62552" name="Text Box 88"/>
            <p:cNvSpPr txBox="1">
              <a:spLocks noChangeArrowheads="1"/>
            </p:cNvSpPr>
            <p:nvPr/>
          </p:nvSpPr>
          <p:spPr bwMode="auto">
            <a:xfrm>
              <a:off x="3648" y="1584"/>
              <a:ext cx="63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400"/>
                <a:t>glassPane</a:t>
              </a:r>
            </a:p>
          </p:txBody>
        </p:sp>
        <p:sp>
          <p:nvSpPr>
            <p:cNvPr id="62553" name="Text Box 89"/>
            <p:cNvSpPr txBox="1">
              <a:spLocks noChangeArrowheads="1"/>
            </p:cNvSpPr>
            <p:nvPr/>
          </p:nvSpPr>
          <p:spPr bwMode="auto">
            <a:xfrm>
              <a:off x="4969" y="1584"/>
              <a:ext cx="74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400"/>
                <a:t>layeredPane</a:t>
              </a:r>
            </a:p>
          </p:txBody>
        </p:sp>
        <p:sp>
          <p:nvSpPr>
            <p:cNvPr id="62554" name="Text Box 90"/>
            <p:cNvSpPr txBox="1">
              <a:spLocks noChangeArrowheads="1"/>
            </p:cNvSpPr>
            <p:nvPr/>
          </p:nvSpPr>
          <p:spPr bwMode="auto">
            <a:xfrm>
              <a:off x="3744" y="2448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400"/>
                <a:t>ContentPane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6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การเพิ่ม </a:t>
            </a:r>
            <a:r>
              <a:rPr lang="en-US" dirty="0" smtClean="0"/>
              <a:t>UI components </a:t>
            </a:r>
            <a:r>
              <a:rPr lang="th-TH" dirty="0" smtClean="0"/>
              <a:t>ในหน้าต่าง</a:t>
            </a:r>
            <a:endParaRPr lang="th-TH" dirty="0"/>
          </a:p>
        </p:txBody>
      </p:sp>
      <p:sp>
        <p:nvSpPr>
          <p:cNvPr id="10854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User Interface Components </a:t>
            </a:r>
            <a:r>
              <a:rPr lang="th-TH" dirty="0"/>
              <a:t>เช่น ปุ่ม, </a:t>
            </a:r>
            <a:r>
              <a:rPr lang="en-US" dirty="0"/>
              <a:t>menus, scroll bars, </a:t>
            </a:r>
            <a:r>
              <a:rPr lang="th-TH" dirty="0"/>
              <a:t>ฯลฯ </a:t>
            </a:r>
            <a:endParaRPr lang="th-TH" dirty="0" smtClean="0"/>
          </a:p>
          <a:p>
            <a:r>
              <a:rPr lang="th-TH" b="1" dirty="0" smtClean="0">
                <a:solidFill>
                  <a:schemeClr val="tx2"/>
                </a:solidFill>
              </a:rPr>
              <a:t>การวาง </a:t>
            </a:r>
            <a:r>
              <a:rPr lang="en-US" b="1" dirty="0" smtClean="0">
                <a:solidFill>
                  <a:schemeClr val="tx2"/>
                </a:solidFill>
              </a:rPr>
              <a:t>UI Component </a:t>
            </a:r>
            <a:r>
              <a:rPr lang="th-TH" b="1" dirty="0" smtClean="0">
                <a:solidFill>
                  <a:schemeClr val="tx2"/>
                </a:solidFill>
              </a:rPr>
              <a:t>ใน </a:t>
            </a:r>
            <a:r>
              <a:rPr lang="en-US" b="1" dirty="0" smtClean="0">
                <a:solidFill>
                  <a:schemeClr val="tx2"/>
                </a:solidFill>
              </a:rPr>
              <a:t>Container</a:t>
            </a:r>
          </a:p>
          <a:p>
            <a:pPr lvl="1"/>
            <a:r>
              <a:rPr lang="th-TH" dirty="0" smtClean="0"/>
              <a:t>สามารถที่จะเพิ่มลงใน </a:t>
            </a:r>
            <a:r>
              <a:rPr lang="en-US" dirty="0" smtClean="0"/>
              <a:t>Container </a:t>
            </a:r>
            <a:r>
              <a:rPr lang="th-TH" dirty="0" smtClean="0"/>
              <a:t>ได้ ผ่านเมท็อด เช่น </a:t>
            </a:r>
            <a:r>
              <a:rPr lang="en-US" dirty="0" smtClean="0"/>
              <a:t>add, </a:t>
            </a:r>
            <a:r>
              <a:rPr lang="en-US" dirty="0" err="1" smtClean="0"/>
              <a:t>setContentPane</a:t>
            </a:r>
            <a:endParaRPr lang="en-US" dirty="0" smtClean="0"/>
          </a:p>
          <a:p>
            <a:pPr lvl="1"/>
            <a:endParaRPr lang="th-TH" dirty="0" smtClean="0"/>
          </a:p>
          <a:p>
            <a:r>
              <a:rPr lang="th-TH" b="1" dirty="0" smtClean="0">
                <a:solidFill>
                  <a:schemeClr val="tx2"/>
                </a:solidFill>
              </a:rPr>
              <a:t>การวาดกราฟิกส์บน </a:t>
            </a:r>
            <a:r>
              <a:rPr lang="en-US" b="1" dirty="0" err="1" smtClean="0">
                <a:solidFill>
                  <a:schemeClr val="tx2"/>
                </a:solidFill>
              </a:rPr>
              <a:t>JPanel</a:t>
            </a:r>
            <a:endParaRPr lang="en-US" b="1" dirty="0" smtClean="0">
              <a:solidFill>
                <a:schemeClr val="tx2"/>
              </a:solidFill>
            </a:endParaRPr>
          </a:p>
          <a:p>
            <a:pPr lvl="1"/>
            <a:r>
              <a:rPr lang="th-TH" dirty="0"/>
              <a:t>ควร</a:t>
            </a:r>
            <a:r>
              <a:rPr lang="th-TH" dirty="0" smtClean="0"/>
              <a:t>วาด</a:t>
            </a:r>
            <a:r>
              <a:rPr lang="en-US" dirty="0" smtClean="0"/>
              <a:t> Graphics</a:t>
            </a:r>
            <a:r>
              <a:rPr lang="th-TH" dirty="0" smtClean="0"/>
              <a:t> </a:t>
            </a:r>
            <a:r>
              <a:rPr lang="th-TH" dirty="0"/>
              <a:t>(เช่นเส้น วงกลม) </a:t>
            </a:r>
            <a:r>
              <a:rPr lang="th-TH" dirty="0" smtClean="0"/>
              <a:t>ใน </a:t>
            </a:r>
            <a:r>
              <a:rPr lang="en-US" dirty="0" err="1"/>
              <a:t>JPanel</a:t>
            </a:r>
            <a:endParaRPr lang="th-TH" dirty="0"/>
          </a:p>
          <a:p>
            <a:pPr lvl="2"/>
            <a:r>
              <a:rPr lang="th-TH" dirty="0" smtClean="0"/>
              <a:t>เพื่อไม่ให้การวาดรบกวน</a:t>
            </a:r>
            <a:r>
              <a:rPr lang="th-TH" dirty="0"/>
              <a:t>กับ </a:t>
            </a:r>
            <a:r>
              <a:rPr lang="en-US" dirty="0"/>
              <a:t>UI</a:t>
            </a:r>
            <a:r>
              <a:rPr lang="th-TH" dirty="0"/>
              <a:t> </a:t>
            </a:r>
            <a:r>
              <a:rPr lang="en-US" dirty="0"/>
              <a:t>Components</a:t>
            </a:r>
            <a:r>
              <a:rPr lang="th-TH" dirty="0"/>
              <a:t> </a:t>
            </a:r>
            <a:r>
              <a:rPr lang="th-TH" dirty="0" smtClean="0"/>
              <a:t>ในหน้าต่างหลัก (เช่น </a:t>
            </a:r>
            <a:r>
              <a:rPr lang="en-US" dirty="0" err="1" smtClean="0"/>
              <a:t>JFrame</a:t>
            </a:r>
            <a:r>
              <a:rPr lang="en-US" dirty="0" smtClean="0"/>
              <a:t>) </a:t>
            </a:r>
          </a:p>
          <a:p>
            <a:pPr lvl="1"/>
            <a:r>
              <a:rPr lang="th-TH" dirty="0" smtClean="0"/>
              <a:t>ทำโดยประกาศคลาสสืบทอด </a:t>
            </a:r>
            <a:r>
              <a:rPr lang="en-US" dirty="0" err="1" smtClean="0"/>
              <a:t>JPanel</a:t>
            </a:r>
            <a:r>
              <a:rPr lang="en-US" dirty="0" smtClean="0"/>
              <a:t> </a:t>
            </a:r>
            <a:r>
              <a:rPr lang="th-TH" dirty="0" smtClean="0"/>
              <a:t>และเขียนทับเมท็อด </a:t>
            </a:r>
            <a:r>
              <a:rPr lang="en-US" dirty="0" err="1" smtClean="0"/>
              <a:t>paintComponent</a:t>
            </a:r>
            <a:r>
              <a:rPr lang="th-TH" dirty="0" smtClean="0"/>
              <a:t> </a:t>
            </a:r>
            <a:r>
              <a:rPr lang="en-US" dirty="0" smtClean="0"/>
              <a:t> </a:t>
            </a:r>
          </a:p>
          <a:p>
            <a:pPr lvl="2"/>
            <a:r>
              <a:rPr lang="th-TH" dirty="0" smtClean="0"/>
              <a:t>ถ้าต้องการลบภาพเก่าก่อนวาด เรียก </a:t>
            </a:r>
            <a:r>
              <a:rPr lang="en-US" dirty="0" err="1" smtClean="0"/>
              <a:t>paintComponent</a:t>
            </a:r>
            <a:r>
              <a:rPr lang="th-TH" dirty="0" smtClean="0"/>
              <a:t> ใน </a:t>
            </a:r>
            <a:r>
              <a:rPr lang="en-US" dirty="0" smtClean="0"/>
              <a:t>superclass</a:t>
            </a:r>
            <a:r>
              <a:rPr lang="th-TH" dirty="0" smtClean="0"/>
              <a:t> ด้วย </a:t>
            </a:r>
          </a:p>
          <a:p>
            <a:pPr lvl="1"/>
            <a:r>
              <a:rPr lang="th-TH" i="1" dirty="0" smtClean="0"/>
              <a:t>เพิ่ม</a:t>
            </a:r>
            <a:r>
              <a:rPr lang="th-TH" dirty="0" smtClean="0"/>
              <a:t>หรือ</a:t>
            </a:r>
            <a:r>
              <a:rPr lang="th-TH" i="1" dirty="0" smtClean="0"/>
              <a:t>กำหนด</a:t>
            </a:r>
            <a:r>
              <a:rPr lang="th-TH" dirty="0" smtClean="0"/>
              <a:t> </a:t>
            </a:r>
            <a:r>
              <a:rPr lang="en-US" dirty="0" err="1" smtClean="0"/>
              <a:t>JPanel</a:t>
            </a:r>
            <a:r>
              <a:rPr lang="en-US" dirty="0" smtClean="0"/>
              <a:t> </a:t>
            </a:r>
            <a:r>
              <a:rPr lang="th-TH" dirty="0" smtClean="0"/>
              <a:t>ที่สร้างใหม่ลงใน </a:t>
            </a:r>
            <a:r>
              <a:rPr lang="en-US" dirty="0" smtClean="0"/>
              <a:t>Frame </a:t>
            </a:r>
            <a:r>
              <a:rPr lang="th-TH" dirty="0" smtClean="0"/>
              <a:t>เพื่อแสดง</a:t>
            </a:r>
            <a:r>
              <a:rPr lang="en-US" dirty="0" smtClean="0"/>
              <a:t> panel </a:t>
            </a:r>
            <a:r>
              <a:rPr lang="th-TH" dirty="0" smtClean="0"/>
              <a:t>นั้น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BCB1-2158-42F9-89E4-9C738C08682C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Ex1: </a:t>
            </a:r>
            <a:r>
              <a:rPr lang="th-TH" dirty="0" smtClean="0"/>
              <a:t>การวาดใน </a:t>
            </a:r>
            <a:r>
              <a:rPr lang="en-US" dirty="0" err="1"/>
              <a:t>JPanel</a:t>
            </a:r>
            <a:r>
              <a:rPr lang="en-US" dirty="0"/>
              <a:t>: </a:t>
            </a:r>
            <a:r>
              <a:rPr lang="en-US" dirty="0" err="1" smtClean="0"/>
              <a:t>paintComponent</a:t>
            </a:r>
            <a:endParaRPr 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MyPanel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JPanel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paintComponent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(Graphics g)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g.drawString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("I Love Java", 70, 70);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g.drawRect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(50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50, 100, 30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 more methods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3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18C2-3E38-4BB8-BC2E-769D17665F56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955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OPLecture">
      <a:majorFont>
        <a:latin typeface="BrowalliaUPC"/>
        <a:ea typeface=""/>
        <a:cs typeface="BrowalliaUPC"/>
      </a:majorFont>
      <a:minorFont>
        <a:latin typeface="BrowalliaUPC"/>
        <a:ea typeface=""/>
        <a:cs typeface="BrowalliaUPC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</Template>
  <TotalTime>5892</TotalTime>
  <Words>2937</Words>
  <Application>Microsoft Office PowerPoint</Application>
  <PresentationFormat>On-screen Show (4:3)</PresentationFormat>
  <Paragraphs>635</Paragraphs>
  <Slides>38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Sketchbook</vt:lpstr>
      <vt:lpstr>Event Handling และ GUI Objects</vt:lpstr>
      <vt:lpstr>วัตถุประสงค์ของการเรียนวันนี้</vt:lpstr>
      <vt:lpstr>Graphics User Interface</vt:lpstr>
      <vt:lpstr> ตัวอย่าง GUI อย่างง่าย: สร้าง JFrame  (Top-Level container)</vt:lpstr>
      <vt:lpstr>ตัวอย่าง GUI อย่างง่าย: สืบทอด JFrame (Top-Level container)</vt:lpstr>
      <vt:lpstr>เพิ่มการปิดหน้าต่างให้กับ Frame</vt:lpstr>
      <vt:lpstr>โครงสร้างหน้าต่างของ JFrame  (JWindow, JApplet, JDialog, JInternalFrame)</vt:lpstr>
      <vt:lpstr>การเพิ่ม UI components ในหน้าต่าง</vt:lpstr>
      <vt:lpstr>Ex1: การวาดใน JPanel: paintComponent</vt:lpstr>
      <vt:lpstr>แสดงตำแหน่งของการวาด</vt:lpstr>
      <vt:lpstr>Ex2: การวาดโดยใช้รูปเรขาคณิต (2 มิติ)</vt:lpstr>
      <vt:lpstr>Ex3: การแสดงรูป โดยใช้ ImageIcon</vt:lpstr>
      <vt:lpstr>การวาดรูปใน JPanel: paintComponent</vt:lpstr>
      <vt:lpstr>การบรรจุ Panel ใน JFrame</vt:lpstr>
      <vt:lpstr>การเพิ่ม Panel ใน JFrame</vt:lpstr>
      <vt:lpstr>การเปลี่ยน ContentPane ใน JFrame เป็น Panel ใหม่ (1)</vt:lpstr>
      <vt:lpstr>การเปลี่ยน ContentPane ใน JFrame เป็น Panel ใหม่ (2)</vt:lpstr>
      <vt:lpstr>แอพพลิเคชันกราฟิกส์กับ event</vt:lpstr>
      <vt:lpstr>Events </vt:lpstr>
      <vt:lpstr>Event Model ใน Java</vt:lpstr>
      <vt:lpstr>ตัวอย่างของ action และ Listener type</vt:lpstr>
      <vt:lpstr>Event Class Hierarchy</vt:lpstr>
      <vt:lpstr>Event Listener: MouseListener</vt:lpstr>
      <vt:lpstr>การจัดการกับ Event โดย implements Listener interface</vt:lpstr>
      <vt:lpstr>การเพิ่ม Listener เพื่อรอรับฟังเหตุการณ์</vt:lpstr>
      <vt:lpstr>Event Handling Adapters</vt:lpstr>
      <vt:lpstr>Mouse Listener เพื่อเคลื่อนที่รูปวงรีใน Panel</vt:lpstr>
      <vt:lpstr>การ implement Listener ด้วย inner class</vt:lpstr>
      <vt:lpstr>การ implement Listener ด้วย inner class</vt:lpstr>
      <vt:lpstr>Program EggPanel2.java (1)</vt:lpstr>
      <vt:lpstr>Program EggPanel2.java (2): การเปลี่ยนตำแหน่ง</vt:lpstr>
      <vt:lpstr>การ implement Listener ด้วย Anonymous inner class</vt:lpstr>
      <vt:lpstr>สรุปขั้นตอนการขึ้นทะเบียน Listener</vt:lpstr>
      <vt:lpstr>การใช้ Timer เพื่อให้ทำงานเป็นจังหวะ</vt:lpstr>
      <vt:lpstr>การทำงานกับ Timer</vt:lpstr>
      <vt:lpstr>การใช้ JPanel เป็น listener</vt:lpstr>
      <vt:lpstr>EggFrame</vt:lpstr>
      <vt:lpstr>สรุป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Objects and Event Driven Programming</dc:title>
  <dc:creator>Yaowadee Temtanapat</dc:creator>
  <cp:keywords>Event handling;gui</cp:keywords>
  <cp:lastModifiedBy>Yaowadee</cp:lastModifiedBy>
  <cp:revision>210</cp:revision>
  <cp:lastPrinted>2000-08-19T03:22:30Z</cp:lastPrinted>
  <dcterms:created xsi:type="dcterms:W3CDTF">1999-08-22T08:28:27Z</dcterms:created>
  <dcterms:modified xsi:type="dcterms:W3CDTF">2014-08-30T04:12:32Z</dcterms:modified>
</cp:coreProperties>
</file>