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8" r:id="rId3"/>
    <p:sldId id="376" r:id="rId4"/>
    <p:sldId id="377" r:id="rId5"/>
    <p:sldId id="379" r:id="rId6"/>
    <p:sldId id="378" r:id="rId7"/>
    <p:sldId id="372" r:id="rId8"/>
    <p:sldId id="449" r:id="rId9"/>
    <p:sldId id="371" r:id="rId10"/>
    <p:sldId id="380" r:id="rId11"/>
    <p:sldId id="450" r:id="rId12"/>
    <p:sldId id="451" r:id="rId13"/>
    <p:sldId id="454" r:id="rId14"/>
    <p:sldId id="452" r:id="rId15"/>
    <p:sldId id="453" r:id="rId16"/>
    <p:sldId id="455" r:id="rId17"/>
    <p:sldId id="456" r:id="rId18"/>
    <p:sldId id="464" r:id="rId19"/>
    <p:sldId id="457" r:id="rId20"/>
    <p:sldId id="465" r:id="rId21"/>
    <p:sldId id="466" r:id="rId22"/>
    <p:sldId id="471" r:id="rId23"/>
    <p:sldId id="472" r:id="rId24"/>
    <p:sldId id="467" r:id="rId25"/>
    <p:sldId id="468" r:id="rId26"/>
    <p:sldId id="469" r:id="rId27"/>
    <p:sldId id="470" r:id="rId28"/>
    <p:sldId id="473" r:id="rId29"/>
    <p:sldId id="475" r:id="rId30"/>
    <p:sldId id="474" r:id="rId31"/>
    <p:sldId id="353" r:id="rId3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5812" autoAdjust="0"/>
  </p:normalViewPr>
  <p:slideViewPr>
    <p:cSldViewPr>
      <p:cViewPr>
        <p:scale>
          <a:sx n="60" d="100"/>
          <a:sy n="60" d="100"/>
        </p:scale>
        <p:origin x="16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9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2F77B-3F1A-4A17-A5EE-45894E800398}" type="datetimeFigureOut">
              <a:rPr lang="th-TH" smtClean="0"/>
              <a:pPr/>
              <a:t>31/08/57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93413-1E52-448D-8993-0B56D2682626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21975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B9E0E-AED4-49A6-8C1D-00CF8B919A71}" type="slidenum">
              <a:rPr lang="en-US"/>
              <a:pPr/>
              <a:t>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BFBF1-2293-4987-B68B-E1FEB5F31DB2}" type="slidenum">
              <a:rPr lang="en-US"/>
              <a:pPr/>
              <a:t>9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4516" tIns="42258" rIns="84516" bIns="42258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8716F-757B-47BA-961A-5373F7E68618}" type="slidenum">
              <a:rPr lang="en-US"/>
              <a:pPr/>
              <a:t>16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A50D2-7BF3-4989-83EA-1450A6BD2420}" type="slidenum">
              <a:rPr lang="en-US"/>
              <a:pPr/>
              <a:t>17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ED9D1-259A-46E6-B7F6-174943C66BFE}" type="slidenum">
              <a:rPr lang="en-US"/>
              <a:pPr/>
              <a:t>31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11021" indent="-211021">
              <a:lnSpc>
                <a:spcPct val="90000"/>
              </a:lnSpc>
            </a:pP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Lecture 4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72816"/>
            <a:ext cx="7467600" cy="4216909"/>
          </a:xfrm>
        </p:spPr>
        <p:txBody>
          <a:bodyPr vert="eaVert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EBCA-AFDD-460E-9D68-0000BF3DB58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7544" y="4005312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39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88640"/>
            <a:ext cx="8041440" cy="10482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7467600" cy="47929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772817"/>
            <a:ext cx="3658745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547" y="1772816"/>
            <a:ext cx="3657600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27584" y="2420887"/>
            <a:ext cx="3658745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692547" y="2420888"/>
            <a:ext cx="365760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57" y="1772817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0700" y="1772816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420887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420888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167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5" cstate="print">
            <a:lum bright="-1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en-US" dirty="0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ChoiceTest.java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2741841"/>
            <a:ext cx="4847038" cy="1599722"/>
          </a:xfrm>
        </p:spPr>
        <p:txBody>
          <a:bodyPr/>
          <a:lstStyle/>
          <a:p>
            <a:r>
              <a:rPr lang="en-US" dirty="0" smtClean="0"/>
              <a:t>UI Components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471011"/>
            <a:ext cx="4836456" cy="1040845"/>
          </a:xfrm>
        </p:spPr>
        <p:txBody>
          <a:bodyPr/>
          <a:lstStyle/>
          <a:p>
            <a:r>
              <a:rPr lang="en-US" dirty="0" smtClean="0"/>
              <a:t>CS 211</a:t>
            </a:r>
          </a:p>
          <a:p>
            <a:r>
              <a:rPr lang="th-TH" dirty="0" smtClean="0"/>
              <a:t>เยาวดี เต็มธนาภัทร์ </a:t>
            </a:r>
            <a:r>
              <a:rPr lang="en-US" dirty="0" smtClean="0"/>
              <a:t>&amp; </a:t>
            </a:r>
            <a:r>
              <a:rPr lang="th-TH" dirty="0" smtClean="0"/>
              <a:t>สุกัญญา รัตโนทยานนท์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</a:t>
            </a:fld>
            <a:endParaRPr lang="th-TH" dirty="0"/>
          </a:p>
        </p:txBody>
      </p:sp>
      <p:pic>
        <p:nvPicPr>
          <p:cNvPr id="10" name="Picture 9" descr="Rilakkuma0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764704"/>
            <a:ext cx="2478494" cy="20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84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67493"/>
            <a:ext cx="8041440" cy="832197"/>
          </a:xfrm>
        </p:spPr>
        <p:txBody>
          <a:bodyPr/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107504" y="1170032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newContentPane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this.setContentPane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newContentPane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panel =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panel.setPreferredSize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(new Dimension (200,200));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this.add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(panel);</a:t>
            </a:r>
          </a:p>
          <a:p>
            <a:r>
              <a:rPr lang="fi-FI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i-FI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JButton</a:t>
            </a:r>
            <a:r>
              <a:rPr lang="fi-FI" sz="1800" dirty="0" smtClean="0">
                <a:latin typeface="Consolas" pitchFamily="49" charset="0"/>
                <a:cs typeface="Consolas" pitchFamily="49" charset="0"/>
              </a:rPr>
              <a:t> mikuButton = new JButton("Miku");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Rilakkuma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this.add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mikuButton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this.add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this.setDefaultCloseOperation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this.setSize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(new Dimension(200,300));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frame =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frame.setVisible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908720"/>
            <a:ext cx="1600572" cy="24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76523"/>
            <a:ext cx="8041440" cy="1192237"/>
          </a:xfrm>
        </p:spPr>
        <p:txBody>
          <a:bodyPr/>
          <a:lstStyle/>
          <a:p>
            <a:r>
              <a:rPr lang="en-US" dirty="0" err="1" smtClean="0"/>
              <a:t>JButton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604448" cy="4680520"/>
          </a:xfrm>
        </p:spPr>
        <p:txBody>
          <a:bodyPr>
            <a:noAutofit/>
          </a:bodyPr>
          <a:lstStyle/>
          <a:p>
            <a:r>
              <a:rPr lang="th-TH" sz="2800" dirty="0" smtClean="0"/>
              <a:t>ปุ่มที่ผู้ใช้คลิกเพื่อให้เกิดการทำงาน</a:t>
            </a:r>
            <a:endParaRPr lang="en-US" sz="2800" dirty="0" smtClean="0"/>
          </a:p>
          <a:p>
            <a:pPr lvl="1"/>
            <a:r>
              <a:rPr lang="th-TH" sz="2400" dirty="0" smtClean="0"/>
              <a:t>เมื่อคลิกจะเกิด </a:t>
            </a:r>
            <a:r>
              <a:rPr lang="en-US" sz="2400" dirty="0" err="1" smtClean="0"/>
              <a:t>ActionEvent</a:t>
            </a:r>
            <a:r>
              <a:rPr lang="en-US" sz="2400" dirty="0" smtClean="0"/>
              <a:t> </a:t>
            </a:r>
            <a:r>
              <a:rPr lang="th-TH" sz="2400" dirty="0" smtClean="0"/>
              <a:t>ต้องมี </a:t>
            </a:r>
            <a:r>
              <a:rPr lang="en-US" sz="2400" dirty="0" err="1" smtClean="0"/>
              <a:t>ActionListener</a:t>
            </a:r>
            <a:r>
              <a:rPr lang="en-US" sz="2400" dirty="0" smtClean="0"/>
              <a:t> </a:t>
            </a:r>
            <a:r>
              <a:rPr lang="th-TH" sz="2400" dirty="0" smtClean="0"/>
              <a:t>เพื่อฟังเหตุการณ์</a:t>
            </a:r>
          </a:p>
          <a:p>
            <a:r>
              <a:rPr lang="en-US" sz="2800" dirty="0" err="1" smtClean="0"/>
              <a:t>สามารถกำหนดป้ายชื่อ</a:t>
            </a:r>
            <a:r>
              <a:rPr lang="en-US" sz="2800" dirty="0" smtClean="0"/>
              <a:t> </a:t>
            </a:r>
            <a:r>
              <a:rPr lang="en-US" sz="2800" dirty="0" err="1" smtClean="0"/>
              <a:t>JButton</a:t>
            </a:r>
            <a:r>
              <a:rPr lang="en-US" sz="2800" dirty="0" smtClean="0"/>
              <a:t> </a:t>
            </a:r>
            <a:r>
              <a:rPr lang="en-US" sz="2800" dirty="0" err="1" smtClean="0"/>
              <a:t>ด้วย</a:t>
            </a:r>
            <a:r>
              <a:rPr lang="en-US" sz="2800" dirty="0" smtClean="0"/>
              <a:t> </a:t>
            </a:r>
            <a:r>
              <a:rPr lang="en-US" sz="2800" dirty="0" err="1" smtClean="0"/>
              <a:t>ตัวอักษร</a:t>
            </a:r>
            <a:r>
              <a:rPr lang="en-US" sz="2800" dirty="0" smtClean="0"/>
              <a:t> </a:t>
            </a:r>
            <a:r>
              <a:rPr lang="en-US" sz="2800" dirty="0" err="1" smtClean="0"/>
              <a:t>และ</a:t>
            </a:r>
            <a:r>
              <a:rPr lang="en-US" sz="2800" dirty="0" smtClean="0"/>
              <a:t>/</a:t>
            </a:r>
            <a:r>
              <a:rPr lang="en-US" sz="2800" dirty="0" err="1" smtClean="0"/>
              <a:t>หรือ</a:t>
            </a:r>
            <a:r>
              <a:rPr lang="en-US" sz="2800" dirty="0" smtClean="0"/>
              <a:t> </a:t>
            </a:r>
            <a:r>
              <a:rPr lang="en-US" sz="2800" dirty="0" err="1" smtClean="0"/>
              <a:t>ภาพ</a:t>
            </a:r>
            <a:r>
              <a:rPr lang="en-US" sz="2800" dirty="0" smtClean="0"/>
              <a:t> (icon)</a:t>
            </a:r>
          </a:p>
          <a:p>
            <a:r>
              <a:rPr lang="en-US" sz="2800" dirty="0" smtClean="0"/>
              <a:t>Constructors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leftButton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Miku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leftButton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mageIcon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(“miku.png"));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leftButton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Miku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ImageIcon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(“miku.png"));</a:t>
            </a:r>
          </a:p>
          <a:p>
            <a:r>
              <a:rPr lang="en-US" sz="2800" dirty="0" smtClean="0"/>
              <a:t>Method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setRolloverIcon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(Icon) –</a:t>
            </a:r>
            <a:r>
              <a:rPr lang="th-TH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/>
              <a:t>ถ้าปุ่มมี </a:t>
            </a:r>
            <a:r>
              <a:rPr lang="en-US" sz="2400" dirty="0" smtClean="0"/>
              <a:t>icon </a:t>
            </a:r>
            <a:r>
              <a:rPr lang="th-TH" sz="2400" dirty="0" smtClean="0"/>
              <a:t>ใช้กำหนด </a:t>
            </a:r>
            <a:r>
              <a:rPr lang="en-US" sz="2400" dirty="0" smtClean="0"/>
              <a:t>icon </a:t>
            </a:r>
            <a:r>
              <a:rPr lang="th-TH" sz="2400" dirty="0" smtClean="0"/>
              <a:t>ตอน </a:t>
            </a:r>
            <a:r>
              <a:rPr lang="en-US" sz="2400" dirty="0" smtClean="0"/>
              <a:t>mouse </a:t>
            </a:r>
            <a:r>
              <a:rPr lang="th-TH" sz="2400" dirty="0" smtClean="0"/>
              <a:t>เลื่อนเข้ามา</a:t>
            </a:r>
            <a:endParaRPr lang="en-US" sz="2400" dirty="0" smtClean="0"/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setActionCommand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miku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th-TH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th-TH" sz="2400" dirty="0" smtClean="0"/>
              <a:t>กำหนดค่าของ</a:t>
            </a:r>
            <a:r>
              <a:rPr lang="en-US" sz="2400" dirty="0" smtClean="0"/>
              <a:t> String </a:t>
            </a:r>
            <a:r>
              <a:rPr lang="th-TH" sz="2400" dirty="0" smtClean="0"/>
              <a:t>คำสั่งที่จะส่งไปกับ </a:t>
            </a:r>
            <a:r>
              <a:rPr lang="en-US" sz="2400" dirty="0" smtClean="0"/>
              <a:t>event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setEnabled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(True) – </a:t>
            </a:r>
            <a:r>
              <a:rPr lang="en-US" sz="2400" dirty="0" smtClean="0"/>
              <a:t>Enable/Disable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latin typeface="Courier New" pitchFamily="49" charset="0"/>
                <a:cs typeface="Courier New" pitchFamily="49" charset="0"/>
              </a:rPr>
              <a:t>ปุ่ม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228600"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 err="1" smtClean="0"/>
              <a:t>Lecture</a:t>
            </a:r>
            <a:r>
              <a:rPr lang="th-TH" dirty="0" smtClean="0"/>
              <a:t> 4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11</a:t>
            </a:fld>
            <a:endParaRPr lang="th-TH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636912"/>
            <a:ext cx="1343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36912"/>
            <a:ext cx="1066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745110"/>
            <a:ext cx="666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การตอบสนองการกด </a:t>
            </a:r>
            <a:r>
              <a:rPr lang="en-US" dirty="0" err="1" smtClean="0"/>
              <a:t>JButton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7467600" cy="4792973"/>
          </a:xfrm>
        </p:spPr>
        <p:txBody>
          <a:bodyPr/>
          <a:lstStyle/>
          <a:p>
            <a:r>
              <a:rPr lang="th-TH" dirty="0" smtClean="0"/>
              <a:t>ต้องการวัตถุที่เป็น </a:t>
            </a:r>
            <a:r>
              <a:rPr lang="en-US" dirty="0" err="1" smtClean="0"/>
              <a:t>ActionListener</a:t>
            </a:r>
            <a:endParaRPr lang="th-TH" dirty="0" smtClean="0"/>
          </a:p>
          <a:p>
            <a:pPr lvl="1"/>
            <a:r>
              <a:rPr lang="th-TH" dirty="0" smtClean="0"/>
              <a:t>สร้าง </a:t>
            </a:r>
            <a:r>
              <a:rPr lang="en-US" dirty="0" smtClean="0"/>
              <a:t>listener class</a:t>
            </a:r>
            <a:endParaRPr lang="th-TH" dirty="0" smtClean="0"/>
          </a:p>
          <a:p>
            <a:pPr lvl="1"/>
            <a:r>
              <a:rPr lang="th-TH" b="1" dirty="0" smtClean="0"/>
              <a:t>ใช้ </a:t>
            </a:r>
            <a:r>
              <a:rPr lang="en-US" b="1" dirty="0" smtClean="0"/>
              <a:t>Frame </a:t>
            </a:r>
            <a:r>
              <a:rPr lang="th-TH" b="1" dirty="0" smtClean="0"/>
              <a:t>เป็น </a:t>
            </a:r>
            <a:r>
              <a:rPr lang="en-US" b="1" dirty="0" smtClean="0"/>
              <a:t>Listener </a:t>
            </a:r>
            <a:r>
              <a:rPr lang="th-TH" b="1" dirty="0" smtClean="0"/>
              <a:t>เลย</a:t>
            </a:r>
          </a:p>
          <a:p>
            <a:pPr lvl="1"/>
            <a:r>
              <a:rPr lang="th-TH" dirty="0" smtClean="0"/>
              <a:t>สร้าง </a:t>
            </a:r>
            <a:r>
              <a:rPr lang="en-US" dirty="0" smtClean="0"/>
              <a:t>inner class</a:t>
            </a:r>
          </a:p>
          <a:p>
            <a:pPr lvl="1"/>
            <a:r>
              <a:rPr lang="th-TH" b="1" dirty="0" smtClean="0"/>
              <a:t>สร้าง </a:t>
            </a:r>
            <a:r>
              <a:rPr lang="en-US" b="1" dirty="0" smtClean="0"/>
              <a:t>Anonymous inner class</a:t>
            </a:r>
            <a:endParaRPr lang="th-T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12</a:t>
            </a:fld>
            <a:endParaRPr lang="th-TH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916832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67493"/>
            <a:ext cx="8041440" cy="1048221"/>
          </a:xfrm>
        </p:spPr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Frame </a:t>
            </a:r>
            <a:r>
              <a:rPr lang="th-TH" dirty="0" smtClean="0"/>
              <a:t>เป็น </a:t>
            </a:r>
            <a:r>
              <a:rPr lang="en-US" dirty="0" smtClean="0"/>
              <a:t>Listener - 1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23528" y="872128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panel 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panel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panel.setPreferredSize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Dimension (200,200));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i-FI" sz="1600" dirty="0" smtClean="0">
                <a:latin typeface="Consolas" pitchFamily="49" charset="0"/>
                <a:cs typeface="Consolas" pitchFamily="49" charset="0"/>
              </a:rPr>
              <a:t>        JButton mikuButton = new JButton("Miku");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mikuButton.setActionCommand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miku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mikuButton.addActionListener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Rilakkuma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rilakkumaButton.setActionCommand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rila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rilakkumaButton.addActionListener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mikuButton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this.setDefaultCloseOperation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Dimension(200,300));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...</a:t>
            </a:r>
            <a:endParaRPr lang="th-T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1484784"/>
            <a:ext cx="5472608" cy="4001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ทำให้เป็น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instance variable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เพื่อให้มี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reference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ให้ใช้ใน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actionPerformed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3347864" y="1412776"/>
            <a:ext cx="216024" cy="272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4168" y="3068960"/>
            <a:ext cx="2664296" cy="7078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ตั้งคำสั่งที่จะส่งไปกับ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Event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และ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register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เฟรมเป็น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Listener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5220072" y="3422903"/>
            <a:ext cx="864096" cy="22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76523"/>
            <a:ext cx="8041440" cy="1048221"/>
          </a:xfrm>
        </p:spPr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Frame </a:t>
            </a:r>
            <a:r>
              <a:rPr lang="th-TH" dirty="0" smtClean="0"/>
              <a:t>เป็น </a:t>
            </a:r>
            <a:r>
              <a:rPr lang="en-US" dirty="0" smtClean="0"/>
              <a:t>Listener - 2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14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23528" y="1700808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event.getActionCommand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().equals("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miku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")){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this.panel.setImage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("miku.png"));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}else{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this.panel.setImage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("Rilakkuma023.png"));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frame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frame.setVisible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1352962"/>
            <a:ext cx="2448272" cy="7078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ใช้ค่าคำสั่งที่ส่งมากับ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Event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เพื่อแยกว่าปุ่มไหนโดนกด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3851920" y="2060848"/>
            <a:ext cx="0" cy="51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99392"/>
            <a:ext cx="8041440" cy="1048221"/>
          </a:xfrm>
        </p:spPr>
        <p:txBody>
          <a:bodyPr/>
          <a:lstStyle/>
          <a:p>
            <a:r>
              <a:rPr lang="th-TH" b="1" dirty="0" smtClean="0"/>
              <a:t>ใช้ </a:t>
            </a:r>
            <a:r>
              <a:rPr lang="en-US" b="1" dirty="0" smtClean="0"/>
              <a:t>Anonymous inner class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323528" y="692696"/>
            <a:ext cx="835292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public class PictureFrame2 extends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panel ;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public PictureFrame2(){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newContentPane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panel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panel.setPreferredSize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(new Dimension (200,200));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(panel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i-FI" sz="1500" dirty="0" smtClean="0">
                <a:latin typeface="Consolas" pitchFamily="49" charset="0"/>
                <a:cs typeface="Consolas" pitchFamily="49" charset="0"/>
              </a:rPr>
              <a:t>        JButton mikuButton = new JButton("Miku");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Rilakkuma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mikuButton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mikuButton.setRolloverIcon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("miku_small.png"));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mikuButton.addActionListener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5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public void </a:t>
            </a:r>
            <a:r>
              <a:rPr lang="en-US" sz="15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5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panel.setImage</a:t>
            </a:r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5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("miku.png"));</a:t>
            </a:r>
          </a:p>
          <a:p>
            <a:r>
              <a:rPr lang="th-TH" sz="15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}}</a:t>
            </a:r>
            <a:r>
              <a:rPr lang="th-TH" sz="1500" dirty="0" smtClean="0">
                <a:latin typeface="Consolas" pitchFamily="49" charset="0"/>
                <a:cs typeface="Consolas" pitchFamily="49" charset="0"/>
              </a:rPr>
              <a:t>);      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rilakkumaButton.addActionListener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public void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panel.setImage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("Rilakkuma023.png"));            </a:t>
            </a:r>
          </a:p>
          <a:p>
            <a:r>
              <a:rPr lang="th-TH" sz="1500" dirty="0" smtClean="0">
                <a:latin typeface="Consolas" pitchFamily="49" charset="0"/>
                <a:cs typeface="Consolas" pitchFamily="49" charset="0"/>
              </a:rPr>
              <a:t>            }            </a:t>
            </a:r>
          </a:p>
          <a:p>
            <a:r>
              <a:rPr lang="th-TH" sz="1500" dirty="0" smtClean="0">
                <a:latin typeface="Consolas" pitchFamily="49" charset="0"/>
                <a:cs typeface="Consolas" pitchFamily="49" charset="0"/>
              </a:rPr>
              <a:t>        });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this.setContentPane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newContentPane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);       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this.setDefaultCloseOperation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JFrame.EXIT_ON_CLOSE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this.setSize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(new Dimension(200,300));</a:t>
            </a:r>
            <a:endParaRPr lang="th-TH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th-TH" sz="15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1700808"/>
            <a:ext cx="2088232" cy="1631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chemeClr val="bg2">
                    <a:lumMod val="25000"/>
                  </a:schemeClr>
                </a:solidFill>
              </a:rPr>
              <a:t>ข้อ</a:t>
            </a:r>
            <a:r>
              <a:rPr lang="th-TH" sz="2000" b="1" dirty="0" err="1" smtClean="0">
                <a:solidFill>
                  <a:schemeClr val="bg2">
                    <a:lumMod val="25000"/>
                  </a:schemeClr>
                </a:solidFill>
              </a:rPr>
              <a:t>สังเกตุ</a:t>
            </a:r>
            <a:endParaRPr lang="th-TH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ไม่ต้อง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ตั้ง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ใช้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ค่าคำสั่งที่ส่งมากับ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Event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เพื่อแยกว่าปุ่มไหนโดนกด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เพราะแต่ละปุ่มมี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listener </a:t>
            </a:r>
            <a:r>
              <a:rPr lang="th-TH" sz="2000" dirty="0" smtClean="0">
                <a:solidFill>
                  <a:schemeClr val="bg2">
                    <a:lumMod val="25000"/>
                  </a:schemeClr>
                </a:solidFill>
              </a:rPr>
              <a:t>คนละตัว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Picture 9" descr="NasR6e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836712"/>
            <a:ext cx="1447531" cy="943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Components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n-US" dirty="0" err="1"/>
              <a:t>JTextField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th-TH" dirty="0"/>
              <a:t>สามารถระบุจำนวนตัวอักษรได้ เช่น</a:t>
            </a:r>
            <a:r>
              <a:rPr lang="en-US" dirty="0"/>
              <a:t>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(5);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th-TH" dirty="0"/>
              <a:t>เมื่อผู้ใช้</a:t>
            </a:r>
            <a:r>
              <a:rPr lang="en-US" dirty="0"/>
              <a:t> key in </a:t>
            </a:r>
            <a:r>
              <a:rPr lang="th-TH" dirty="0"/>
              <a:t>และเคาะ</a:t>
            </a:r>
            <a:r>
              <a:rPr lang="en-US" dirty="0"/>
              <a:t> enter </a:t>
            </a:r>
            <a:r>
              <a:rPr lang="th-TH" dirty="0"/>
              <a:t>ใน</a:t>
            </a:r>
            <a:r>
              <a:rPr lang="en-US" dirty="0"/>
              <a:t> Text Field </a:t>
            </a:r>
            <a:r>
              <a:rPr lang="th-TH" dirty="0"/>
              <a:t>จะเกิด</a:t>
            </a:r>
            <a:r>
              <a:rPr lang="en-US" dirty="0"/>
              <a:t> </a:t>
            </a:r>
            <a:r>
              <a:rPr lang="en-US" dirty="0" err="1"/>
              <a:t>ActionEvent</a:t>
            </a:r>
            <a:r>
              <a:rPr lang="en-US" dirty="0"/>
              <a:t> </a:t>
            </a:r>
          </a:p>
          <a:p>
            <a:pPr lvl="2">
              <a:spcBef>
                <a:spcPct val="0"/>
              </a:spcBef>
            </a:pPr>
            <a:r>
              <a:rPr lang="th-TH" dirty="0"/>
              <a:t>ดังนั้น การเพิ่ม</a:t>
            </a:r>
            <a:r>
              <a:rPr lang="en-US" dirty="0"/>
              <a:t> Listener </a:t>
            </a:r>
            <a:r>
              <a:rPr lang="th-TH" dirty="0"/>
              <a:t>ใช้</a:t>
            </a:r>
            <a:r>
              <a:rPr lang="en-US" dirty="0"/>
              <a:t> </a:t>
            </a:r>
            <a:r>
              <a:rPr lang="en-US" dirty="0" err="1"/>
              <a:t>ActionListener</a:t>
            </a:r>
            <a:r>
              <a:rPr lang="en-US" dirty="0"/>
              <a:t> Interface</a:t>
            </a:r>
          </a:p>
          <a:p>
            <a:pPr lvl="1">
              <a:spcBef>
                <a:spcPct val="0"/>
              </a:spcBef>
            </a:pPr>
            <a:r>
              <a:rPr lang="th-TH" dirty="0"/>
              <a:t>กำหนดให้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th-TH" dirty="0"/>
              <a:t>นั้นไม่สามารถแก้ไขได้โดย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setEditable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(false);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dirty="0" err="1"/>
              <a:t>JTextArea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th-TH" dirty="0"/>
              <a:t>กำหนดพื้นที่ โดยระบุขนาด เช่น</a:t>
            </a:r>
            <a:r>
              <a:rPr lang="en-US" dirty="0"/>
              <a:t>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JTextArea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/>
              <a:t> </a:t>
            </a:r>
            <a:r>
              <a:rPr lang="th-TH" dirty="0"/>
              <a:t>จะสร้าง</a:t>
            </a:r>
            <a:r>
              <a:rPr lang="en-US" dirty="0"/>
              <a:t> Text area </a:t>
            </a:r>
            <a:r>
              <a:rPr lang="th-TH" dirty="0"/>
              <a:t>ที่มีขนาดสูง 10 แถวกว้าง 20 หลัก</a:t>
            </a:r>
          </a:p>
          <a:p>
            <a:pPr lvl="1">
              <a:spcBef>
                <a:spcPct val="0"/>
              </a:spcBef>
            </a:pPr>
            <a:r>
              <a:rPr lang="th-TH" dirty="0"/>
              <a:t>เมื่อผู้ใช้</a:t>
            </a:r>
            <a:r>
              <a:rPr lang="en-US" dirty="0"/>
              <a:t> key in </a:t>
            </a:r>
            <a:r>
              <a:rPr lang="th-TH" dirty="0"/>
              <a:t>และเคาะ</a:t>
            </a:r>
            <a:r>
              <a:rPr lang="en-US" dirty="0"/>
              <a:t> enter </a:t>
            </a:r>
            <a:r>
              <a:rPr lang="th-TH" dirty="0"/>
              <a:t>ใน</a:t>
            </a:r>
            <a:r>
              <a:rPr lang="en-US" dirty="0"/>
              <a:t> Text Field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th-TH" b="1" u="sng" dirty="0">
                <a:solidFill>
                  <a:srgbClr val="FF3300"/>
                </a:solidFill>
              </a:rPr>
              <a:t>ไม่</a:t>
            </a:r>
            <a:r>
              <a:rPr lang="th-TH" dirty="0"/>
              <a:t>เกิด</a:t>
            </a:r>
            <a:r>
              <a:rPr lang="en-US" dirty="0"/>
              <a:t> </a:t>
            </a:r>
            <a:r>
              <a:rPr lang="en-US" dirty="0" err="1"/>
              <a:t>ActionEvent</a:t>
            </a:r>
            <a:r>
              <a:rPr lang="en-US" dirty="0"/>
              <a:t> </a:t>
            </a:r>
            <a:endParaRPr lang="en-US" dirty="0" smtClean="0"/>
          </a:p>
          <a:p>
            <a:pPr lvl="2">
              <a:spcBef>
                <a:spcPct val="0"/>
              </a:spcBef>
            </a:pPr>
            <a:r>
              <a:rPr lang="th-TH" dirty="0" smtClean="0"/>
              <a:t>ดังนั้นทั่วไปอาศัย</a:t>
            </a:r>
            <a:r>
              <a:rPr lang="th-TH" dirty="0"/>
              <a:t>ปุ่ม</a:t>
            </a:r>
            <a:r>
              <a:rPr lang="th-TH" dirty="0" smtClean="0"/>
              <a:t>ช่วยเป็น </a:t>
            </a:r>
            <a:r>
              <a:rPr lang="en-US" dirty="0" smtClean="0"/>
              <a:t>UI </a:t>
            </a:r>
            <a:r>
              <a:rPr lang="th-TH" dirty="0" smtClean="0"/>
              <a:t>ในการ </a:t>
            </a:r>
            <a:r>
              <a:rPr lang="en-US" dirty="0" smtClean="0"/>
              <a:t>trig </a:t>
            </a:r>
            <a:r>
              <a:rPr lang="th-TH" dirty="0" smtClean="0"/>
              <a:t>ให้เกิดการจัดการเหตุการณ์</a:t>
            </a:r>
          </a:p>
          <a:p>
            <a:pPr>
              <a:spcBef>
                <a:spcPct val="0"/>
              </a:spcBef>
            </a:pP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JTextArea</a:t>
            </a:r>
            <a:r>
              <a:rPr lang="en-US" dirty="0" smtClean="0"/>
              <a:t> </a:t>
            </a:r>
            <a:r>
              <a:rPr lang="th-TH" dirty="0" smtClean="0"/>
              <a:t>สามารถส่ง </a:t>
            </a:r>
            <a:r>
              <a:rPr lang="en-US" dirty="0" err="1" smtClean="0"/>
              <a:t>keyEvent</a:t>
            </a:r>
            <a:r>
              <a:rPr lang="en-US" dirty="0" smtClean="0"/>
              <a:t> </a:t>
            </a:r>
            <a:r>
              <a:rPr lang="th-TH" dirty="0" smtClean="0"/>
              <a:t>ได้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2231-12A2-4F40-8F11-F8D0F97C23FA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Components (</a:t>
            </a:r>
            <a:r>
              <a:rPr lang="en-US" dirty="0" err="1"/>
              <a:t>ต่อ</a:t>
            </a:r>
            <a:r>
              <a:rPr lang="en-US" dirty="0"/>
              <a:t>)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dirty="0" err="1"/>
              <a:t>JLabel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th-TH" dirty="0"/>
              <a:t>โดยทั่วไปใช้เป็นป้ายอธิบาย เช่น ใช้แสดงชื่อก่อนช่อง </a:t>
            </a:r>
            <a:r>
              <a:rPr lang="en-US" dirty="0"/>
              <a:t>Text Field </a:t>
            </a:r>
            <a:r>
              <a:rPr lang="th-TH" dirty="0"/>
              <a:t>ที่ให้ผู้ใช้</a:t>
            </a:r>
            <a:r>
              <a:rPr lang="th-TH" dirty="0" smtClean="0"/>
              <a:t>เติม</a:t>
            </a:r>
            <a:r>
              <a:rPr lang="en-US" dirty="0" smtClean="0"/>
              <a:t> </a:t>
            </a:r>
            <a:r>
              <a:rPr lang="th-TH" dirty="0" smtClean="0"/>
              <a:t>สามารถแสดงรูปได้ด้วย</a:t>
            </a:r>
            <a:endParaRPr lang="th-TH" dirty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th-TH" dirty="0"/>
              <a:t>ผู้ใช้ไม่สามารถ</a:t>
            </a:r>
            <a:r>
              <a:rPr lang="en-US" dirty="0"/>
              <a:t> key in </a:t>
            </a:r>
            <a:r>
              <a:rPr lang="th-TH" dirty="0"/>
              <a:t>ได้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th-TH" dirty="0"/>
              <a:t>สามารถกำหนดการจัดหน้า</a:t>
            </a:r>
            <a:r>
              <a:rPr lang="en-US" dirty="0"/>
              <a:t> (align)</a:t>
            </a:r>
            <a:r>
              <a:rPr lang="th-TH" dirty="0"/>
              <a:t> ได้โดยใช้ค่าของ</a:t>
            </a:r>
            <a:r>
              <a:rPr lang="en-US" dirty="0"/>
              <a:t> 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JLabel.LEFT</a:t>
            </a:r>
            <a:r>
              <a:rPr lang="en-US" dirty="0">
                <a:solidFill>
                  <a:schemeClr val="hlink"/>
                </a:solidFill>
              </a:rPr>
              <a:t>,</a:t>
            </a:r>
            <a:r>
              <a:rPr lang="en-US" sz="18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dirty="0">
                <a:solidFill>
                  <a:schemeClr val="hlink"/>
                </a:solidFill>
              </a:rPr>
              <a:t>,</a:t>
            </a:r>
            <a:r>
              <a:rPr lang="en-US" dirty="0"/>
              <a:t> </a:t>
            </a:r>
            <a:r>
              <a:rPr lang="th-TH" dirty="0"/>
              <a:t>และ</a:t>
            </a:r>
            <a:r>
              <a:rPr lang="en-US" sz="18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JLabel.CENTER</a:t>
            </a:r>
            <a:r>
              <a:rPr lang="en-US" sz="18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th-TH" dirty="0"/>
              <a:t>สร้างได้ โดยใช้</a:t>
            </a:r>
            <a:r>
              <a:rPr lang="en-US" dirty="0"/>
              <a:t> default alignment </a:t>
            </a:r>
            <a:r>
              <a:rPr lang="th-TH" dirty="0"/>
              <a:t>เช่น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("Enter Name");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th-TH" dirty="0"/>
              <a:t>สร้างโดยกำหนด</a:t>
            </a:r>
            <a:r>
              <a:rPr lang="en-US" dirty="0"/>
              <a:t> alignment </a:t>
            </a:r>
            <a:r>
              <a:rPr lang="th-TH" dirty="0"/>
              <a:t>เช่น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("Enter Name",</a:t>
            </a:r>
            <a:r>
              <a:rPr lang="en-US" sz="1800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JLabel.LEFT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th-TH" dirty="0"/>
              <a:t>กำหนดชนิดตัวอักษรของ</a:t>
            </a:r>
            <a:r>
              <a:rPr lang="en-US" dirty="0"/>
              <a:t> Text Component </a:t>
            </a:r>
            <a:r>
              <a:rPr lang="th-TH" dirty="0"/>
              <a:t>โดย </a:t>
            </a:r>
            <a:r>
              <a:rPr lang="en-US" sz="20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setFont</a:t>
            </a: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&gt;);</a:t>
            </a:r>
            <a:endParaRPr lang="th-TH" sz="2000" dirty="0" smtClean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th-TH" dirty="0" smtClean="0"/>
              <a:t>ตั้ง</a:t>
            </a:r>
            <a:r>
              <a:rPr lang="en-US" dirty="0" smtClean="0"/>
              <a:t>/</a:t>
            </a:r>
            <a:r>
              <a:rPr lang="th-TH" dirty="0" smtClean="0"/>
              <a:t>อ่านค่าของตัวอักษรโดยเมท็อด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sz="21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21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1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sz="21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1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21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BFAF-3071-4E5A-8933-1A3ED9B1A2C1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18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251520" y="769922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UpperCaseFrame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capLabel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JTextField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tField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UpperCaseFrame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    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capLabel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tField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JTextField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(15);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capLabel.setForeground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Color(255,0,0));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tField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capLabel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tField.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addKeyListener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KeyAdapter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keyTyped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KeyEvent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allText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tField.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e.getKeyChar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capLabel.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allText.toUpperCase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    }           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th-TH" sz="16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Dimension(200,100));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this.setDefaultCloseOperation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h-TH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551280" y="-171400"/>
            <a:ext cx="8041440" cy="1048221"/>
          </a:xfrm>
        </p:spPr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- </a:t>
            </a:r>
            <a:r>
              <a:rPr lang="en-US" dirty="0" err="1" smtClean="0"/>
              <a:t>UpperCaseFrame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340768"/>
            <a:ext cx="2376264" cy="118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0849" y="836712"/>
            <a:ext cx="2413151" cy="178816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988840"/>
            <a:ext cx="4358977" cy="34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116632"/>
            <a:ext cx="8041440" cy="792088"/>
          </a:xfrm>
        </p:spPr>
        <p:txBody>
          <a:bodyPr/>
          <a:lstStyle/>
          <a:p>
            <a:r>
              <a:rPr lang="en-US" dirty="0" err="1" smtClean="0"/>
              <a:t>TextText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7918-B7ED-4050-96F7-53D019683B2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4860033" y="4869160"/>
            <a:ext cx="2885380" cy="23624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5796136" y="4293096"/>
            <a:ext cx="1949277" cy="12650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6069013" y="3352800"/>
            <a:ext cx="1676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1649412" y="4365104"/>
            <a:ext cx="906364" cy="128208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328738" y="5703639"/>
            <a:ext cx="6783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400" dirty="0"/>
              <a:t>Label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7745413" y="4858048"/>
            <a:ext cx="768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400" dirty="0"/>
              <a:t>Button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7745413" y="4096048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400"/>
              <a:t>TextField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7745413" y="3029248"/>
            <a:ext cx="10038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400"/>
              <a:t>TextArea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196752"/>
            <a:ext cx="6590266" cy="578882"/>
          </a:xfrm>
          <a:prstGeom prst="wedgeRoundRectCallout">
            <a:avLst>
              <a:gd name="adj1" fmla="val 55583"/>
              <a:gd name="adj2" fmla="val 36566"/>
              <a:gd name="adj3" fmla="val 16667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สร้างโปรแกรมเพื่อหาค่าเฉลี่ยของตัวเลขทั้งหมดที่ใส่ใน </a:t>
            </a:r>
            <a:r>
              <a:rPr lang="en-US" dirty="0" err="1" smtClean="0"/>
              <a:t>TextArea</a:t>
            </a: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หัวข้อในวันนี้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ทบทวนการเขียน</a:t>
            </a:r>
            <a:r>
              <a:rPr lang="en-US" dirty="0" smtClean="0"/>
              <a:t> panels </a:t>
            </a:r>
            <a:r>
              <a:rPr lang="en-US" dirty="0" err="1" smtClean="0"/>
              <a:t>และ</a:t>
            </a:r>
            <a:r>
              <a:rPr lang="en-US" dirty="0" smtClean="0"/>
              <a:t> frame</a:t>
            </a:r>
            <a:endParaRPr lang="th-TH" dirty="0" smtClean="0"/>
          </a:p>
          <a:p>
            <a:r>
              <a:rPr lang="en-US" dirty="0" err="1" smtClean="0"/>
              <a:t>เรียนรู้การ</a:t>
            </a:r>
            <a:r>
              <a:rPr lang="th-TH" dirty="0" smtClean="0"/>
              <a:t> ใช้งาน</a:t>
            </a:r>
            <a:r>
              <a:rPr lang="en-US" dirty="0" smtClean="0"/>
              <a:t> GUI components </a:t>
            </a:r>
            <a:r>
              <a:rPr lang="en-US" dirty="0" err="1" smtClean="0"/>
              <a:t>หลักเช่น</a:t>
            </a:r>
            <a:r>
              <a:rPr lang="en-US" dirty="0" smtClean="0"/>
              <a:t> buttons, text components, combo boxes, radio buttons </a:t>
            </a:r>
            <a:r>
              <a:rPr lang="en-US" dirty="0" err="1" smtClean="0"/>
              <a:t>และ</a:t>
            </a:r>
            <a:r>
              <a:rPr lang="en-US" dirty="0" smtClean="0"/>
              <a:t> menus</a:t>
            </a:r>
          </a:p>
          <a:p>
            <a:r>
              <a:rPr lang="en-US" dirty="0" err="1" smtClean="0"/>
              <a:t>สามารถเขียนโปรแกรม</a:t>
            </a:r>
            <a:r>
              <a:rPr lang="en-US" dirty="0" smtClean="0"/>
              <a:t> </a:t>
            </a:r>
            <a:r>
              <a:rPr lang="en-US" dirty="0" err="1" smtClean="0"/>
              <a:t>จัดการกับ</a:t>
            </a:r>
            <a:r>
              <a:rPr lang="en-US" dirty="0" smtClean="0"/>
              <a:t> events </a:t>
            </a:r>
            <a:r>
              <a:rPr lang="th-TH" dirty="0" smtClean="0"/>
              <a:t>ที่เกิดจาก</a:t>
            </a:r>
            <a:r>
              <a:rPr lang="en-US" dirty="0" smtClean="0"/>
              <a:t> UI component</a:t>
            </a:r>
            <a:r>
              <a:rPr lang="th-TH" dirty="0" smtClean="0"/>
              <a:t> ได้</a:t>
            </a:r>
            <a:endParaRPr lang="en-US" dirty="0" smtClean="0"/>
          </a:p>
          <a:p>
            <a:pPr>
              <a:buNone/>
            </a:pP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8394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0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TextTest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JTextField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avgField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JTextArea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numArea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TextTest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contentPane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     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this.setTitle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("Find Average - Type only number");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numArea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JTextArea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(5,20);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numArea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label1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("Ave:");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(label1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avgField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JTextField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(15);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avgField.setEditable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(false);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avgField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calButton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("Calculate");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calButton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calButton.addActionListener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public void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arg0)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String[] input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numArea.getText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().split(" 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double sum =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for (String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num:input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sum = sum +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Double.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valueOf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(num);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avgField.setText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valueOf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(sum/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        }   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th-TH" sz="14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this.setContentPane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contentPane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th-TH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this.setSize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(new Dimension(250,200));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this.setDefaultCloseOperation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th-TH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Choices: Radio Button -- ลำดับการสร้าง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2800" dirty="0" err="1"/>
              <a:t>RadioButton</a:t>
            </a:r>
            <a:r>
              <a:rPr lang="en-US" sz="2800" dirty="0"/>
              <a:t>: </a:t>
            </a:r>
            <a:r>
              <a:rPr lang="th-TH" sz="2800" dirty="0"/>
              <a:t>กลุ่มตัวเลือกที่เลือกได้เพียงตัวเลือกเดียว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sz="2400" dirty="0"/>
              <a:t>สร้างแต่ละปุ่ม เช่น 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smallButton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mediumButton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largeButton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/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sz="2400" dirty="0"/>
              <a:t>สร้าง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ButtonGroup</a:t>
            </a:r>
            <a:r>
              <a:rPr lang="en-US" sz="2400" dirty="0"/>
              <a:t> object </a:t>
            </a:r>
            <a:r>
              <a:rPr lang="th-TH" sz="2400" dirty="0"/>
              <a:t>แล้วเพิ่มปุ่มที่สร้างในขั้นแรกใน </a:t>
            </a:r>
            <a:r>
              <a:rPr lang="en-US" sz="2400" dirty="0" err="1"/>
              <a:t>ButtonGroup</a:t>
            </a:r>
            <a:r>
              <a:rPr lang="en-US" sz="2400" dirty="0"/>
              <a:t> </a:t>
            </a:r>
            <a:r>
              <a:rPr lang="th-TH" sz="2400" dirty="0"/>
              <a:t>นี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ButtonGroup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sizeGroup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ButtonGroup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sizeGroup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smallButton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sizeGroup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mediumButton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sizeGroup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largeButton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sz="2400" dirty="0"/>
              <a:t>สามารถที่จะทำให้ปุ่มมีสถานะถูกเลือก (ไม่ต้องอาศัยผู้ใช้กดเลือก)โดย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setSelected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(true);</a:t>
            </a:r>
            <a:r>
              <a:rPr lang="th-TH" sz="2400" dirty="0"/>
              <a:t>  สำหรับปุ่มนั้น ๆ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sz="2400" dirty="0"/>
              <a:t>ตรวจสอบว่าปุ่มถูกเลือกหรือไม่โดย 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isSelected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th-TH" sz="2400" dirty="0"/>
              <a:t> ถ้าคืนค่า</a:t>
            </a:r>
            <a:r>
              <a:rPr lang="en-US" sz="2400" dirty="0"/>
              <a:t> true </a:t>
            </a:r>
            <a:r>
              <a:rPr lang="th-TH" sz="2400" dirty="0"/>
              <a:t>แสดงว่าเลือก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sz="2400" dirty="0"/>
              <a:t>จากนั้นอาจ</a:t>
            </a:r>
            <a:r>
              <a:rPr lang="th-TH" sz="2400" b="1" dirty="0">
                <a:solidFill>
                  <a:schemeClr val="bg2">
                    <a:lumMod val="50000"/>
                  </a:schemeClr>
                </a:solidFill>
              </a:rPr>
              <a:t>เพิ่มใน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JPanel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h-TH" sz="2400" dirty="0"/>
              <a:t>เพื่อจัดให้เป็นหมวดหมู่แยกได้ง่ายจากส่วนอื่น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5BB5-DAEB-41B0-BF65-0FCF5AE284B8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340768"/>
            <a:ext cx="80698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27384"/>
            <a:ext cx="8041440" cy="720080"/>
          </a:xfrm>
        </p:spPr>
        <p:txBody>
          <a:bodyPr/>
          <a:lstStyle/>
          <a:p>
            <a:r>
              <a:rPr lang="en-US" dirty="0" err="1" smtClean="0"/>
              <a:t>PictureFrame</a:t>
            </a:r>
            <a:r>
              <a:rPr lang="en-US" dirty="0" smtClean="0"/>
              <a:t> – Revisited 1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22</a:t>
            </a:fld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251520" y="692696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panel ;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panel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panel.setPreferredSize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Dimension (200,200));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ButtonGroup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group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ButtonGroup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fi-FI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i-FI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JRadioButton</a:t>
            </a:r>
            <a:r>
              <a:rPr lang="fi-FI" sz="1600" dirty="0" smtClean="0">
                <a:latin typeface="Consolas" pitchFamily="49" charset="0"/>
                <a:cs typeface="Consolas" pitchFamily="49" charset="0"/>
              </a:rPr>
              <a:t> mikuButton = new JRadioButton("Miku");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JRadioButton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JRadioButton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Rilakkuma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group.add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mikuButton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group.add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mikuButton.setActionCommand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("miku.png");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rilakkumaButton.setActionCommand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("Rilakkuma023.png");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mikuButton.addActionListener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rilakkumaButton.addActionListener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mikuButton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rilakkumaButton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newContentPane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this.setDefaultCloseOperation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Dimension(200,300));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27384"/>
            <a:ext cx="8041440" cy="720080"/>
          </a:xfrm>
        </p:spPr>
        <p:txBody>
          <a:bodyPr/>
          <a:lstStyle/>
          <a:p>
            <a:r>
              <a:rPr lang="en-US" dirty="0" err="1" smtClean="0"/>
              <a:t>PictureFrame</a:t>
            </a:r>
            <a:r>
              <a:rPr lang="en-US" dirty="0" smtClean="0"/>
              <a:t> – Revisited 2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251520" y="1147620"/>
            <a:ext cx="8568952" cy="314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panel.setImage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event.getActionCommand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()));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frame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frame.setVisible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708920"/>
            <a:ext cx="223224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Choices: Check Box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Check Box:</a:t>
            </a:r>
            <a:r>
              <a:rPr lang="th-TH" dirty="0"/>
              <a:t> กลุ่มตัวเลือกที่เลือกได้ &gt; 1 ตัวเลือก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การสร้างทำโดย สร้าง </a:t>
            </a:r>
            <a:r>
              <a:rPr lang="en-US" dirty="0" err="1"/>
              <a:t>JCheckBox</a:t>
            </a:r>
            <a:r>
              <a:rPr lang="en-US" dirty="0"/>
              <a:t> objects </a:t>
            </a:r>
            <a:r>
              <a:rPr lang="th-TH" dirty="0"/>
              <a:t>เท่าที่ต้องการเช่น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JCheckBox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boldCheckBox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JCheckBox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("Bold");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ไม่บรรจุ </a:t>
            </a:r>
            <a:r>
              <a:rPr lang="en-US" dirty="0"/>
              <a:t>checkbox </a:t>
            </a:r>
            <a:r>
              <a:rPr lang="th-TH" dirty="0"/>
              <a:t>ใน</a:t>
            </a:r>
            <a:r>
              <a:rPr lang="en-US" dirty="0"/>
              <a:t> </a:t>
            </a:r>
            <a:r>
              <a:rPr lang="en-US" dirty="0" err="1"/>
              <a:t>ButtonGroup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th-TH" dirty="0"/>
              <a:t>การจัดกลุ่ม</a:t>
            </a:r>
            <a:r>
              <a:rPr lang="en-US" dirty="0"/>
              <a:t> choice</a:t>
            </a:r>
            <a:r>
              <a:rPr lang="th-TH" dirty="0"/>
              <a:t>ไว้ใน</a:t>
            </a:r>
            <a:r>
              <a:rPr lang="en-US" dirty="0"/>
              <a:t>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th-TH" dirty="0"/>
              <a:t>และอาจกำหนดเส้นขอบของ</a:t>
            </a:r>
            <a:r>
              <a:rPr lang="en-US" dirty="0"/>
              <a:t>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th-TH" dirty="0"/>
              <a:t>โดยการ </a:t>
            </a:r>
            <a:r>
              <a:rPr lang="en-US" dirty="0" err="1"/>
              <a:t>setBorder</a:t>
            </a:r>
            <a:r>
              <a:rPr lang="en-US" dirty="0"/>
              <a:t> </a:t>
            </a:r>
            <a:r>
              <a:rPr lang="th-TH" dirty="0"/>
              <a:t>ให้กับ</a:t>
            </a:r>
            <a:r>
              <a:rPr lang="en-US" dirty="0"/>
              <a:t> panel </a:t>
            </a:r>
            <a:r>
              <a:rPr lang="th-TH" dirty="0"/>
              <a:t>เช่น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stylePanel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stylePanel.setBorder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EthchedBoder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หรือ</a:t>
            </a:r>
            <a:endParaRPr lang="th-TH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stylePanel.setBorder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TitledBorder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EthchedBorder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(), "Style"));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5CE6-DF88-4AE3-A9CF-0FCAFD3B1548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268760"/>
            <a:ext cx="1352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Choices: Combo Box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8064896" cy="5040560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Combo Box: </a:t>
            </a:r>
            <a:r>
              <a:rPr lang="th-TH" dirty="0"/>
              <a:t>เป็น</a:t>
            </a:r>
            <a:r>
              <a:rPr lang="en-US" dirty="0"/>
              <a:t> list</a:t>
            </a:r>
            <a:r>
              <a:rPr lang="th-TH" dirty="0"/>
              <a:t> ตัวเลือกที่มีจำนวนมาก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dirty="0"/>
              <a:t>หาก</a:t>
            </a:r>
            <a:r>
              <a:rPr lang="en-US" dirty="0"/>
              <a:t> set </a:t>
            </a:r>
            <a:r>
              <a:rPr lang="th-TH" dirty="0"/>
              <a:t>ให้</a:t>
            </a:r>
            <a:r>
              <a:rPr lang="en-US" dirty="0"/>
              <a:t> combo box </a:t>
            </a:r>
            <a:r>
              <a:rPr lang="th-TH" dirty="0"/>
              <a:t>นั้นแก้ไขได้ ผู้ใช้</a:t>
            </a:r>
            <a:r>
              <a:rPr lang="en-US" dirty="0"/>
              <a:t> edit </a:t>
            </a:r>
            <a:r>
              <a:rPr lang="th-TH" dirty="0"/>
              <a:t>เพิ่มรายการตัวเลือกได้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dirty="0"/>
              <a:t>การสร้างทำโดย สร้าง</a:t>
            </a:r>
            <a:r>
              <a:rPr lang="en-US" dirty="0"/>
              <a:t> </a:t>
            </a:r>
            <a:r>
              <a:rPr lang="en-US" dirty="0" err="1"/>
              <a:t>JComboBox</a:t>
            </a:r>
            <a:r>
              <a:rPr lang="en-US" dirty="0"/>
              <a:t> objects </a:t>
            </a:r>
            <a:r>
              <a:rPr lang="th-TH" dirty="0"/>
              <a:t>เช่น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JComboBox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faceNameCombo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JComboBox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dirty="0"/>
              <a:t>เพิ่ม</a:t>
            </a:r>
            <a:r>
              <a:rPr lang="en-US" dirty="0"/>
              <a:t> list </a:t>
            </a:r>
            <a:r>
              <a:rPr lang="th-TH" dirty="0"/>
              <a:t>ของรายการได้โดย </a:t>
            </a:r>
            <a:r>
              <a:rPr lang="en-US" dirty="0" err="1"/>
              <a:t>addItem</a:t>
            </a:r>
            <a:r>
              <a:rPr lang="en-US" dirty="0"/>
              <a:t>(&lt;string&gt;); </a:t>
            </a:r>
            <a:r>
              <a:rPr lang="th-TH" dirty="0"/>
              <a:t>เช่น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6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faceNameCombo.addItem</a:t>
            </a:r>
            <a:r>
              <a:rPr lang="en-US" sz="16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Serif");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6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faceNameCombo.addItem</a:t>
            </a:r>
            <a:r>
              <a:rPr lang="en-US" sz="16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SansSerif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6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faceNameCombo.addItem</a:t>
            </a:r>
            <a:r>
              <a:rPr lang="en-US" sz="16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TimesRoman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dirty="0"/>
              <a:t>ตรวจสอบการเลือกของผู้ใช้ได้จาก</a:t>
            </a:r>
            <a:r>
              <a:rPr lang="en-US" dirty="0"/>
              <a:t> </a:t>
            </a:r>
            <a:r>
              <a:rPr lang="en-US" dirty="0" err="1"/>
              <a:t>getSelectedItem</a:t>
            </a:r>
            <a:r>
              <a:rPr lang="en-US" dirty="0"/>
              <a:t> method </a:t>
            </a:r>
            <a:r>
              <a:rPr lang="th-TH" dirty="0"/>
              <a:t>เช่น 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selectedString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faceNameCombo.getSelectedItem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dirty="0"/>
              <a:t>เลือกตัวเลือกเป็น </a:t>
            </a:r>
            <a:r>
              <a:rPr lang="en-US" dirty="0"/>
              <a:t>default</a:t>
            </a:r>
            <a:r>
              <a:rPr lang="th-TH" dirty="0"/>
              <a:t> ให้กับผู้ใช้ได้โดย </a:t>
            </a:r>
            <a:r>
              <a:rPr lang="en-US" dirty="0" err="1"/>
              <a:t>setSelectedItem</a:t>
            </a:r>
            <a:r>
              <a:rPr lang="en-US" dirty="0"/>
              <a:t>()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dirty="0"/>
              <a:t>เมื่อผู้ใช้เลือกใน</a:t>
            </a:r>
            <a:r>
              <a:rPr lang="en-US" dirty="0"/>
              <a:t> combo box </a:t>
            </a:r>
            <a:r>
              <a:rPr lang="th-TH" dirty="0"/>
              <a:t>จะเกิด</a:t>
            </a:r>
            <a:r>
              <a:rPr lang="en-US" dirty="0"/>
              <a:t> </a:t>
            </a:r>
            <a:r>
              <a:rPr lang="en-US" dirty="0" err="1" smtClean="0"/>
              <a:t>ActionEvent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th-TH" dirty="0" smtClean="0"/>
              <a:t>ถ้าต้องการ </a:t>
            </a:r>
            <a:r>
              <a:rPr lang="en-US" dirty="0" smtClean="0"/>
              <a:t>event </a:t>
            </a:r>
            <a:r>
              <a:rPr lang="th-TH" dirty="0" smtClean="0"/>
              <a:t>เมื่อค่าที่เลือกเปลี่ยนเท่านั้น ให้ฟัง </a:t>
            </a:r>
            <a:r>
              <a:rPr lang="en-US" dirty="0" err="1" smtClean="0"/>
              <a:t>ItemEvent</a:t>
            </a:r>
            <a:r>
              <a:rPr lang="th-TH" dirty="0" smtClean="0"/>
              <a:t> โดย </a:t>
            </a:r>
            <a:r>
              <a:rPr lang="en-US" dirty="0" err="1" smtClean="0"/>
              <a:t>ItemListener</a:t>
            </a:r>
            <a:r>
              <a:rPr lang="en-US" dirty="0" smtClean="0"/>
              <a:t> </a:t>
            </a:r>
            <a:r>
              <a:rPr lang="th-TH" dirty="0" smtClean="0"/>
              <a:t>แทน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47E7-9A4E-4C82-B041-34B796F969AD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4153644" cy="373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36563"/>
            <a:ext cx="8041440" cy="1192237"/>
          </a:xfrm>
        </p:spPr>
        <p:txBody>
          <a:bodyPr/>
          <a:lstStyle/>
          <a:p>
            <a:r>
              <a:rPr lang="th-TH" dirty="0" smtClean="0"/>
              <a:t>ลองสร้าง </a:t>
            </a:r>
            <a:r>
              <a:rPr lang="en-US" dirty="0" smtClean="0"/>
              <a:t>- Choices</a:t>
            </a:r>
            <a:endParaRPr lang="en-US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D176-1224-4DC5-8882-F87898B80F2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4644008" y="3501008"/>
            <a:ext cx="1277864" cy="32471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904384" y="3641576"/>
            <a:ext cx="1336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1600"/>
              <a:t>ButtonGroup</a:t>
            </a: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1403648" y="3212976"/>
            <a:ext cx="3276600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03" name="Freeform 7"/>
          <p:cNvSpPr>
            <a:spLocks/>
          </p:cNvSpPr>
          <p:nvPr/>
        </p:nvSpPr>
        <p:spPr bwMode="auto">
          <a:xfrm>
            <a:off x="4282901" y="2897832"/>
            <a:ext cx="1657251" cy="420688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696" y="11"/>
              </a:cxn>
              <a:cxn ang="0">
                <a:pos x="1496" y="0"/>
              </a:cxn>
            </a:cxnLst>
            <a:rect l="0" t="0" r="r" b="b"/>
            <a:pathLst>
              <a:path w="1496" h="265">
                <a:moveTo>
                  <a:pt x="0" y="265"/>
                </a:moveTo>
                <a:lnTo>
                  <a:pt x="696" y="11"/>
                </a:lnTo>
                <a:lnTo>
                  <a:pt x="1496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904384" y="2780928"/>
            <a:ext cx="1300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1600" dirty="0" err="1"/>
              <a:t>RadioButton</a:t>
            </a:r>
            <a:endParaRPr lang="en-US" sz="1600" dirty="0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3203848" y="4293096"/>
            <a:ext cx="2664296" cy="64807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904384" y="4797152"/>
            <a:ext cx="1108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1600" dirty="0" err="1"/>
              <a:t>CheckBox</a:t>
            </a:r>
            <a:endParaRPr lang="en-US" sz="1600" dirty="0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3770784" y="2640756"/>
            <a:ext cx="2133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5904384" y="2456606"/>
            <a:ext cx="1187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1600" dirty="0" err="1"/>
              <a:t>ComboBox</a:t>
            </a:r>
            <a:endParaRPr lang="en-US" sz="1600" dirty="0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3851920" y="4365104"/>
            <a:ext cx="2016224" cy="7200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5904384" y="4221088"/>
            <a:ext cx="1649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1600" dirty="0"/>
              <a:t>Panel with Edge</a:t>
            </a:r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4355977" y="3645024"/>
            <a:ext cx="1512168" cy="7920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20" name="Picture 19" descr="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9" y="404664"/>
            <a:ext cx="2736304" cy="19488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 err="1"/>
              <a:t>ของโปรแกรม</a:t>
            </a:r>
            <a:r>
              <a:rPr lang="en-US" dirty="0"/>
              <a:t> </a:t>
            </a:r>
            <a:r>
              <a:rPr lang="en-US" dirty="0" err="1"/>
              <a:t>ChoiceTest</a:t>
            </a:r>
            <a:r>
              <a:rPr lang="en-US" dirty="0"/>
              <a:t> (</a:t>
            </a:r>
            <a:r>
              <a:rPr lang="en-US" dirty="0">
                <a:hlinkClick r:id="rId2" action="ppaction://hlinkfile"/>
              </a:rPr>
              <a:t>ChoiceTest.java</a:t>
            </a:r>
            <a:r>
              <a:rPr lang="en-US" dirty="0"/>
              <a:t>)</a:t>
            </a: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55E3-41C3-4AAF-AF03-0FD0DB8D146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219200" y="19812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  <a:cs typeface="Angsana New" pitchFamily="18" charset="-34"/>
              </a:rPr>
              <a:t>Choice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Test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200400" y="19812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ChoiceFrame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5334000" y="19812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JLabel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3200400" y="32766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JFrame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5334000" y="28956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JCheckBox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2590800" y="2286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97290" name="Freeform 10"/>
          <p:cNvSpPr>
            <a:spLocks/>
          </p:cNvSpPr>
          <p:nvPr/>
        </p:nvSpPr>
        <p:spPr bwMode="auto">
          <a:xfrm>
            <a:off x="4953000" y="2362200"/>
            <a:ext cx="304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240" y="1008"/>
              </a:cxn>
            </a:cxnLst>
            <a:rect l="0" t="0" r="r" b="b"/>
            <a:pathLst>
              <a:path w="240" h="1008">
                <a:moveTo>
                  <a:pt x="0" y="0"/>
                </a:moveTo>
                <a:lnTo>
                  <a:pt x="0" y="1008"/>
                </a:lnTo>
                <a:lnTo>
                  <a:pt x="240" y="100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38862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97293" name="AutoShape 13"/>
          <p:cNvSpPr>
            <a:spLocks noChangeArrowheads="1"/>
          </p:cNvSpPr>
          <p:nvPr/>
        </p:nvSpPr>
        <p:spPr bwMode="auto">
          <a:xfrm flipV="1">
            <a:off x="3733800" y="2971800"/>
            <a:ext cx="304800" cy="3048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5334000" y="38862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JRadioButton</a:t>
            </a: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5334000" y="48768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JComboBox</a:t>
            </a:r>
          </a:p>
        </p:txBody>
      </p:sp>
      <p:sp>
        <p:nvSpPr>
          <p:cNvPr id="97296" name="Freeform 16"/>
          <p:cNvSpPr>
            <a:spLocks/>
          </p:cNvSpPr>
          <p:nvPr/>
        </p:nvSpPr>
        <p:spPr bwMode="auto">
          <a:xfrm>
            <a:off x="4953000" y="3276600"/>
            <a:ext cx="304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240" y="1008"/>
              </a:cxn>
            </a:cxnLst>
            <a:rect l="0" t="0" r="r" b="b"/>
            <a:pathLst>
              <a:path w="240" h="1008">
                <a:moveTo>
                  <a:pt x="0" y="0"/>
                </a:moveTo>
                <a:lnTo>
                  <a:pt x="0" y="1008"/>
                </a:lnTo>
                <a:lnTo>
                  <a:pt x="240" y="100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anchor="b"/>
          <a:lstStyle/>
          <a:p>
            <a:endParaRPr lang="th-TH"/>
          </a:p>
        </p:txBody>
      </p:sp>
      <p:sp>
        <p:nvSpPr>
          <p:cNvPr id="97297" name="Freeform 17"/>
          <p:cNvSpPr>
            <a:spLocks/>
          </p:cNvSpPr>
          <p:nvPr/>
        </p:nvSpPr>
        <p:spPr bwMode="auto">
          <a:xfrm>
            <a:off x="4953000" y="4191000"/>
            <a:ext cx="304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240" y="1008"/>
              </a:cxn>
            </a:cxnLst>
            <a:rect l="0" t="0" r="r" b="b"/>
            <a:pathLst>
              <a:path w="240" h="1008">
                <a:moveTo>
                  <a:pt x="0" y="0"/>
                </a:moveTo>
                <a:lnTo>
                  <a:pt x="0" y="1008"/>
                </a:lnTo>
                <a:lnTo>
                  <a:pt x="240" y="100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anchor="b"/>
          <a:lstStyle/>
          <a:p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28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467544" y="298369"/>
            <a:ext cx="8712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TextChoice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JComboBox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fontBox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JRadioButton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sizeRadio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{new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JRadioButton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("small"),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JRadioButton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("medium"),new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JRadioButton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("large")};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boldCheckBox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italicCheckBox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TextChoice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String[] fonts = {"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Serif","Consolas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"};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("CS211: Week4 - UI Components");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textLabel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fontBox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JComboBox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(fonts);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fontBox.addItem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TimesRoman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fontBox.addActionListener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fontBox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sizePanel.setBorder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TitledBorder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("Size"));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ButtonGroup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sizeGroup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ButtonGroup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th-T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29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467544" y="298369"/>
            <a:ext cx="8712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JRadioButton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radio: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sizeRadio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sizeGroup.add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(radio);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sizePanel.add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(radio);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radio.addActionListener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sizeRadio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[0].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setSelected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stylePanel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stylePanel.setBorder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TitledBorder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("Style"));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boldCheckBox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("Bold");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boldCheckBox.addActionListener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italicCheckBox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("Italic");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italicCheckBox.addActionListener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stylePanel.add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boldCheckBox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stylePanel.add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italicCheckBox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stylePanel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contentPane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this.setDefaultCloseOperation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this.setSize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Dimension(300,270));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 . .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th-T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ทบทวนการสร้าง </a:t>
            </a:r>
            <a:r>
              <a:rPr lang="en-US" dirty="0" smtClean="0"/>
              <a:t>Frame </a:t>
            </a:r>
            <a:r>
              <a:rPr lang="th-TH" dirty="0" smtClean="0"/>
              <a:t>และ </a:t>
            </a:r>
            <a:r>
              <a:rPr lang="en-US" dirty="0" smtClean="0"/>
              <a:t>Panel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/>
              <a:t>การสร้างหน้าต่างของ </a:t>
            </a:r>
            <a:r>
              <a:rPr lang="en-US" dirty="0" smtClean="0"/>
              <a:t>Application </a:t>
            </a:r>
            <a:r>
              <a:rPr lang="th-TH" dirty="0" smtClean="0"/>
              <a:t>ทำโดยการสร้าง </a:t>
            </a:r>
            <a:r>
              <a:rPr lang="en-US" dirty="0" err="1" smtClean="0"/>
              <a:t>JFrame</a:t>
            </a:r>
            <a:endParaRPr lang="en-US" dirty="0" smtClean="0"/>
          </a:p>
          <a:p>
            <a:pPr lvl="1"/>
            <a:r>
              <a:rPr lang="th-TH" dirty="0" smtClean="0"/>
              <a:t>สร้าง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th-TH" dirty="0" smtClean="0"/>
              <a:t>ในเมท็อด </a:t>
            </a:r>
            <a:r>
              <a:rPr lang="en-US" dirty="0" smtClean="0"/>
              <a:t>main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และจัดการคุณสมบัติใน </a:t>
            </a:r>
            <a:r>
              <a:rPr lang="en-US" dirty="0" smtClean="0"/>
              <a:t>main</a:t>
            </a:r>
            <a:endParaRPr lang="th-TH" dirty="0" smtClean="0"/>
          </a:p>
          <a:p>
            <a:pPr lvl="1"/>
            <a:r>
              <a:rPr lang="th-TH" dirty="0" smtClean="0"/>
              <a:t>สร้าง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th-TH" dirty="0" smtClean="0"/>
              <a:t>ชนิดพิเศษที่มีคุณสมบัติที่ต้องการโดยการสืบทอด </a:t>
            </a:r>
            <a:r>
              <a:rPr lang="en-US" dirty="0" err="1" smtClean="0"/>
              <a:t>JFrame</a:t>
            </a:r>
            <a:endParaRPr lang="th-TH" dirty="0" smtClean="0"/>
          </a:p>
          <a:p>
            <a:r>
              <a:rPr lang="th-TH" dirty="0" smtClean="0"/>
              <a:t>การวาดกราฟิกส์บน </a:t>
            </a:r>
            <a:r>
              <a:rPr lang="en-US" dirty="0" err="1" smtClean="0"/>
              <a:t>JPanel</a:t>
            </a:r>
            <a:endParaRPr lang="en-US" dirty="0" smtClean="0"/>
          </a:p>
          <a:p>
            <a:pPr lvl="1"/>
            <a:r>
              <a:rPr lang="th-TH" dirty="0" smtClean="0"/>
              <a:t>ทำโดยประกาศคลาสสืบทอด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และเขียนทับเมท็อด </a:t>
            </a:r>
            <a:r>
              <a:rPr lang="en-US" dirty="0" err="1" smtClean="0"/>
              <a:t>paintComponent</a:t>
            </a:r>
            <a:r>
              <a:rPr lang="en-US" dirty="0" smtClean="0"/>
              <a:t>  </a:t>
            </a:r>
          </a:p>
          <a:p>
            <a:pPr lvl="1"/>
            <a:r>
              <a:rPr lang="th-TH" dirty="0" smtClean="0"/>
              <a:t>ถ้าต้องการลบภาพเก่าก่อนวาด เรียก </a:t>
            </a:r>
            <a:r>
              <a:rPr lang="en-US" dirty="0" err="1" smtClean="0"/>
              <a:t>paintComponent</a:t>
            </a:r>
            <a:r>
              <a:rPr lang="en-US" dirty="0" smtClean="0"/>
              <a:t> </a:t>
            </a:r>
            <a:r>
              <a:rPr lang="th-TH" dirty="0" smtClean="0"/>
              <a:t>ใน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th-TH" dirty="0" smtClean="0"/>
              <a:t>ด้วย </a:t>
            </a:r>
          </a:p>
          <a:p>
            <a:pPr lvl="1"/>
            <a:r>
              <a:rPr lang="th-TH" dirty="0" smtClean="0"/>
              <a:t>เพิ่มหรือกำหนด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ที่สร้างใหม่ลงใน </a:t>
            </a:r>
            <a:r>
              <a:rPr lang="en-US" dirty="0" smtClean="0"/>
              <a:t>Frame </a:t>
            </a:r>
            <a:r>
              <a:rPr lang="th-TH" dirty="0" smtClean="0"/>
              <a:t>เพื่อแสดง </a:t>
            </a:r>
            <a:r>
              <a:rPr lang="en-US" dirty="0" smtClean="0"/>
              <a:t>panel </a:t>
            </a:r>
            <a:r>
              <a:rPr lang="th-TH" dirty="0" smtClean="0"/>
              <a:t>นั้น </a:t>
            </a:r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30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467544" y="298369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event) {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setFont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private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setFont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style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Font.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PLAIN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boldCheckBox.isSelected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style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style|Font.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BOLD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italicCheckBox.isSelected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style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style|Font.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ITALIC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sizeChoice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while 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sizeRadio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sizeChoice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isSelected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sizeChoice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textLabel.setFont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Font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fontBox.getSelectedItem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(),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  style,14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sizeChoice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*2));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main(String...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TextChoice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TextChoice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tc.setVisible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สรุปการเรียนในวันนี้</a:t>
            </a: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>
            <a:normAutofit/>
          </a:bodyPr>
          <a:lstStyle/>
          <a:p>
            <a:r>
              <a:rPr lang="th-TH" sz="2800" dirty="0" smtClean="0"/>
              <a:t>ทบทวนการเขียน</a:t>
            </a:r>
            <a:r>
              <a:rPr lang="en-US" sz="2800" dirty="0" smtClean="0"/>
              <a:t> panels </a:t>
            </a:r>
            <a:r>
              <a:rPr lang="en-US" sz="2800" dirty="0" err="1" smtClean="0"/>
              <a:t>และ</a:t>
            </a:r>
            <a:r>
              <a:rPr lang="en-US" sz="2800" dirty="0" smtClean="0"/>
              <a:t> frame</a:t>
            </a:r>
            <a:endParaRPr lang="th-TH" sz="2800" dirty="0" smtClean="0"/>
          </a:p>
          <a:p>
            <a:r>
              <a:rPr lang="en-US" sz="2800" dirty="0" err="1" smtClean="0"/>
              <a:t>เรียนรู้การ</a:t>
            </a:r>
            <a:r>
              <a:rPr lang="th-TH" sz="2800" dirty="0" smtClean="0"/>
              <a:t>ใช้ </a:t>
            </a:r>
            <a:r>
              <a:rPr lang="en-US" sz="2800" dirty="0" smtClean="0"/>
              <a:t>GUI components </a:t>
            </a:r>
            <a:endParaRPr lang="th-TH" sz="2800" dirty="0" smtClean="0"/>
          </a:p>
          <a:p>
            <a:pPr lvl="1"/>
            <a:r>
              <a:rPr lang="th-TH" sz="2400" dirty="0" smtClean="0"/>
              <a:t>ปุ่ม </a:t>
            </a:r>
            <a:r>
              <a:rPr lang="en-US" sz="2400" dirty="0" smtClean="0"/>
              <a:t>– </a:t>
            </a:r>
            <a:r>
              <a:rPr lang="en-US" sz="2400" dirty="0" err="1" smtClean="0"/>
              <a:t>Jbuttons</a:t>
            </a:r>
            <a:endParaRPr lang="en-US" sz="2400" dirty="0" smtClean="0"/>
          </a:p>
          <a:p>
            <a:pPr lvl="1"/>
            <a:r>
              <a:rPr lang="en-US" sz="2400" dirty="0" smtClean="0"/>
              <a:t>Text Components -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, </a:t>
            </a:r>
            <a:r>
              <a:rPr lang="en-US" sz="2400" dirty="0" err="1" smtClean="0"/>
              <a:t>JTextArea</a:t>
            </a:r>
            <a:r>
              <a:rPr lang="en-US" sz="2400" dirty="0" smtClean="0"/>
              <a:t>, </a:t>
            </a:r>
            <a:r>
              <a:rPr lang="en-US" sz="2400" dirty="0" err="1" smtClean="0"/>
              <a:t>JLabel</a:t>
            </a:r>
            <a:endParaRPr lang="en-US" sz="2400" dirty="0" smtClean="0"/>
          </a:p>
          <a:p>
            <a:pPr lvl="1"/>
            <a:r>
              <a:rPr lang="th-TH" sz="2400" dirty="0" smtClean="0"/>
              <a:t>ตัวเลือก </a:t>
            </a:r>
            <a:r>
              <a:rPr lang="en-US" sz="2400" dirty="0" smtClean="0"/>
              <a:t>- </a:t>
            </a:r>
            <a:r>
              <a:rPr lang="en-US" sz="2400" dirty="0" err="1" smtClean="0"/>
              <a:t>JCheckBox</a:t>
            </a:r>
            <a:r>
              <a:rPr lang="en-US" sz="2400" dirty="0" smtClean="0"/>
              <a:t>, 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, </a:t>
            </a:r>
            <a:r>
              <a:rPr lang="en-US" sz="2400" dirty="0" err="1" smtClean="0"/>
              <a:t>JComboBox</a:t>
            </a:r>
            <a:endParaRPr lang="en-US" sz="2400" dirty="0" smtClean="0"/>
          </a:p>
          <a:p>
            <a:r>
              <a:rPr lang="en-US" sz="2800" dirty="0" err="1" smtClean="0"/>
              <a:t>สามารถเขียนโปรแกรม</a:t>
            </a:r>
            <a:r>
              <a:rPr lang="en-US" sz="2800" dirty="0" smtClean="0"/>
              <a:t> </a:t>
            </a:r>
            <a:r>
              <a:rPr lang="en-US" sz="2800" dirty="0" err="1" smtClean="0"/>
              <a:t>จัดการกับ</a:t>
            </a:r>
            <a:r>
              <a:rPr lang="en-US" sz="2800" dirty="0" smtClean="0"/>
              <a:t> events </a:t>
            </a:r>
            <a:r>
              <a:rPr lang="th-TH" sz="2800" dirty="0" smtClean="0"/>
              <a:t>ที่เกิดจาก</a:t>
            </a:r>
            <a:r>
              <a:rPr lang="en-US" sz="2800" dirty="0" smtClean="0"/>
              <a:t> UI component</a:t>
            </a:r>
            <a:endParaRPr lang="th-TH" sz="2800" dirty="0" smtClean="0"/>
          </a:p>
          <a:p>
            <a:r>
              <a:rPr lang="th-TH" sz="2800" dirty="0" smtClean="0"/>
              <a:t>สามารถใช้ </a:t>
            </a:r>
            <a:r>
              <a:rPr lang="en-US" sz="2800" dirty="0" smtClean="0"/>
              <a:t>UI Components </a:t>
            </a:r>
            <a:r>
              <a:rPr lang="th-TH" sz="2800" dirty="0" smtClean="0"/>
              <a:t>ในการเขียนโปรแกรมเพื่อแก้ไขปัญหาต่างๆ</a:t>
            </a:r>
            <a:endParaRPr lang="en-US" sz="2800" dirty="0" smtClean="0"/>
          </a:p>
          <a:p>
            <a:pPr>
              <a:buNone/>
            </a:pPr>
            <a:endParaRPr lang="th-TH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00A-85EF-49AE-87AE-2AE092836BD8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– Picture Panel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539552" y="1568981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image =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("empty.jpg");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protected void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paintComponent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(Graphics g) {</a:t>
            </a:r>
          </a:p>
          <a:p>
            <a:endParaRPr lang="th-TH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super.paintComponent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(g);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g.drawImage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image.getImage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 0, 0,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this.getWidth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 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this.getHeight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(),null);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setImage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newImage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this.image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newImage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this.repaint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th-TH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– </a:t>
            </a:r>
            <a:r>
              <a:rPr lang="th-TH" dirty="0" smtClean="0"/>
              <a:t>สร้างหน้าต่างโดย </a:t>
            </a:r>
            <a:r>
              <a:rPr lang="en-US" dirty="0" err="1" smtClean="0"/>
              <a:t>JFrame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47056" y="1268760"/>
            <a:ext cx="81734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PictureTest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th-TH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frame =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panel =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panel.setImage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("miku.png"));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panel.setPreferredSize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(new Dimension (200,200));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frame.add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(panel);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frame.setDefaultCloseOperation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frame.pack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frame.setVisible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4725144"/>
            <a:ext cx="4536504" cy="919401"/>
          </a:xfrm>
          <a:prstGeom prst="wedgeRoundRectCallout">
            <a:avLst>
              <a:gd name="adj1" fmla="val -55430"/>
              <a:gd name="adj2" fmla="val -13205"/>
              <a:gd name="adj3" fmla="val 16667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สร้างหน้าต่างโดยการสร้างวัตถุของ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JFrame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โดยตรง</a:t>
            </a:r>
            <a:endParaRPr lang="th-TH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mik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4725144"/>
            <a:ext cx="1289298" cy="12892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88640"/>
            <a:ext cx="8041440" cy="1192237"/>
          </a:xfrm>
        </p:spPr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– Picture Frame 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6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95536" y="129198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panel =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PicturePanel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panel.setPreferredSize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(new Dimension (200,200));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this.add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(panel);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this.setDefaultCloseOperation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this.pack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th-TH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frame = new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PictureFrame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frame.setVisible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(true);</a:t>
            </a:r>
          </a:p>
          <a:p>
            <a:endParaRPr lang="th-TH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th-TH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th-T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4941168"/>
            <a:ext cx="4536504" cy="919401"/>
          </a:xfrm>
          <a:prstGeom prst="wedgeRoundRectCallout">
            <a:avLst>
              <a:gd name="adj1" fmla="val -55430"/>
              <a:gd name="adj2" fmla="val -13205"/>
              <a:gd name="adj3" fmla="val 16667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สร้างเฟรมประเภทใหม่ที่มี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PicturePanel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อยู่ข้างใน โดยการสืบทอด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JFrame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th-TH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mik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4941168"/>
            <a:ext cx="1289298" cy="12892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Containers and GUI Components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16347"/>
            <a:ext cx="7467600" cy="43609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GUI Container: </a:t>
            </a:r>
            <a:r>
              <a:rPr lang="th-TH" dirty="0"/>
              <a:t>เป็น </a:t>
            </a:r>
            <a:r>
              <a:rPr lang="en-US" dirty="0"/>
              <a:t>subclass </a:t>
            </a:r>
            <a:r>
              <a:rPr lang="th-TH" dirty="0"/>
              <a:t>ของ </a:t>
            </a:r>
            <a:r>
              <a:rPr lang="en-US" dirty="0" smtClean="0"/>
              <a:t>Components </a:t>
            </a:r>
            <a:endParaRPr lang="en-US" dirty="0"/>
          </a:p>
          <a:p>
            <a:pPr lvl="1"/>
            <a:r>
              <a:rPr lang="th-TH" dirty="0"/>
              <a:t>วัตถุที่บรรจุ </a:t>
            </a:r>
            <a:r>
              <a:rPr lang="en-US" dirty="0"/>
              <a:t>GUI Components </a:t>
            </a:r>
            <a:r>
              <a:rPr lang="th-TH" dirty="0"/>
              <a:t>อื่น</a:t>
            </a:r>
            <a:r>
              <a:rPr lang="th-TH" dirty="0" smtClean="0"/>
              <a:t>ได้</a:t>
            </a:r>
          </a:p>
          <a:p>
            <a:pPr lvl="2"/>
            <a:r>
              <a:rPr lang="th-TH" dirty="0" smtClean="0"/>
              <a:t>บรรจุได้มากกว่า </a:t>
            </a:r>
            <a:r>
              <a:rPr lang="en-US" dirty="0" smtClean="0"/>
              <a:t>1 </a:t>
            </a:r>
            <a:r>
              <a:rPr lang="th-TH" dirty="0" smtClean="0"/>
              <a:t>วัตถุ</a:t>
            </a:r>
            <a:endParaRPr lang="en-US" dirty="0"/>
          </a:p>
          <a:p>
            <a:pPr lvl="1"/>
            <a:r>
              <a:rPr lang="en-US" b="1" dirty="0"/>
              <a:t>Top-level Container</a:t>
            </a:r>
            <a:r>
              <a:rPr lang="en-US" dirty="0"/>
              <a:t>: </a:t>
            </a:r>
            <a:r>
              <a:rPr lang="th-TH" dirty="0"/>
              <a:t>หน้าต่างที่มีกรอบ แสดงได้ด้วยตนเอง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JDialog</a:t>
            </a:r>
            <a:r>
              <a:rPr lang="en-US" dirty="0"/>
              <a:t>, </a:t>
            </a:r>
            <a:r>
              <a:rPr lang="en-US" dirty="0" err="1"/>
              <a:t>JApplet</a:t>
            </a:r>
            <a:endParaRPr lang="en-US" dirty="0"/>
          </a:p>
          <a:p>
            <a:pPr lvl="1"/>
            <a:r>
              <a:rPr lang="en-US" b="1" dirty="0"/>
              <a:t>Container </a:t>
            </a:r>
            <a:r>
              <a:rPr lang="th-TH" b="1" dirty="0"/>
              <a:t>อื่น</a:t>
            </a:r>
            <a:r>
              <a:rPr lang="en-US" dirty="0"/>
              <a:t>: </a:t>
            </a:r>
            <a:endParaRPr lang="th-TH" dirty="0"/>
          </a:p>
          <a:p>
            <a:pPr lvl="2"/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th-TH" dirty="0"/>
              <a:t>หน้าต่างที่ไม่มีกรอบ</a:t>
            </a:r>
            <a:r>
              <a:rPr lang="en-US" dirty="0"/>
              <a:t> </a:t>
            </a:r>
            <a:r>
              <a:rPr lang="th-TH" i="1" dirty="0"/>
              <a:t>ต้องบรรจุภายใน </a:t>
            </a:r>
            <a:r>
              <a:rPr lang="en-US" i="1" dirty="0"/>
              <a:t>Container</a:t>
            </a:r>
            <a:r>
              <a:rPr lang="th-TH" i="1" dirty="0"/>
              <a:t> อื่น</a:t>
            </a:r>
            <a:r>
              <a:rPr lang="en-US" i="1" dirty="0"/>
              <a:t> </a:t>
            </a:r>
            <a:r>
              <a:rPr lang="th-TH" dirty="0"/>
              <a:t>สำหรับการวาดตามแต่ต้องการ</a:t>
            </a:r>
            <a:r>
              <a:rPr lang="en-US" dirty="0"/>
              <a:t> (Customized Drawing)</a:t>
            </a:r>
            <a:r>
              <a:rPr lang="th-TH" dirty="0"/>
              <a:t> </a:t>
            </a:r>
            <a:endParaRPr lang="en-US" dirty="0" smtClean="0"/>
          </a:p>
          <a:p>
            <a:r>
              <a:rPr lang="en-US" dirty="0" smtClean="0"/>
              <a:t>GUI Components: </a:t>
            </a:r>
            <a:r>
              <a:rPr lang="th-TH" dirty="0" smtClean="0"/>
              <a:t>วัตถุที่แทนกราฟิกส์ต่าง ๆ</a:t>
            </a:r>
            <a:endParaRPr lang="en-US" dirty="0" smtClean="0"/>
          </a:p>
          <a:p>
            <a:pPr lvl="1"/>
            <a:r>
              <a:rPr lang="en-US" dirty="0" err="1" smtClean="0"/>
              <a:t>JButton</a:t>
            </a:r>
            <a:r>
              <a:rPr lang="en-US" dirty="0" smtClean="0"/>
              <a:t>,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JTextArea</a:t>
            </a:r>
            <a:r>
              <a:rPr lang="en-US" dirty="0" smtClean="0"/>
              <a:t>, etc.</a:t>
            </a:r>
            <a:endParaRPr lang="th-TH" dirty="0" smtClean="0"/>
          </a:p>
          <a:p>
            <a:endParaRPr lang="th-TH" dirty="0"/>
          </a:p>
          <a:p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EC2-CCA3-4882-8B9D-99E07E3B341B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Components </a:t>
            </a:r>
            <a:r>
              <a:rPr lang="th-TH" dirty="0" smtClean="0"/>
              <a:t>ทั่วไป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8</a:t>
            </a:fld>
            <a:endParaRPr lang="th-TH"/>
          </a:p>
        </p:txBody>
      </p:sp>
      <p:pic>
        <p:nvPicPr>
          <p:cNvPr id="9" name="Picture 8" descr="example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81644"/>
            <a:ext cx="6349381" cy="41044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9512" y="1772816"/>
            <a:ext cx="925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JLabel</a:t>
            </a:r>
            <a:endParaRPr lang="th-TH" b="1" dirty="0"/>
          </a:p>
        </p:txBody>
      </p:sp>
      <p:sp>
        <p:nvSpPr>
          <p:cNvPr id="11" name="Rectangle 10"/>
          <p:cNvSpPr/>
          <p:nvPr/>
        </p:nvSpPr>
        <p:spPr>
          <a:xfrm>
            <a:off x="179512" y="5282044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JTextField</a:t>
            </a:r>
            <a:endParaRPr lang="th-TH" b="1" dirty="0"/>
          </a:p>
        </p:txBody>
      </p:sp>
      <p:sp>
        <p:nvSpPr>
          <p:cNvPr id="12" name="Rectangle 11"/>
          <p:cNvSpPr/>
          <p:nvPr/>
        </p:nvSpPr>
        <p:spPr>
          <a:xfrm>
            <a:off x="179512" y="2996952"/>
            <a:ext cx="1069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JButton</a:t>
            </a:r>
            <a:endParaRPr lang="th-TH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80928"/>
            <a:ext cx="315858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516216" y="1196752"/>
            <a:ext cx="1459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JCheckBox</a:t>
            </a:r>
            <a:endParaRPr lang="th-TH" b="1" dirty="0"/>
          </a:p>
        </p:txBody>
      </p:sp>
      <p:sp>
        <p:nvSpPr>
          <p:cNvPr id="15" name="Rectangle 14"/>
          <p:cNvSpPr/>
          <p:nvPr/>
        </p:nvSpPr>
        <p:spPr>
          <a:xfrm>
            <a:off x="2915816" y="1196752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b="1" dirty="0" err="1" smtClean="0"/>
              <a:t>JComboBox</a:t>
            </a:r>
            <a:endParaRPr lang="th-TH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347864" y="5733256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JRadioButton</a:t>
            </a:r>
            <a:endParaRPr lang="th-TH" b="1" dirty="0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1521546" y="5157192"/>
            <a:ext cx="674190" cy="386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>
            <a:off x="1249036" y="3258562"/>
            <a:ext cx="658668" cy="17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>
            <a:off x="1104765" y="2034426"/>
            <a:ext cx="658923" cy="24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07904" y="1700808"/>
            <a:ext cx="21602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32240" y="1628800"/>
            <a:ext cx="43204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0"/>
          </p:cNvCxnSpPr>
          <p:nvPr/>
        </p:nvCxnSpPr>
        <p:spPr>
          <a:xfrm flipV="1">
            <a:off x="4208036" y="4581128"/>
            <a:ext cx="4359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การเพิ่ม </a:t>
            </a:r>
            <a:r>
              <a:rPr lang="en-US" dirty="0" smtClean="0"/>
              <a:t>UI components </a:t>
            </a:r>
            <a:r>
              <a:rPr lang="th-TH" dirty="0" smtClean="0"/>
              <a:t>ในหน้าต่าง</a:t>
            </a:r>
            <a:endParaRPr lang="th-TH" dirty="0"/>
          </a:p>
        </p:txBody>
      </p:sp>
      <p:sp>
        <p:nvSpPr>
          <p:cNvPr id="108549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208912" cy="4504941"/>
          </a:xfrm>
        </p:spPr>
        <p:txBody>
          <a:bodyPr>
            <a:normAutofit/>
          </a:bodyPr>
          <a:lstStyle/>
          <a:p>
            <a:r>
              <a:rPr lang="th-TH" dirty="0" smtClean="0"/>
              <a:t>วาง </a:t>
            </a:r>
            <a:r>
              <a:rPr lang="en-US" dirty="0" smtClean="0"/>
              <a:t>UI Component </a:t>
            </a:r>
            <a:r>
              <a:rPr lang="th-TH" dirty="0" smtClean="0"/>
              <a:t>ลงบน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th-TH" dirty="0" smtClean="0"/>
              <a:t>โดยตรง</a:t>
            </a:r>
            <a:endParaRPr lang="en-US" dirty="0" smtClean="0"/>
          </a:p>
          <a:p>
            <a:pPr lvl="1"/>
            <a:r>
              <a:rPr lang="th-TH" dirty="0" smtClean="0"/>
              <a:t>สามารถที่จะเพิ่มลงใน </a:t>
            </a:r>
            <a:r>
              <a:rPr lang="en-US" dirty="0" smtClean="0"/>
              <a:t>Container </a:t>
            </a:r>
            <a:r>
              <a:rPr lang="th-TH" dirty="0" smtClean="0"/>
              <a:t>โดยปริยายได้ ผ่านเมท็อด เช่น </a:t>
            </a:r>
            <a:r>
              <a:rPr lang="en-US" dirty="0" smtClean="0"/>
              <a:t>add, </a:t>
            </a:r>
          </a:p>
          <a:p>
            <a:pPr lvl="1"/>
            <a:r>
              <a:rPr lang="th-TH" dirty="0" smtClean="0"/>
              <a:t>ต้องเรียนรู้ </a:t>
            </a:r>
            <a:r>
              <a:rPr lang="en-US" dirty="0" err="1" smtClean="0"/>
              <a:t>LayoutManager</a:t>
            </a:r>
            <a:r>
              <a:rPr lang="en-US" dirty="0" smtClean="0"/>
              <a:t> </a:t>
            </a:r>
            <a:r>
              <a:rPr lang="th-TH" dirty="0" smtClean="0"/>
              <a:t>เพื่อกำหนดการวางรูปแบบของ </a:t>
            </a:r>
            <a:r>
              <a:rPr lang="en-US" dirty="0" smtClean="0"/>
              <a:t>Components -&gt; </a:t>
            </a:r>
            <a:r>
              <a:rPr lang="th-TH" dirty="0" smtClean="0"/>
              <a:t>อาทิตย์ต่อไป</a:t>
            </a:r>
          </a:p>
          <a:p>
            <a:r>
              <a:rPr lang="th-TH" dirty="0" smtClean="0"/>
              <a:t>ใช้ </a:t>
            </a:r>
            <a:r>
              <a:rPr lang="en-US" dirty="0" err="1" smtClean="0"/>
              <a:t>JPanel</a:t>
            </a:r>
            <a:r>
              <a:rPr lang="th-TH" dirty="0" smtClean="0"/>
              <a:t> เป็น </a:t>
            </a:r>
            <a:r>
              <a:rPr lang="en-US" dirty="0" smtClean="0"/>
              <a:t>Container </a:t>
            </a:r>
            <a:r>
              <a:rPr lang="th-TH" dirty="0" smtClean="0"/>
              <a:t>แทน</a:t>
            </a:r>
          </a:p>
          <a:p>
            <a:pPr lvl="1"/>
            <a:r>
              <a:rPr lang="th-TH" dirty="0" smtClean="0"/>
              <a:t>เปลี่ยน </a:t>
            </a:r>
            <a:r>
              <a:rPr lang="en-US" dirty="0" err="1" smtClean="0"/>
              <a:t>ContentPane</a:t>
            </a:r>
            <a:r>
              <a:rPr lang="en-US" dirty="0" smtClean="0"/>
              <a:t> </a:t>
            </a:r>
            <a:r>
              <a:rPr lang="th-TH" dirty="0" smtClean="0"/>
              <a:t>ของ </a:t>
            </a:r>
            <a:r>
              <a:rPr lang="en-US" dirty="0" smtClean="0"/>
              <a:t>Frame </a:t>
            </a:r>
            <a:r>
              <a:rPr lang="th-TH" dirty="0" smtClean="0"/>
              <a:t>ให้เป็น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ที่จะใช้ใส่ </a:t>
            </a:r>
            <a:r>
              <a:rPr lang="en-US" dirty="0" smtClean="0"/>
              <a:t>UI Component</a:t>
            </a:r>
            <a:r>
              <a:rPr lang="th-TH" dirty="0" smtClean="0"/>
              <a:t> โดยเมท็อด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setContentPane</a:t>
            </a:r>
            <a:r>
              <a:rPr lang="th-TH" dirty="0" smtClean="0"/>
              <a:t> ของ </a:t>
            </a:r>
            <a:r>
              <a:rPr lang="en-US" dirty="0" err="1" smtClean="0"/>
              <a:t>JFrame</a:t>
            </a:r>
            <a:endParaRPr lang="en-US" dirty="0" smtClean="0"/>
          </a:p>
          <a:p>
            <a:pPr lvl="1"/>
            <a:r>
              <a:rPr lang="th-TH" dirty="0" smtClean="0"/>
              <a:t>โดยค่าทั่วไป เมื่อเพิ่ม </a:t>
            </a:r>
            <a:r>
              <a:rPr lang="en-US" dirty="0" smtClean="0"/>
              <a:t>UI Components </a:t>
            </a:r>
            <a:r>
              <a:rPr lang="th-TH" dirty="0" smtClean="0"/>
              <a:t>จะถูกนำมาเรียงต่อกัน และตัดขึ้นบรรทัดใหม่ตามขนาดของหน้าต่าง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BCB1-2158-42F9-89E4-9C738C08682C}" type="slidenum">
              <a:rPr lang="en-US" altLang="en-US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OPLecture">
      <a:majorFont>
        <a:latin typeface="BrowalliaUPC"/>
        <a:ea typeface=""/>
        <a:cs typeface="BrowalliaUPC"/>
      </a:majorFont>
      <a:minorFont>
        <a:latin typeface="BrowalliaUPC"/>
        <a:ea typeface=""/>
        <a:cs typeface="BrowalliaUPC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9630</TotalTime>
  <Words>2471</Words>
  <Application>Microsoft Office PowerPoint</Application>
  <PresentationFormat>On-screen Show (4:3)</PresentationFormat>
  <Paragraphs>547</Paragraphs>
  <Slides>31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Sketchbook</vt:lpstr>
      <vt:lpstr>UI Components</vt:lpstr>
      <vt:lpstr>หัวข้อในวันนี้</vt:lpstr>
      <vt:lpstr>ทบทวนการสร้าง Frame และ Panel</vt:lpstr>
      <vt:lpstr>ตัวอย่าง – Picture Panel</vt:lpstr>
      <vt:lpstr>ตัวอย่าง – สร้างหน้าต่างโดย JFrame</vt:lpstr>
      <vt:lpstr>ตัวอย่าง – Picture Frame </vt:lpstr>
      <vt:lpstr>GUI Containers and GUI Components</vt:lpstr>
      <vt:lpstr>GUI Components ทั่วไป</vt:lpstr>
      <vt:lpstr>การเพิ่ม UI components ในหน้าต่าง</vt:lpstr>
      <vt:lpstr>ตัวอย่าง</vt:lpstr>
      <vt:lpstr>JButton</vt:lpstr>
      <vt:lpstr>การตอบสนองการกด JButton</vt:lpstr>
      <vt:lpstr>ใช้ Frame เป็น Listener - 1</vt:lpstr>
      <vt:lpstr>ใช้ Frame เป็น Listener - 2</vt:lpstr>
      <vt:lpstr>ใช้ Anonymous inner class</vt:lpstr>
      <vt:lpstr>Text Components</vt:lpstr>
      <vt:lpstr>Text Components (ต่อ)</vt:lpstr>
      <vt:lpstr>ตัวอย่าง - UpperCaseFrame</vt:lpstr>
      <vt:lpstr>TextText</vt:lpstr>
      <vt:lpstr>Slide 20</vt:lpstr>
      <vt:lpstr>Choices: Radio Button -- ลำดับการสร้าง</vt:lpstr>
      <vt:lpstr>PictureFrame – Revisited 1</vt:lpstr>
      <vt:lpstr>PictureFrame – Revisited 2</vt:lpstr>
      <vt:lpstr>Choices: Check Box</vt:lpstr>
      <vt:lpstr>Choices: Combo Box</vt:lpstr>
      <vt:lpstr>ลองสร้าง - Choices</vt:lpstr>
      <vt:lpstr>Classes ของโปรแกรม ChoiceTest (ChoiceTest.java)</vt:lpstr>
      <vt:lpstr>Slide 28</vt:lpstr>
      <vt:lpstr>Slide 29</vt:lpstr>
      <vt:lpstr>Slide 30</vt:lpstr>
      <vt:lpstr>สรุปการเรียนในวันนี้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ComputerSCI</dc:creator>
  <cp:lastModifiedBy>TU</cp:lastModifiedBy>
  <cp:revision>235</cp:revision>
  <dcterms:created xsi:type="dcterms:W3CDTF">2014-08-07T13:37:14Z</dcterms:created>
  <dcterms:modified xsi:type="dcterms:W3CDTF">2014-08-31T16:11:54Z</dcterms:modified>
</cp:coreProperties>
</file>