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339" r:id="rId5"/>
    <p:sldId id="340" r:id="rId6"/>
    <p:sldId id="341" r:id="rId7"/>
    <p:sldId id="362" r:id="rId8"/>
    <p:sldId id="361" r:id="rId9"/>
    <p:sldId id="343" r:id="rId10"/>
    <p:sldId id="344" r:id="rId11"/>
    <p:sldId id="345" r:id="rId12"/>
    <p:sldId id="366" r:id="rId13"/>
    <p:sldId id="346" r:id="rId14"/>
    <p:sldId id="347" r:id="rId15"/>
    <p:sldId id="363" r:id="rId16"/>
    <p:sldId id="364" r:id="rId17"/>
    <p:sldId id="348" r:id="rId18"/>
    <p:sldId id="365" r:id="rId19"/>
    <p:sldId id="377" r:id="rId20"/>
    <p:sldId id="378" r:id="rId21"/>
    <p:sldId id="376" r:id="rId22"/>
    <p:sldId id="349" r:id="rId23"/>
    <p:sldId id="373" r:id="rId24"/>
    <p:sldId id="375" r:id="rId25"/>
    <p:sldId id="383" r:id="rId26"/>
    <p:sldId id="355" r:id="rId27"/>
    <p:sldId id="354" r:id="rId28"/>
    <p:sldId id="371" r:id="rId29"/>
    <p:sldId id="372" r:id="rId30"/>
    <p:sldId id="356" r:id="rId31"/>
    <p:sldId id="357" r:id="rId32"/>
    <p:sldId id="358" r:id="rId33"/>
    <p:sldId id="379" r:id="rId34"/>
    <p:sldId id="382" r:id="rId35"/>
    <p:sldId id="381" r:id="rId36"/>
    <p:sldId id="380" r:id="rId37"/>
    <p:sldId id="359" r:id="rId38"/>
  </p:sldIdLst>
  <p:sldSz cx="9144000" cy="6858000" type="screen4x3"/>
  <p:notesSz cx="7099300" cy="1023461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owadee" initials="Y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DDDDDD"/>
    <a:srgbClr val="CC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3622" autoAdjust="0"/>
  </p:normalViewPr>
  <p:slideViewPr>
    <p:cSldViewPr>
      <p:cViewPr varScale="1">
        <p:scale>
          <a:sx n="79" d="100"/>
          <a:sy n="79" d="100"/>
        </p:scale>
        <p:origin x="-132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38"/>
    </p:cViewPr>
  </p:sorterViewPr>
  <p:notesViewPr>
    <p:cSldViewPr>
      <p:cViewPr>
        <p:scale>
          <a:sx n="75" d="100"/>
          <a:sy n="75" d="100"/>
        </p:scale>
        <p:origin x="-690" y="175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8" rIns="91557" bIns="45778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6538" y="0"/>
            <a:ext cx="30527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8" rIns="91557" bIns="45778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8513"/>
            <a:ext cx="305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8" rIns="91557" bIns="45778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6538" y="9688513"/>
            <a:ext cx="30527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8" rIns="91557" bIns="45778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Angsana New" pitchFamily="18" charset="-34"/>
                <a:cs typeface="Angsana New" pitchFamily="18" charset="-34"/>
              </a:defRPr>
            </a:lvl1pPr>
          </a:lstStyle>
          <a:p>
            <a:fld id="{166BA7E8-7446-46A6-A938-F046E5B3D240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6673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9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9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9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900">
                <a:latin typeface="Angsana New" pitchFamily="18" charset="-34"/>
                <a:cs typeface="Angsana New" pitchFamily="18" charset="-34"/>
              </a:defRPr>
            </a:lvl1pPr>
          </a:lstStyle>
          <a:p>
            <a:fld id="{AE2B0F18-9C5D-4225-9CEF-BFB6FE8591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B9E0E-AED4-49A6-8C1D-00CF8B919A71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2"/>
                </a:solidFill>
              </a:rPr>
              <a:t>Card</a:t>
            </a:r>
            <a:r>
              <a:rPr lang="en-US" baseline="0" dirty="0" smtClean="0">
                <a:solidFill>
                  <a:schemeClr val="tx2"/>
                </a:solidFill>
              </a:rPr>
              <a:t> Layout: </a:t>
            </a:r>
            <a:r>
              <a:rPr lang="th-TH" baseline="0" dirty="0" smtClean="0">
                <a:solidFill>
                  <a:schemeClr val="tx2"/>
                </a:solidFill>
              </a:rPr>
              <a:t>จัดวางตั้งแต่ </a:t>
            </a:r>
            <a:r>
              <a:rPr lang="en-US" baseline="0" dirty="0" smtClean="0">
                <a:solidFill>
                  <a:schemeClr val="tx2"/>
                </a:solidFill>
              </a:rPr>
              <a:t>2 components </a:t>
            </a:r>
            <a:r>
              <a:rPr lang="th-TH" baseline="0" dirty="0" smtClean="0">
                <a:solidFill>
                  <a:schemeClr val="tx2"/>
                </a:solidFill>
              </a:rPr>
              <a:t>ในพื้นที่เดียวกัน และใช้ </a:t>
            </a:r>
            <a:r>
              <a:rPr lang="en-US" baseline="0" dirty="0" smtClean="0">
                <a:solidFill>
                  <a:schemeClr val="tx2"/>
                </a:solidFill>
              </a:rPr>
              <a:t>event </a:t>
            </a:r>
            <a:r>
              <a:rPr lang="th-TH" baseline="0" dirty="0" smtClean="0">
                <a:solidFill>
                  <a:schemeClr val="tx2"/>
                </a:solidFill>
              </a:rPr>
              <a:t>บางอย่างเพื่อเลือกเปลี่ยน </a:t>
            </a:r>
            <a:r>
              <a:rPr lang="en-US" baseline="0" dirty="0" smtClean="0">
                <a:solidFill>
                  <a:schemeClr val="tx2"/>
                </a:solidFill>
              </a:rPr>
              <a:t>component </a:t>
            </a:r>
            <a:r>
              <a:rPr lang="th-TH" baseline="0" dirty="0" smtClean="0">
                <a:solidFill>
                  <a:schemeClr val="tx2"/>
                </a:solidFill>
              </a:rPr>
              <a:t>ทีต้องการแสดง</a:t>
            </a:r>
            <a:endParaRPr lang="en-US" dirty="0" smtClean="0">
              <a:solidFill>
                <a:schemeClr val="tx2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2"/>
                </a:solidFill>
              </a:rPr>
              <a:t>Box Layout:</a:t>
            </a:r>
            <a:r>
              <a:rPr lang="th-TH" dirty="0" smtClean="0"/>
              <a:t>จัดวางตำแหน่งทุกอย่างไว้ตรงกลางของหน้าต่างในหนึ่งนแถวหรือหนึ่ง</a:t>
            </a:r>
            <a:r>
              <a:rPr lang="en-US" dirty="0" smtClean="0"/>
              <a:t> column</a:t>
            </a:r>
            <a:endParaRPr lang="th-TH" dirty="0" smtClean="0">
              <a:solidFill>
                <a:schemeClr val="tx2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tx2"/>
                </a:solidFill>
              </a:rPr>
              <a:t>GridBag</a:t>
            </a:r>
            <a:r>
              <a:rPr lang="en-US" dirty="0" smtClean="0">
                <a:solidFill>
                  <a:schemeClr val="tx2"/>
                </a:solidFill>
              </a:rPr>
              <a:t> Layout</a:t>
            </a:r>
            <a:r>
              <a:rPr lang="en-US" dirty="0" smtClean="0"/>
              <a:t>: </a:t>
            </a:r>
            <a:r>
              <a:rPr lang="th-TH" dirty="0" smtClean="0"/>
              <a:t>คล้าย</a:t>
            </a:r>
            <a:r>
              <a:rPr lang="en-US" dirty="0" smtClean="0"/>
              <a:t> Grid Layout </a:t>
            </a:r>
            <a:r>
              <a:rPr lang="th-TH" dirty="0" smtClean="0"/>
              <a:t>แต่ตารางย่อยแต่ละ </a:t>
            </a:r>
            <a:r>
              <a:rPr lang="en-US" dirty="0" smtClean="0"/>
              <a:t>cell </a:t>
            </a:r>
            <a:r>
              <a:rPr lang="th-TH" dirty="0" smtClean="0"/>
              <a:t>มีขนาดไม่เท่ากันได้ 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B0F18-9C5D-4225-9CEF-BFB6FE859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0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B0F18-9C5D-4225-9CEF-BFB6FE8591B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2E2C019-7B24-4CCF-A750-21CEDCB3621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3677-0881-494B-9002-B6BED69A7B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72816"/>
            <a:ext cx="7467600" cy="4216909"/>
          </a:xfrm>
        </p:spPr>
        <p:txBody>
          <a:bodyPr vert="eaVert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A6E-1874-4419-B75A-5D069ADD9F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F31E-972B-485C-B45D-BCF49C6AD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5822-0A9C-43AA-9F83-C3C2D1CEC04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7544" y="4005312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9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471613" cy="457200"/>
          </a:xfrm>
        </p:spPr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5500687" cy="457200"/>
          </a:xfrm>
        </p:spPr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9500" y="6356350"/>
            <a:ext cx="1257300" cy="457200"/>
          </a:xfrm>
        </p:spPr>
        <p:txBody>
          <a:bodyPr/>
          <a:lstStyle/>
          <a:p>
            <a:fld id="{BE10202C-7BD7-45A5-9709-7253360BFD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04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6"/>
            <a:ext cx="7467600" cy="42169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925C-E497-47D8-9C3B-AF10D3EDF1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3178-0793-4D10-AF80-BEB2BF6BF47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772817"/>
            <a:ext cx="3658745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547" y="1772816"/>
            <a:ext cx="3657600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9AB-8771-48EF-BAC3-9364684F5B1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27584" y="2420887"/>
            <a:ext cx="3658745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692547" y="2420888"/>
            <a:ext cx="365760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57" y="1772817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0700" y="1772816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5822-0A9C-43AA-9F83-C3C2D1CEC04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420887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420888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7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2C83-F78C-47B8-B397-E06B39F591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8853-264A-4491-BA4B-97074D732A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6">
            <a:lum brigh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5175822-0A9C-43AA-9F83-C3C2D1CEC0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x/swing/JSlider.html#JSlider%28int,%20int,%20int,%20int%2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Layout Manager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211</a:t>
            </a:r>
          </a:p>
          <a:p>
            <a:r>
              <a:rPr lang="th-TH" dirty="0"/>
              <a:t>เยาวดี เต็มธนาภัทร์ </a:t>
            </a:r>
            <a:r>
              <a:rPr lang="en-US" dirty="0"/>
              <a:t>&amp; </a:t>
            </a:r>
            <a:r>
              <a:rPr lang="th-TH" dirty="0"/>
              <a:t>สุกัญญา รัตโนทยานนท์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9F31709-57E7-483C-845A-EFE88B86735A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96752"/>
            <a:ext cx="2819400" cy="216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FlowLayout</a:t>
            </a:r>
            <a:r>
              <a:rPr lang="th-TH" dirty="0" smtClean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973-A089-4231-B961-412348E7331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611560" y="1700808"/>
            <a:ext cx="77771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th-TH" sz="3200" dirty="0">
                <a:latin typeface="Angsana New" pitchFamily="18" charset="-34"/>
                <a:cs typeface="Angsana New" pitchFamily="18" charset="-34"/>
              </a:rPr>
              <a:t>จัดเรียง</a:t>
            </a:r>
            <a:r>
              <a:rPr kumimoji="1" lang="en-US" sz="3200" dirty="0">
                <a:latin typeface="Angsana New" pitchFamily="18" charset="-34"/>
                <a:cs typeface="Angsana New" pitchFamily="18" charset="-34"/>
              </a:rPr>
              <a:t> components </a:t>
            </a:r>
            <a:r>
              <a:rPr kumimoji="1" lang="th-TH" sz="3200" dirty="0">
                <a:latin typeface="Angsana New" pitchFamily="18" charset="-34"/>
                <a:cs typeface="Angsana New" pitchFamily="18" charset="-34"/>
              </a:rPr>
              <a:t>ในลักษณะเรียงจากซ้ายไปขวาต่อเนื่อง เมื่อเต็มจะขยับลง (ไล่เหมือนเขียนในบรรทัด หมดขึ้นต่อบรรทัดใหม่)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52936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7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FlowLayout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 smtClean="0"/>
              <a:t>เงื่อนไขทั่วไปที่กำหนดโดย</a:t>
            </a:r>
            <a:r>
              <a:rPr lang="en-US" dirty="0" smtClean="0"/>
              <a:t> </a:t>
            </a:r>
            <a:r>
              <a:rPr lang="th-TH" dirty="0" smtClean="0"/>
              <a:t>FlowLayout</a:t>
            </a:r>
          </a:p>
          <a:p>
            <a:pPr lvl="1"/>
            <a:r>
              <a:rPr lang="th-TH" u="sng" dirty="0" smtClean="0">
                <a:solidFill>
                  <a:schemeClr val="accent2">
                    <a:lumMod val="75000"/>
                  </a:schemeClr>
                </a:solidFill>
              </a:rPr>
              <a:t>ไม่</a:t>
            </a:r>
            <a:r>
              <a:rPr lang="th-TH" dirty="0" smtClean="0">
                <a:solidFill>
                  <a:schemeClr val="accent2">
                    <a:lumMod val="75000"/>
                  </a:schemeClr>
                </a:solidFill>
              </a:rPr>
              <a:t>เปลี่ยนขนาด</a:t>
            </a:r>
            <a:r>
              <a:rPr lang="th-TH" dirty="0" smtClean="0"/>
              <a:t>ของ </a:t>
            </a:r>
            <a:r>
              <a:rPr lang="en-US" dirty="0" smtClean="0"/>
              <a:t>component</a:t>
            </a:r>
            <a:r>
              <a:rPr lang="th-TH" dirty="0" smtClean="0"/>
              <a:t> ที่อยู่ในมัน </a:t>
            </a:r>
          </a:p>
          <a:p>
            <a:pPr lvl="2"/>
            <a:r>
              <a:rPr lang="th-TH" dirty="0" smtClean="0"/>
              <a:t>ใช้ขนาดตาม </a:t>
            </a:r>
            <a:r>
              <a:rPr lang="en-US" dirty="0" smtClean="0"/>
              <a:t>preferred size </a:t>
            </a:r>
            <a:r>
              <a:rPr lang="th-TH" dirty="0" smtClean="0"/>
              <a:t>ของวัตถุนั้น ๆ</a:t>
            </a:r>
          </a:p>
          <a:p>
            <a:pPr lvl="1"/>
            <a:r>
              <a:rPr lang="th-TH" dirty="0" smtClean="0">
                <a:solidFill>
                  <a:schemeClr val="accent2">
                    <a:lumMod val="75000"/>
                  </a:schemeClr>
                </a:solidFill>
              </a:rPr>
              <a:t>เปลี่ยนตำแหน่ง</a:t>
            </a:r>
            <a:r>
              <a:rPr lang="th-TH" dirty="0" smtClean="0"/>
              <a:t>ของวัตถุ ถ้าขนาดพื้นที่มีการเปลี่ยนแปลง</a:t>
            </a:r>
            <a:endParaRPr lang="en-US" dirty="0"/>
          </a:p>
          <a:p>
            <a:r>
              <a:rPr lang="th-TH" b="1" dirty="0">
                <a:solidFill>
                  <a:schemeClr val="accent3">
                    <a:lumMod val="50000"/>
                  </a:schemeClr>
                </a:solidFill>
              </a:rPr>
              <a:t>การสร้าง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th-TH" dirty="0"/>
              <a:t>ใช้ตัวปริยาย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th-TH" dirty="0" smtClean="0"/>
              <a:t>จัดเรียงไว้ตรงกลาง</a:t>
            </a:r>
            <a:r>
              <a:rPr lang="en-US" dirty="0" smtClean="0"/>
              <a:t> (CENTER)</a:t>
            </a:r>
            <a:r>
              <a:rPr lang="th-TH" dirty="0" smtClean="0"/>
              <a:t> </a:t>
            </a:r>
            <a:r>
              <a:rPr lang="th-TH" dirty="0"/>
              <a:t>ช่องว่าง </a:t>
            </a:r>
            <a:r>
              <a:rPr lang="en-US" dirty="0" err="1" smtClean="0"/>
              <a:t>hgap</a:t>
            </a:r>
            <a:r>
              <a:rPr lang="en-US" dirty="0" smtClean="0"/>
              <a:t>=5, </a:t>
            </a:r>
            <a:r>
              <a:rPr lang="en-US" dirty="0" err="1" smtClean="0"/>
              <a:t>vgap</a:t>
            </a:r>
            <a:r>
              <a:rPr lang="en-US" dirty="0" smtClean="0"/>
              <a:t>=5)</a:t>
            </a:r>
            <a:r>
              <a:rPr lang="th-TH" dirty="0" smtClean="0"/>
              <a:t> </a:t>
            </a:r>
          </a:p>
          <a:p>
            <a:pPr marL="640080" lvl="2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FlowLayout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th-TH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เลือกจัดให้เรียงชิดซ้าย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(LEFT),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ชิดขวา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(RIGHT)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หรือตรงกลาง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(CENTER)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</a:t>
            </a:r>
          </a:p>
          <a:p>
            <a:pPr marL="640080" lvl="2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FlowLayout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FlowLayout.LEFT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th-TH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9750" lvl="1" indent="-211138"/>
            <a:r>
              <a:rPr lang="th-TH" dirty="0" smtClean="0"/>
              <a:t>สามารถ</a:t>
            </a:r>
            <a:r>
              <a:rPr lang="th-TH" dirty="0"/>
              <a:t>ระ</a:t>
            </a:r>
            <a:r>
              <a:rPr lang="th-TH" dirty="0" smtClean="0"/>
              <a:t>บุการจัดเรียงและช่องไฟ</a:t>
            </a:r>
            <a:r>
              <a:rPr lang="en-US" dirty="0" smtClean="0"/>
              <a:t> (</a:t>
            </a:r>
            <a:r>
              <a:rPr lang="en-US" dirty="0" err="1" smtClean="0"/>
              <a:t>hgap</a:t>
            </a:r>
            <a:r>
              <a:rPr lang="en-US" dirty="0" smtClean="0"/>
              <a:t>, </a:t>
            </a:r>
            <a:r>
              <a:rPr lang="en-US" dirty="0" err="1" smtClean="0"/>
              <a:t>vgap</a:t>
            </a:r>
            <a:r>
              <a:rPr lang="en-US" dirty="0" smtClean="0"/>
              <a:t>) </a:t>
            </a:r>
            <a:r>
              <a:rPr lang="th-TH" dirty="0" smtClean="0"/>
              <a:t>ระหว่าง </a:t>
            </a:r>
            <a:r>
              <a:rPr lang="en-US" dirty="0"/>
              <a:t>components</a:t>
            </a:r>
            <a:r>
              <a:rPr lang="th-TH" dirty="0"/>
              <a:t> </a:t>
            </a:r>
            <a:r>
              <a:rPr lang="th-TH" dirty="0" smtClean="0"/>
              <a:t>ได้</a:t>
            </a:r>
          </a:p>
          <a:p>
            <a:pPr marL="640080" lvl="2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FlowLayout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FlowLayout.RIGHT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5, 10);</a:t>
            </a:r>
            <a:r>
              <a:rPr lang="th-TH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9750" lvl="1" indent="-211138"/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A2A0-151F-4C0C-9CC7-C57D8573C3BA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616173"/>
          </a:xfrm>
        </p:spPr>
        <p:txBody>
          <a:bodyPr/>
          <a:lstStyle/>
          <a:p>
            <a:r>
              <a:rPr lang="en-US" dirty="0" err="1" smtClean="0"/>
              <a:t>FlowLayoutFrame</a:t>
            </a:r>
            <a:r>
              <a:rPr lang="en-US" dirty="0" smtClean="0"/>
              <a:t> (3)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052736"/>
            <a:ext cx="7622232" cy="511256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FlowLayoutFrame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extends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JFrame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FlowLayoutFrame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   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6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FlowLayout</a:t>
            </a:r>
            <a:r>
              <a:rPr lang="en-US" sz="60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layout =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60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FlowLayout</a:t>
            </a:r>
            <a:r>
              <a:rPr lang="en-US" sz="60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en-US" sz="60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        // </a:t>
            </a:r>
            <a:r>
              <a:rPr lang="en-US" sz="6000" dirty="0" err="1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FlowLayout</a:t>
            </a:r>
            <a:r>
              <a:rPr lang="en-US" sz="60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 layout = new </a:t>
            </a:r>
            <a:r>
              <a:rPr lang="en-US" sz="6000" dirty="0" err="1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FlowLayout</a:t>
            </a:r>
            <a:r>
              <a:rPr lang="en-US" sz="60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6000" dirty="0" err="1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FlowLayout.LEFT</a:t>
            </a:r>
            <a:r>
              <a:rPr lang="en-US" sz="60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60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// </a:t>
            </a:r>
            <a:r>
              <a:rPr lang="en-US" sz="6000" dirty="0" err="1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FlowLayout</a:t>
            </a:r>
            <a:r>
              <a:rPr lang="en-US" sz="60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 layout = new </a:t>
            </a:r>
            <a:r>
              <a:rPr lang="en-US" sz="6000" dirty="0" err="1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FlowLayout</a:t>
            </a:r>
            <a:r>
              <a:rPr lang="en-US" sz="60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6000" dirty="0" err="1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FlowLayout.LEFT</a:t>
            </a:r>
            <a:r>
              <a:rPr lang="en-US" sz="60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, 10, 20</a:t>
            </a:r>
            <a:r>
              <a:rPr lang="en-US" sz="6000" dirty="0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60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6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setLayout</a:t>
            </a:r>
            <a:r>
              <a:rPr lang="en-US" sz="6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(layout</a:t>
            </a:r>
            <a:r>
              <a:rPr lang="en-US" sz="60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60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6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[]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[5];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6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=0;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btnSet.</a:t>
            </a:r>
            <a:r>
              <a:rPr lang="en-US" sz="6000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length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++) {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 =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60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"Button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+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</a:t>
            </a:r>
            <a:r>
              <a:rPr lang="en-US" sz="6000" b="1" dirty="0" err="1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6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.add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6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6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]);</a:t>
            </a:r>
            <a:endParaRPr lang="en-US" sz="6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6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setTitle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60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US" sz="6000" dirty="0" err="1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FlowLayout</a:t>
            </a:r>
            <a:r>
              <a:rPr lang="en-US" sz="60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Frame"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setSize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(300, 400);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setDefaultCloseOperation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6000" i="1" dirty="0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EXIT_ON_CLOSE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setVisible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6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6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996952"/>
            <a:ext cx="2304256" cy="307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7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BorderLayout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h-TH" dirty="0" smtClean="0"/>
              <a:t>แบ่งพื้นที่ออกเป็น 5 ส่วนย่อย คือ</a:t>
            </a:r>
            <a:r>
              <a:rPr lang="en-US" dirty="0" smtClean="0"/>
              <a:t> </a:t>
            </a:r>
            <a:r>
              <a:rPr lang="th-TH" dirty="0" smtClean="0"/>
              <a:t>เหนือ, ใต้,</a:t>
            </a:r>
            <a:r>
              <a:rPr lang="en-US" dirty="0" smtClean="0"/>
              <a:t> </a:t>
            </a:r>
            <a:r>
              <a:rPr lang="th-TH" dirty="0" smtClean="0"/>
              <a:t>ตะวันตก</a:t>
            </a:r>
            <a:r>
              <a:rPr lang="en-US" dirty="0" smtClean="0"/>
              <a:t>, </a:t>
            </a:r>
            <a:r>
              <a:rPr lang="th-TH" dirty="0" smtClean="0"/>
              <a:t>ตะวันออก</a:t>
            </a:r>
            <a:r>
              <a:rPr lang="en-US" dirty="0" smtClean="0"/>
              <a:t>, </a:t>
            </a:r>
            <a:r>
              <a:rPr lang="th-TH" dirty="0" smtClean="0"/>
              <a:t>และตรงกลาง</a:t>
            </a:r>
            <a:endParaRPr lang="th-TH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80DF-99EF-41FB-B6E8-2F3287554C5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00800" y="2971800"/>
            <a:ext cx="3200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เหนือ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(North)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700800" y="3505200"/>
            <a:ext cx="853200" cy="17637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 anchorCtr="1"/>
          <a:lstStyle/>
          <a:p>
            <a:pPr algn="ctr" eaLnBrk="0" hangingPunct="0"/>
            <a:r>
              <a:rPr lang="th-TH" sz="2800" dirty="0">
                <a:latin typeface="Angsana New" pitchFamily="18" charset="-34"/>
                <a:cs typeface="Angsana New" pitchFamily="18" charset="-34"/>
              </a:rPr>
              <a:t>ตะวันตก</a:t>
            </a:r>
          </a:p>
          <a:p>
            <a:pPr algn="ctr" eaLnBrk="0" hangingPunct="0"/>
            <a:r>
              <a:rPr lang="en-US" sz="2800" dirty="0">
                <a:latin typeface="Angsana New" pitchFamily="18" charset="-34"/>
                <a:cs typeface="Angsana New" pitchFamily="18" charset="-34"/>
              </a:rPr>
              <a:t>(West)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063000" y="3505200"/>
            <a:ext cx="8382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 anchorCtr="1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ตะวันออก</a:t>
            </a:r>
          </a:p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 (East)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539000" y="3505200"/>
            <a:ext cx="1524000" cy="17526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th-TH" sz="2800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กลาง</a:t>
            </a:r>
          </a:p>
          <a:p>
            <a:pPr algn="ctr" eaLnBrk="0" hangingPunct="0"/>
            <a:r>
              <a:rPr lang="en-US" sz="2800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Center</a:t>
            </a:r>
            <a:endParaRPr lang="en-US" sz="2800" dirty="0">
              <a:solidFill>
                <a:srgbClr val="00B05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700800" y="5257800"/>
            <a:ext cx="3200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ใต้ (South)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55131"/>
            <a:ext cx="38100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3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BorderLayout (2)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th-TH" dirty="0" smtClean="0"/>
              <a:t>แต่ละพื้นที่บรรจุวัตถุได้อย่างเดียว ถ้าบรรจุ </a:t>
            </a:r>
            <a:r>
              <a:rPr lang="en-US" dirty="0" smtClean="0"/>
              <a:t>&gt;</a:t>
            </a:r>
            <a:r>
              <a:rPr lang="th-TH" dirty="0" smtClean="0"/>
              <a:t> 1 เห็นเพียงวัตถุที่เพิ่มหลังสุด </a:t>
            </a:r>
          </a:p>
          <a:p>
            <a:pPr lvl="0"/>
            <a:r>
              <a:rPr lang="th-TH" dirty="0" smtClean="0"/>
              <a:t>ขนาดของวัตถุเปลี่ยนแปลงให้พอดีกับขนาดของหน้าต่างเสมอ</a:t>
            </a:r>
            <a:endParaRPr lang="en-US" dirty="0" smtClean="0"/>
          </a:p>
          <a:p>
            <a:pPr lvl="1"/>
            <a:r>
              <a:rPr lang="th-TH" dirty="0" smtClean="0"/>
              <a:t>วัตถุทิศเหนือและใต้ มีความสูงเท่ากับ </a:t>
            </a:r>
            <a:r>
              <a:rPr lang="en-US" dirty="0" smtClean="0"/>
              <a:t>preferred size</a:t>
            </a:r>
            <a:endParaRPr lang="th-TH" dirty="0" smtClean="0"/>
          </a:p>
          <a:p>
            <a:pPr lvl="1"/>
            <a:r>
              <a:rPr lang="th-TH" dirty="0"/>
              <a:t>วัตถุ</a:t>
            </a:r>
            <a:r>
              <a:rPr lang="th-TH" dirty="0" smtClean="0"/>
              <a:t>ทิศตะวันตกและตะวันออก </a:t>
            </a:r>
            <a:r>
              <a:rPr lang="th-TH" dirty="0"/>
              <a:t>มี</a:t>
            </a:r>
            <a:r>
              <a:rPr lang="th-TH" dirty="0" smtClean="0"/>
              <a:t>ความกว้างเท่ากับ </a:t>
            </a:r>
            <a:r>
              <a:rPr lang="en-US" dirty="0"/>
              <a:t>preferred size</a:t>
            </a:r>
            <a:endParaRPr lang="th-TH" dirty="0"/>
          </a:p>
          <a:p>
            <a:pPr lvl="1"/>
            <a:r>
              <a:rPr lang="th-TH" dirty="0" smtClean="0"/>
              <a:t>วัตถุตรงกลางใช้พื้นที่ที่เหลือทั้งหมด </a:t>
            </a:r>
            <a:endParaRPr lang="en-US" dirty="0" smtClean="0"/>
          </a:p>
          <a:p>
            <a:pPr lvl="0"/>
            <a:r>
              <a:rPr lang="th-TH" b="1" dirty="0" smtClean="0">
                <a:solidFill>
                  <a:schemeClr val="accent3">
                    <a:lumMod val="50000"/>
                  </a:schemeClr>
                </a:solidFill>
              </a:rPr>
              <a:t>การสร้าง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th-TH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th-TH" dirty="0" smtClean="0"/>
              <a:t>ใช้ตัวปริยาย</a:t>
            </a:r>
            <a:r>
              <a:rPr lang="en-US" dirty="0" smtClean="0"/>
              <a:t> (</a:t>
            </a:r>
            <a:r>
              <a:rPr lang="th-TH" dirty="0" smtClean="0"/>
              <a:t>ไม่มีช่องไฟระหว่าง </a:t>
            </a:r>
            <a:r>
              <a:rPr lang="en-US" dirty="0" smtClean="0"/>
              <a:t>component)</a:t>
            </a:r>
            <a:r>
              <a:rPr lang="th-TH" dirty="0" smtClean="0"/>
              <a:t> </a:t>
            </a:r>
          </a:p>
          <a:p>
            <a:pPr marL="640080" lvl="2" indent="0">
              <a:buNone/>
            </a:pP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BorderLayout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th-TH" sz="2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th-TH" dirty="0" smtClean="0"/>
              <a:t>สามารถระบุช่องไฟ</a:t>
            </a:r>
            <a:r>
              <a:rPr lang="en-US" dirty="0" smtClean="0"/>
              <a:t> (</a:t>
            </a:r>
            <a:r>
              <a:rPr lang="en-US" dirty="0" err="1" smtClean="0"/>
              <a:t>hgap</a:t>
            </a:r>
            <a:r>
              <a:rPr lang="en-US" dirty="0" smtClean="0"/>
              <a:t>, </a:t>
            </a:r>
            <a:r>
              <a:rPr lang="en-US" dirty="0" err="1" smtClean="0"/>
              <a:t>vgap</a:t>
            </a:r>
            <a:r>
              <a:rPr lang="en-US" dirty="0" smtClean="0"/>
              <a:t>) </a:t>
            </a:r>
            <a:r>
              <a:rPr lang="th-TH" dirty="0" smtClean="0"/>
              <a:t>ระหว่าง </a:t>
            </a:r>
            <a:r>
              <a:rPr lang="en-US" dirty="0" smtClean="0"/>
              <a:t>components</a:t>
            </a:r>
            <a:r>
              <a:rPr lang="th-TH" dirty="0" smtClean="0"/>
              <a:t> ได้</a:t>
            </a:r>
          </a:p>
          <a:p>
            <a:pPr marL="640080" lvl="2" indent="0"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BorderLayout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10);</a:t>
            </a:r>
            <a:r>
              <a:rPr lang="th-TH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h-TH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5CCD-DC91-44D9-A00C-66E6446A539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4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616173"/>
          </a:xfrm>
        </p:spPr>
        <p:txBody>
          <a:bodyPr/>
          <a:lstStyle/>
          <a:p>
            <a:r>
              <a:rPr lang="en-US" dirty="0" err="1" smtClean="0"/>
              <a:t>BorderLayoutFrame</a:t>
            </a:r>
            <a:r>
              <a:rPr lang="en-US" dirty="0" smtClean="0"/>
              <a:t> (3)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052736"/>
            <a:ext cx="7467600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r>
              <a:rPr lang="en-US" sz="14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 of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JFrame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layout anyway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layout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</a:t>
            </a:r>
            <a:endParaRPr lang="en-US" sz="14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setLayout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(layout);</a:t>
            </a:r>
            <a:endParaRPr lang="en-US" sz="1400" b="1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[5];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++) {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"Button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NORTH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SOUTH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[3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CENTER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[4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EAST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BorderLayout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Frame"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(400, 300);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setDefaultCloseOperation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EXIT_ON_CLOSE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setVisible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th-TH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89040"/>
            <a:ext cx="2937115" cy="220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(1)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h-TH" sz="2800" dirty="0" smtClean="0"/>
              <a:t>แบ่งพื้นที่เป็นตารางย่อยเท่ากันในทุกช่อง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FBA-6645-4F60-80FA-928C220B5F0B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403244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0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(2)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2800" dirty="0" smtClean="0"/>
              <a:t>ตารางย่อย กำหนดโดยจำนวนแถวและหลัก</a:t>
            </a:r>
          </a:p>
          <a:p>
            <a:r>
              <a:rPr lang="th-TH" sz="2800" dirty="0" smtClean="0"/>
              <a:t>ขนาดของวัตถุเท่ากันในทุกช่องย่อย</a:t>
            </a:r>
          </a:p>
          <a:p>
            <a:r>
              <a:rPr lang="th-TH" sz="2800" dirty="0" smtClean="0"/>
              <a:t>วัตถุแต่ละช่องย่อยเปลี่ยนแปลงขนาดพอดีกับขนาดของหน้าต่าง</a:t>
            </a:r>
            <a:r>
              <a:rPr lang="th-TH" dirty="0" smtClean="0"/>
              <a:t>เสมอ</a:t>
            </a:r>
          </a:p>
          <a:p>
            <a:pPr lvl="0"/>
            <a:r>
              <a:rPr lang="th-TH" b="1" dirty="0">
                <a:solidFill>
                  <a:schemeClr val="accent3">
                    <a:lumMod val="50000"/>
                  </a:schemeClr>
                </a:solidFill>
              </a:rPr>
              <a:t>การ</a:t>
            </a:r>
            <a:r>
              <a:rPr lang="th-TH" b="1" dirty="0" smtClean="0">
                <a:solidFill>
                  <a:schemeClr val="accent3">
                    <a:lumMod val="50000"/>
                  </a:schemeClr>
                </a:solidFill>
              </a:rPr>
              <a:t>สร้าง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th-TH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th-TH" dirty="0" smtClean="0"/>
              <a:t>กำหนดจำนวนช่องในแถวและหลัก  </a:t>
            </a:r>
            <a:endParaRPr lang="th-TH" dirty="0"/>
          </a:p>
          <a:p>
            <a:pPr marL="640080" lvl="2" indent="0"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GridLayout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(row,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coloumn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th-TH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h-TH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th-TH" dirty="0" smtClean="0"/>
              <a:t>ค่า </a:t>
            </a:r>
            <a:r>
              <a:rPr lang="en-US" dirty="0" smtClean="0"/>
              <a:t>row </a:t>
            </a:r>
            <a:r>
              <a:rPr lang="th-TH" dirty="0" smtClean="0"/>
              <a:t>หรือ </a:t>
            </a:r>
            <a:r>
              <a:rPr lang="en-US" dirty="0" smtClean="0"/>
              <a:t>column </a:t>
            </a:r>
            <a:r>
              <a:rPr lang="th-TH" u="sng" dirty="0" smtClean="0"/>
              <a:t>ตัวใดตัวหนึ่ง</a:t>
            </a:r>
            <a:r>
              <a:rPr lang="th-TH" i="1" dirty="0" smtClean="0">
                <a:solidFill>
                  <a:schemeClr val="accent2">
                    <a:lumMod val="75000"/>
                  </a:schemeClr>
                </a:solidFill>
              </a:rPr>
              <a:t>อาจ</a:t>
            </a:r>
            <a:r>
              <a:rPr lang="th-TH" dirty="0" smtClean="0"/>
              <a:t>เป็นศูนย์เพื่อแทนจำนวนใด ๆ ที่จะเหมาะกับอีกแกนหนึ่งที่กำหนดค่าให้ </a:t>
            </a:r>
          </a:p>
          <a:p>
            <a:pPr lvl="3"/>
            <a:r>
              <a:rPr lang="th-TH" dirty="0" smtClean="0"/>
              <a:t>เช่น </a:t>
            </a:r>
            <a:r>
              <a:rPr lang="en-US" dirty="0" smtClean="0"/>
              <a:t>(0, 2) </a:t>
            </a:r>
            <a:r>
              <a:rPr lang="th-TH" dirty="0" smtClean="0"/>
              <a:t>ให้แสดง </a:t>
            </a:r>
            <a:r>
              <a:rPr lang="en-US" dirty="0" smtClean="0"/>
              <a:t>2 </a:t>
            </a:r>
            <a:r>
              <a:rPr lang="th-TH" dirty="0" smtClean="0"/>
              <a:t>หลัก ส่วนจำนวนแถวจะขึ้นกับความเหมาะสม</a:t>
            </a:r>
          </a:p>
          <a:p>
            <a:pPr lvl="1"/>
            <a:r>
              <a:rPr lang="th-TH" dirty="0" smtClean="0"/>
              <a:t>สามารถ</a:t>
            </a:r>
            <a:r>
              <a:rPr lang="th-TH" dirty="0"/>
              <a:t>ระบุช่องไฟ</a:t>
            </a:r>
            <a:r>
              <a:rPr lang="en-US" dirty="0"/>
              <a:t> (</a:t>
            </a:r>
            <a:r>
              <a:rPr lang="en-US" dirty="0" err="1"/>
              <a:t>hgap</a:t>
            </a:r>
            <a:r>
              <a:rPr lang="en-US" dirty="0"/>
              <a:t>, </a:t>
            </a:r>
            <a:r>
              <a:rPr lang="en-US" dirty="0" err="1"/>
              <a:t>vgap</a:t>
            </a:r>
            <a:r>
              <a:rPr lang="en-US" dirty="0"/>
              <a:t>) </a:t>
            </a:r>
            <a:r>
              <a:rPr lang="th-TH" dirty="0"/>
              <a:t>ระหว่าง </a:t>
            </a:r>
            <a:r>
              <a:rPr lang="en-US" dirty="0"/>
              <a:t>components</a:t>
            </a:r>
            <a:r>
              <a:rPr lang="th-TH" dirty="0"/>
              <a:t> ได้</a:t>
            </a:r>
          </a:p>
          <a:p>
            <a:pPr marL="640080" lvl="2" indent="0"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GridLayout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(row, column, 5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r>
              <a:rPr lang="th-TH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FBA-6645-4F60-80FA-928C220B5F0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4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616173"/>
          </a:xfrm>
        </p:spPr>
        <p:txBody>
          <a:bodyPr/>
          <a:lstStyle/>
          <a:p>
            <a:r>
              <a:rPr lang="en-US" dirty="0" err="1" smtClean="0"/>
              <a:t>GridLayoutFrame</a:t>
            </a:r>
            <a:r>
              <a:rPr lang="en-US" dirty="0" smtClean="0"/>
              <a:t> (3)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052736"/>
            <a:ext cx="7467600" cy="51125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GridLayoutFrame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GridLayoutFrame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GridLayout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layout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GridLayout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(2, 4);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GridLayout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 layout = new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GridLayout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(3, 0);</a:t>
            </a:r>
            <a:endParaRPr lang="en-US" sz="1800" dirty="0" smtClean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GridLayout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 layout = new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GridLayout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(2, 4, 5, 10);</a:t>
            </a:r>
            <a:endParaRPr lang="en-US" sz="1800" dirty="0" smtClean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.setLayout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(layout);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btnSet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[8];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btnSet.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++)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btnSet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]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"Button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btnSet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]);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}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setTitle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GridLayout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 Frame"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setSize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(400, 300);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setDefaultCloseOperation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EXIT_ON_CLOSE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setVisible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}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}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latin typeface="Calibri"/>
                <a:ea typeface="Calibri"/>
                <a:cs typeface="Cordia New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th-TH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17032"/>
            <a:ext cx="2913112" cy="218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3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container </a:t>
            </a:r>
            <a:r>
              <a:rPr lang="th-TH" dirty="0" smtClean="0"/>
              <a:t>ตัวช่วย</a:t>
            </a:r>
            <a:endParaRPr lang="th-TH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JScrollPane</a:t>
            </a:r>
            <a:endParaRPr lang="en-US" dirty="0" smtClean="0"/>
          </a:p>
          <a:p>
            <a:pPr lvl="1"/>
            <a:r>
              <a:rPr lang="en-US" dirty="0" smtClean="0"/>
              <a:t>Component </a:t>
            </a:r>
            <a:r>
              <a:rPr lang="th-TH" dirty="0" smtClean="0"/>
              <a:t>ที่แสดง </a:t>
            </a:r>
            <a:r>
              <a:rPr lang="en-US" dirty="0" smtClean="0"/>
              <a:t>Scroll View </a:t>
            </a:r>
            <a:r>
              <a:rPr lang="th-TH" dirty="0" smtClean="0"/>
              <a:t>(โดยให้ </a:t>
            </a:r>
            <a:r>
              <a:rPr lang="en-US" dirty="0" smtClean="0"/>
              <a:t>Scrollbar</a:t>
            </a:r>
            <a:r>
              <a:rPr lang="th-TH" dirty="0" smtClean="0"/>
              <a:t> เมื่อ </a:t>
            </a:r>
            <a:r>
              <a:rPr lang="en-US" dirty="0" smtClean="0"/>
              <a:t>source component </a:t>
            </a:r>
            <a:r>
              <a:rPr lang="th-TH" dirty="0" smtClean="0"/>
              <a:t>มีขนาดใหญ่กว่ามุมมองที่เห็นได้)</a:t>
            </a:r>
          </a:p>
          <a:p>
            <a:pPr lvl="1"/>
            <a:r>
              <a:rPr lang="th-TH" dirty="0" smtClean="0"/>
              <a:t>การใช้งาน </a:t>
            </a:r>
          </a:p>
          <a:p>
            <a:pPr lvl="2"/>
            <a:r>
              <a:rPr lang="th-TH" dirty="0" smtClean="0"/>
              <a:t>สร้าง 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alibri"/>
                <a:cs typeface="Cordia New"/>
              </a:rPr>
              <a:t>new </a:t>
            </a:r>
            <a:r>
              <a:rPr lang="en-US" sz="1800" b="1" dirty="0" err="1" smtClean="0">
                <a:solidFill>
                  <a:schemeClr val="accent2"/>
                </a:solidFill>
                <a:latin typeface="Consolas"/>
                <a:ea typeface="Calibri"/>
                <a:cs typeface="Cordia New"/>
              </a:rPr>
              <a:t>JScrollPane</a:t>
            </a:r>
            <a:r>
              <a:rPr lang="en-US" sz="1800" b="1" dirty="0" smtClean="0">
                <a:solidFill>
                  <a:schemeClr val="accent2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ordia New"/>
              </a:rPr>
              <a:t>txtArea</a:t>
            </a:r>
            <a:r>
              <a:rPr lang="en-US" sz="1800" b="1" dirty="0" smtClean="0">
                <a:solidFill>
                  <a:schemeClr val="accent2"/>
                </a:solidFill>
                <a:latin typeface="Consolas"/>
                <a:ea typeface="Calibri"/>
                <a:cs typeface="Cordia New"/>
              </a:rPr>
              <a:t>); </a:t>
            </a:r>
            <a:r>
              <a:rPr lang="en-US" sz="1800" dirty="0" smtClean="0">
                <a:latin typeface="Consolas"/>
                <a:ea typeface="Calibri"/>
                <a:cs typeface="Cordia New"/>
              </a:rPr>
              <a:t>// </a:t>
            </a:r>
            <a:r>
              <a:rPr lang="th-TH" dirty="0" smtClean="0"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ให้ </a:t>
            </a:r>
            <a:r>
              <a:rPr lang="en-US" dirty="0" smtClean="0"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scroll bar </a:t>
            </a:r>
            <a:r>
              <a:rPr lang="th-TH" dirty="0" smtClean="0"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กับ </a:t>
            </a:r>
            <a:r>
              <a:rPr lang="en-US" dirty="0" err="1" smtClean="0"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JTextArea</a:t>
            </a:r>
            <a:endParaRPr lang="th-TH" dirty="0" smtClean="0">
              <a:latin typeface="BrowalliaUPC" panose="020B0604020202020204" pitchFamily="34" charset="-34"/>
              <a:ea typeface="Calibri"/>
              <a:cs typeface="BrowalliaUPC" panose="020B0604020202020204" pitchFamily="34" charset="-34"/>
            </a:endParaRPr>
          </a:p>
          <a:p>
            <a:pPr lvl="2"/>
            <a:r>
              <a:rPr lang="th-TH" dirty="0" smtClean="0"/>
              <a:t>เพิ่ม </a:t>
            </a:r>
            <a:r>
              <a:rPr lang="en-US" dirty="0" err="1" smtClean="0"/>
              <a:t>scroll</a:t>
            </a:r>
            <a:r>
              <a:rPr lang="en-US" dirty="0" err="1"/>
              <a:t>P</a:t>
            </a:r>
            <a:r>
              <a:rPr lang="en-US" dirty="0" err="1" smtClean="0"/>
              <a:t>ane</a:t>
            </a:r>
            <a:r>
              <a:rPr lang="en-US" dirty="0" smtClean="0"/>
              <a:t> </a:t>
            </a:r>
            <a:r>
              <a:rPr lang="th-TH" dirty="0" smtClean="0"/>
              <a:t>ที่ได้ลง</a:t>
            </a:r>
            <a:r>
              <a:rPr lang="th-TH" dirty="0"/>
              <a:t>ใน </a:t>
            </a:r>
            <a:r>
              <a:rPr lang="en-US" dirty="0"/>
              <a:t>container </a:t>
            </a:r>
            <a:endParaRPr lang="th-TH" dirty="0"/>
          </a:p>
          <a:p>
            <a:pPr>
              <a:spcBef>
                <a:spcPts val="1200"/>
              </a:spcBef>
            </a:pPr>
            <a:r>
              <a:rPr lang="en-US" dirty="0" err="1" smtClean="0"/>
              <a:t>JTabbedPane</a:t>
            </a:r>
            <a:endParaRPr lang="en-US" dirty="0" smtClean="0"/>
          </a:p>
          <a:p>
            <a:pPr lvl="1"/>
            <a:r>
              <a:rPr lang="en-US" dirty="0" smtClean="0"/>
              <a:t>Component </a:t>
            </a:r>
            <a:r>
              <a:rPr lang="th-TH" dirty="0" smtClean="0"/>
              <a:t>ที่ให้ </a:t>
            </a:r>
            <a:r>
              <a:rPr lang="en-US" dirty="0" smtClean="0"/>
              <a:t>tab </a:t>
            </a:r>
            <a:r>
              <a:rPr lang="th-TH" dirty="0" smtClean="0"/>
              <a:t>เพื่อใช้เลือกกลุ่มย่อยที่ต้องการแสดง</a:t>
            </a:r>
            <a:endParaRPr lang="en-US" dirty="0" smtClean="0"/>
          </a:p>
          <a:p>
            <a:pPr lvl="1"/>
            <a:r>
              <a:rPr lang="th-TH" dirty="0"/>
              <a:t>การใช้งาน </a:t>
            </a:r>
          </a:p>
          <a:p>
            <a:pPr lvl="2"/>
            <a:r>
              <a:rPr lang="th-TH" dirty="0" smtClean="0"/>
              <a:t>สร้าง</a:t>
            </a:r>
            <a:r>
              <a:rPr lang="en-US" dirty="0" smtClean="0"/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JTabbedPane</a:t>
            </a: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tabPane</a:t>
            </a: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 new </a:t>
            </a:r>
            <a:r>
              <a:rPr lang="en-US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JTabbedPane</a:t>
            </a: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JTabbedPane.LEFT</a:t>
            </a: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2300" b="1" dirty="0">
              <a:solidFill>
                <a:schemeClr val="accent2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2"/>
            <a:r>
              <a:rPr lang="th-TH" dirty="0"/>
              <a:t>เพิ่ม </a:t>
            </a:r>
            <a:r>
              <a:rPr lang="en-US" dirty="0" err="1" smtClean="0"/>
              <a:t>tabPane</a:t>
            </a:r>
            <a:r>
              <a:rPr lang="en-US" dirty="0" smtClean="0"/>
              <a:t> </a:t>
            </a:r>
            <a:r>
              <a:rPr lang="th-TH" dirty="0" smtClean="0"/>
              <a:t>ที่</a:t>
            </a:r>
            <a:r>
              <a:rPr lang="th-TH" dirty="0"/>
              <a:t>ได้ลงใน </a:t>
            </a:r>
            <a:r>
              <a:rPr lang="en-US" dirty="0" smtClean="0"/>
              <a:t>container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8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วัตถุประสงค์ของการเรียนวันนี้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พื้นฐานเกี่ยวกับ</a:t>
            </a:r>
            <a:r>
              <a:rPr lang="en-US" dirty="0" smtClean="0"/>
              <a:t> Layout </a:t>
            </a:r>
            <a:r>
              <a:rPr lang="en-US" dirty="0"/>
              <a:t>Manager</a:t>
            </a:r>
          </a:p>
          <a:p>
            <a:r>
              <a:rPr lang="th-TH" dirty="0" smtClean="0"/>
              <a:t>เรียนการจัดองค์ประกอบด้วย </a:t>
            </a:r>
            <a:r>
              <a:rPr lang="en-US" dirty="0" smtClean="0"/>
              <a:t>Layout</a:t>
            </a:r>
            <a:endParaRPr lang="th-TH" dirty="0" smtClean="0"/>
          </a:p>
          <a:p>
            <a:pPr lvl="1"/>
            <a:r>
              <a:rPr lang="en-US" dirty="0" err="1" smtClean="0"/>
              <a:t>FlowLayout</a:t>
            </a:r>
            <a:endParaRPr lang="en-US" dirty="0" smtClean="0"/>
          </a:p>
          <a:p>
            <a:pPr lvl="1"/>
            <a:r>
              <a:rPr lang="en-US" dirty="0" err="1" smtClean="0"/>
              <a:t>BorderLayout</a:t>
            </a:r>
            <a:endParaRPr lang="en-US" dirty="0" smtClean="0"/>
          </a:p>
          <a:p>
            <a:pPr lvl="1"/>
            <a:r>
              <a:rPr lang="en-US" dirty="0" err="1" smtClean="0"/>
              <a:t>GridLayout</a:t>
            </a:r>
            <a:endParaRPr lang="en-US" dirty="0" smtClean="0"/>
          </a:p>
          <a:p>
            <a:r>
              <a:rPr lang="th-TH" dirty="0" smtClean="0"/>
              <a:t>เรียนการใช้ </a:t>
            </a:r>
            <a:r>
              <a:rPr lang="en-US" dirty="0" smtClean="0"/>
              <a:t>Container </a:t>
            </a:r>
            <a:r>
              <a:rPr lang="th-TH" dirty="0" smtClean="0"/>
              <a:t>สำเร็จรูป</a:t>
            </a:r>
          </a:p>
          <a:p>
            <a:r>
              <a:rPr lang="th-TH" dirty="0" smtClean="0"/>
              <a:t>เรียนการสร้างเมนู</a:t>
            </a:r>
            <a:endParaRPr lang="en-US" dirty="0" smtClean="0"/>
          </a:p>
          <a:p>
            <a:r>
              <a:rPr lang="th-TH" dirty="0"/>
              <a:t>เรียนการใช้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th-TH" dirty="0"/>
              <a:t>ช่วยจัด</a:t>
            </a:r>
            <a:r>
              <a:rPr lang="th-TH" dirty="0" smtClean="0"/>
              <a:t>องค์ประกอบที่ซับซ้อน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275D-9DEC-4BB5-83BE-03FA302725A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JScrollPane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5769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ScrollPaneFrame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ScrollPaneFrame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JTextArea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txtArea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JTextArea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 err="1">
                <a:latin typeface="Consolas"/>
                <a:ea typeface="Calibri"/>
                <a:cs typeface="Cordia New"/>
              </a:rPr>
              <a:t>JScrollPane</a:t>
            </a:r>
            <a:r>
              <a:rPr lang="en-US" sz="1400" b="1" dirty="0"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 err="1">
                <a:latin typeface="Consolas"/>
                <a:ea typeface="Calibri"/>
                <a:cs typeface="Cordia New"/>
              </a:rPr>
              <a:t>scrollPane</a:t>
            </a:r>
            <a:r>
              <a:rPr lang="en-US" sz="1400" b="1" dirty="0">
                <a:latin typeface="Consolas"/>
                <a:ea typeface="Calibri"/>
                <a:cs typeface="Cordia New"/>
              </a:rPr>
              <a:t> = new </a:t>
            </a:r>
            <a:r>
              <a:rPr lang="en-US" sz="1400" b="1" dirty="0" err="1">
                <a:latin typeface="Consolas"/>
                <a:ea typeface="Calibri"/>
                <a:cs typeface="Cordia New"/>
              </a:rPr>
              <a:t>JScrollPane</a:t>
            </a:r>
            <a:r>
              <a:rPr lang="en-US" sz="1400" b="1" dirty="0"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  <a:latin typeface="Consolas"/>
                <a:ea typeface="Calibri"/>
                <a:cs typeface="Cordia New"/>
              </a:rPr>
              <a:t>txtArea</a:t>
            </a:r>
            <a:r>
              <a:rPr lang="en-US" sz="1400" b="1" dirty="0">
                <a:latin typeface="Consolas"/>
                <a:ea typeface="Calibri"/>
                <a:cs typeface="Cordia New"/>
              </a:rPr>
              <a:t>);</a:t>
            </a:r>
            <a:endParaRPr lang="en-US" sz="1800" b="1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nsolas"/>
                <a:ea typeface="Calibri"/>
                <a:cs typeface="Cordia New"/>
              </a:rPr>
              <a:t> </a:t>
            </a:r>
            <a:endParaRPr lang="en-US" sz="1800" b="1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add(</a:t>
            </a:r>
            <a:r>
              <a:rPr lang="en-US" sz="1400" b="1" dirty="0" err="1">
                <a:solidFill>
                  <a:schemeClr val="accent2"/>
                </a:solidFill>
                <a:latin typeface="Consolas"/>
                <a:ea typeface="Calibri"/>
                <a:cs typeface="Cordia New"/>
              </a:rPr>
              <a:t>scrollPane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BorderLayout.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CENTER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setTitle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"Scroll Pane Frame"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(300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200);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setDefaultCloseOperation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EXIT_ON_CLOSE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setVisible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}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main(String[]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 {</a:t>
            </a:r>
            <a:endParaRPr lang="en-US" sz="1800" dirty="0" smtClean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ScrollPaneFrame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800" dirty="0" smtClean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}</a:t>
            </a:r>
            <a:endParaRPr lang="en-US" sz="1800" dirty="0" smtClean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Cordia New"/>
              </a:rPr>
              <a:t> </a:t>
            </a:r>
            <a:endParaRPr lang="en-US" sz="1800" dirty="0" smtClean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}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h-TH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21088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2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JTabbedPane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5769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TabbedPaneFrame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TabbedPaneFrame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JTabbedPane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pane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JTabbedPane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JTabbedPane.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800" b="1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setContentPane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(pane);</a:t>
            </a:r>
            <a:endParaRPr lang="en-US" sz="1800" b="1" dirty="0">
              <a:solidFill>
                <a:schemeClr val="accent2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[5];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++) {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"Button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pane.add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btnSet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],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"Tab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}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JTabbedPane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Frame"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(300, 400);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setDefaultCloseOperation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EXIT_ON_CLOSE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setVisible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h-TH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68960"/>
            <a:ext cx="2232248" cy="297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4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525628"/>
            <a:ext cx="3111401" cy="280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th-TH" dirty="0" smtClean="0"/>
              <a:t>การรวมใช้ </a:t>
            </a:r>
            <a:r>
              <a:rPr lang="en-US" dirty="0" smtClean="0"/>
              <a:t>Layout </a:t>
            </a:r>
            <a:r>
              <a:rPr lang="th-TH" dirty="0" smtClean="0"/>
              <a:t>หลายแบบ</a:t>
            </a:r>
            <a:endParaRPr lang="th-TH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4744"/>
            <a:ext cx="8229600" cy="2400883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1800" dirty="0"/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this.setLayout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GridLayout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th-TH" sz="19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กำหนด </a:t>
            </a:r>
            <a:r>
              <a:rPr lang="en-US" sz="19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layout </a:t>
            </a:r>
            <a:r>
              <a:rPr lang="th-TH" sz="19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ของ </a:t>
            </a:r>
            <a:r>
              <a:rPr lang="en-US" sz="19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frame </a:t>
            </a:r>
            <a:r>
              <a:rPr lang="th-TH" sz="19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ใหม่</a:t>
            </a:r>
            <a:endParaRPr lang="en-US" sz="18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1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stylePanel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stylePanel.add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boldCheckBox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stylePanel.add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italicCheckBox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this.add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stylePanel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th-TH" sz="19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เพิ่ม </a:t>
            </a:r>
            <a:r>
              <a:rPr lang="en-US" sz="1900" dirty="0">
                <a:latin typeface="BrowalliaUPC" panose="020B0604020202020204" pitchFamily="34" charset="-34"/>
                <a:cs typeface="BrowalliaUPC" panose="020B0604020202020204" pitchFamily="34" charset="-34"/>
              </a:rPr>
              <a:t>panel </a:t>
            </a:r>
            <a:r>
              <a:rPr lang="th-TH" sz="19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ลงใน </a:t>
            </a:r>
            <a:r>
              <a:rPr lang="en-US" sz="1900" dirty="0">
                <a:latin typeface="BrowalliaUPC" panose="020B0604020202020204" pitchFamily="34" charset="-34"/>
                <a:cs typeface="BrowalliaUPC" panose="020B0604020202020204" pitchFamily="34" charset="-34"/>
              </a:rPr>
              <a:t>frame 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578-8D73-4124-A96B-B296659D30F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40152" y="3827021"/>
            <a:ext cx="12907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Frame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กับ </a:t>
            </a:r>
          </a:p>
          <a:p>
            <a:pPr eaLnBrk="0" hangingPunct="0"/>
            <a:r>
              <a:rPr lang="en-US" sz="2800" dirty="0" err="1" smtClean="0">
                <a:latin typeface="Angsana New" pitchFamily="18" charset="-34"/>
                <a:cs typeface="Angsana New" pitchFamily="18" charset="-34"/>
              </a:rPr>
              <a:t>GridLayout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940152" y="5435178"/>
            <a:ext cx="13319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JPanel  กับ </a:t>
            </a:r>
          </a:p>
          <a:p>
            <a:pPr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FlowLayout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5091113" y="4308053"/>
            <a:ext cx="849039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716016" y="5908253"/>
            <a:ext cx="1224136" cy="12825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4860032" y="5338315"/>
            <a:ext cx="1080120" cy="5699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4788024" y="4664641"/>
            <a:ext cx="1152128" cy="12436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47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1280" y="332657"/>
            <a:ext cx="8041440" cy="576064"/>
          </a:xfrm>
        </p:spPr>
        <p:txBody>
          <a:bodyPr/>
          <a:lstStyle/>
          <a:p>
            <a:r>
              <a:rPr lang="en-US" dirty="0" smtClean="0"/>
              <a:t>TextChoiceWLayout.java</a:t>
            </a:r>
            <a:r>
              <a:rPr lang="th-TH" dirty="0" smtClean="0"/>
              <a:t> </a:t>
            </a:r>
            <a:r>
              <a:rPr lang="en-US" dirty="0" smtClean="0"/>
              <a:t>(revisited)</a:t>
            </a:r>
            <a:endParaRPr lang="th-T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08100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TextChoiceWLayout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{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// </a:t>
            </a:r>
            <a:r>
              <a:rPr lang="th-TH" sz="1800" dirty="0" smtClean="0">
                <a:solidFill>
                  <a:srgbClr val="000000"/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ละการประกาศไว้</a:t>
            </a:r>
            <a:endParaRPr lang="en-US" sz="1800" dirty="0" smtClean="0">
              <a:solidFill>
                <a:srgbClr val="000000"/>
              </a:solidFill>
              <a:latin typeface="BrowalliaUPC" panose="020B0604020202020204" pitchFamily="34" charset="-34"/>
              <a:ea typeface="Calibri"/>
              <a:cs typeface="BrowalliaUPC" panose="020B0604020202020204" pitchFamily="34" charset="-3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TextChoiceWLayout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String[] fonts = { 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"Serif"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"Consolas"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};</a:t>
            </a: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.setLayout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GridLayout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(0, 1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));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Consolas"/>
                <a:ea typeface="Calibri"/>
                <a:cs typeface="Cordia New"/>
              </a:rPr>
              <a:t> //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 </a:t>
            </a:r>
            <a:r>
              <a:rPr lang="th-TH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กำหนด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layout </a:t>
            </a:r>
            <a:r>
              <a:rPr lang="th-TH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ใหม่ให้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frame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textLabel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JLabel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"CS211: Week5 - UI Components with Layout"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textLabel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.setHorizontalAlignment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JLabel.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CENTER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textLabel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alibri"/>
                <a:cs typeface="Cordia New"/>
              </a:rPr>
              <a:t>//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 </a:t>
            </a:r>
            <a:r>
              <a:rPr lang="th-TH" sz="1800" dirty="0" smtClean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เพิ่ม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component </a:t>
            </a:r>
            <a:r>
              <a:rPr lang="th-TH" sz="1800" dirty="0" smtClean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แรกลงใน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frame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BrowalliaUPC" panose="020B0604020202020204" pitchFamily="34" charset="-34"/>
              <a:ea typeface="Calibri"/>
              <a:cs typeface="BrowalliaUPC" panose="020B0604020202020204" pitchFamily="34" charset="-3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fontBox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JComboBox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&lt;String&gt;(fonts);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fontBox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.addItem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TimesRoman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 smtClean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fontBox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.addActionListener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 smtClean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h-TH" sz="1400" dirty="0" smtClean="0">
              <a:solidFill>
                <a:srgbClr val="000000"/>
              </a:solidFill>
              <a:latin typeface="Consolas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fontPanel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fontPanel.setBorder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EtchedBorder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());</a:t>
            </a:r>
            <a:endParaRPr lang="th-TH" sz="1400" dirty="0" smtClean="0">
              <a:solidFill>
                <a:srgbClr val="000000"/>
              </a:solidFill>
              <a:latin typeface="Consolas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fontPanel.add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fontBox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fontPanel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Consolas"/>
                <a:ea typeface="Calibri"/>
                <a:cs typeface="Cordia New"/>
              </a:rPr>
              <a:t>//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 </a:t>
            </a:r>
            <a:r>
              <a:rPr lang="th-TH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เพิ่ม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component </a:t>
            </a:r>
            <a:r>
              <a:rPr lang="th-TH" sz="1800" dirty="0" smtClean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ที่สองลง</a:t>
            </a:r>
            <a:r>
              <a:rPr lang="th-TH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ใน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frame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/>
              <a:ea typeface="Calibri"/>
              <a:cs typeface="Cordia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202C-7BD7-45A5-9709-7253360BFD5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7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1280" y="332657"/>
            <a:ext cx="8041440" cy="576064"/>
          </a:xfrm>
        </p:spPr>
        <p:txBody>
          <a:bodyPr/>
          <a:lstStyle/>
          <a:p>
            <a:r>
              <a:rPr lang="en-US" dirty="0" smtClean="0"/>
              <a:t>TextChoiceWLayout.java (2) </a:t>
            </a:r>
            <a:endParaRPr lang="th-T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908720"/>
            <a:ext cx="7467600" cy="508100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sizePanel.setBorder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TitledBorder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"Size"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ButtonGroup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ButtonGroup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JRadioButton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radio :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sizeRadio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sizeGroup.add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(radio);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sizePanel.add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(radio);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sizeRadio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[0].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setSelected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sizePanel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r>
              <a:rPr lang="th-TH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/>
                <a:ea typeface="Calibri"/>
                <a:cs typeface="Cordia New"/>
              </a:rPr>
              <a:t>//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 </a:t>
            </a:r>
            <a:r>
              <a:rPr lang="th-TH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เพิ่ม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component </a:t>
            </a:r>
            <a:r>
              <a:rPr lang="th-TH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ที่สามลงใน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frame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stylePanel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stylePanel.setBorder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TitledBorder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"Style"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boldCheckBox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JCheckBox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"Bold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 smtClean="0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italicCheckBox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JCheckBox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"Italic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stylePanel.add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boldCheckBox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stylePanel.add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italicCheckBox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stylePanel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/>
                <a:ea typeface="Calibri"/>
                <a:cs typeface="Cordia New"/>
              </a:rPr>
              <a:t>//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 </a:t>
            </a:r>
            <a:r>
              <a:rPr lang="th-TH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เพิ่ม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component </a:t>
            </a:r>
            <a:r>
              <a:rPr lang="th-TH" sz="1800" dirty="0" smtClean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ที่สี่ลง</a:t>
            </a:r>
            <a:r>
              <a:rPr lang="th-TH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ใน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frame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202C-7BD7-45A5-9709-7253360BFD5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7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th-TH" dirty="0" smtClean="0"/>
              <a:t>ใน</a:t>
            </a:r>
            <a:r>
              <a:rPr lang="th-TH" smtClean="0"/>
              <a:t>การ</a:t>
            </a:r>
            <a:r>
              <a:rPr lang="th-TH" smtClean="0"/>
              <a:t>เลือกใช้ </a:t>
            </a:r>
            <a:r>
              <a:rPr lang="en-US" dirty="0" smtClean="0"/>
              <a:t>Layout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th-TH" dirty="0" smtClean="0"/>
              <a:t>ตัวอย่าง </a:t>
            </a:r>
            <a:r>
              <a:rPr lang="en-US" dirty="0" smtClean="0"/>
              <a:t>Scenario </a:t>
            </a:r>
            <a:r>
              <a:rPr lang="th-TH" dirty="0" smtClean="0"/>
              <a:t>และการเลือกใช้</a:t>
            </a:r>
            <a:endParaRPr lang="en-US" dirty="0"/>
          </a:p>
          <a:p>
            <a:pPr lvl="1"/>
            <a:r>
              <a:rPr lang="en-US" dirty="0" smtClean="0"/>
              <a:t>component</a:t>
            </a:r>
            <a:r>
              <a:rPr lang="th-TH" dirty="0" smtClean="0"/>
              <a:t> ต้องการพื้นที่ที่ใหญ่ที่สุดที่เป็นได้ใน </a:t>
            </a:r>
            <a:r>
              <a:rPr lang="en-US" dirty="0" smtClean="0"/>
              <a:t>container </a:t>
            </a:r>
          </a:p>
          <a:p>
            <a:pPr lvl="2"/>
            <a:r>
              <a:rPr lang="en-US" dirty="0" smtClean="0"/>
              <a:t>1 component </a:t>
            </a:r>
            <a:r>
              <a:rPr lang="th-TH" dirty="0" smtClean="0"/>
              <a:t>ใช้ </a:t>
            </a:r>
            <a:r>
              <a:rPr lang="en-US" dirty="0" err="1" smtClean="0"/>
              <a:t>BorderLayout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err="1" smtClean="0"/>
              <a:t>GridLayout</a:t>
            </a:r>
            <a:endParaRPr lang="en-US" dirty="0" smtClean="0"/>
          </a:p>
          <a:p>
            <a:pPr lvl="2"/>
            <a:r>
              <a:rPr lang="en-US" dirty="0"/>
              <a:t>&gt;</a:t>
            </a:r>
            <a:r>
              <a:rPr lang="th-TH" dirty="0" smtClean="0"/>
              <a:t> </a:t>
            </a:r>
            <a:r>
              <a:rPr lang="en-US" dirty="0" smtClean="0"/>
              <a:t>1 components </a:t>
            </a:r>
            <a:r>
              <a:rPr lang="th-TH" dirty="0" smtClean="0"/>
              <a:t>ใช้ </a:t>
            </a:r>
            <a:r>
              <a:rPr lang="en-US" dirty="0" err="1" smtClean="0"/>
              <a:t>BorderLayout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err="1" smtClean="0"/>
              <a:t>GridBagLayout</a:t>
            </a:r>
            <a:r>
              <a:rPr lang="en-US" dirty="0" smtClean="0"/>
              <a:t> </a:t>
            </a:r>
            <a:r>
              <a:rPr lang="th-TH" dirty="0" smtClean="0"/>
              <a:t>โดยวาง </a:t>
            </a:r>
            <a:r>
              <a:rPr lang="en-US" dirty="0" smtClean="0"/>
              <a:t>component </a:t>
            </a:r>
            <a:r>
              <a:rPr lang="th-TH" dirty="0" smtClean="0"/>
              <a:t>ที่ต้องการพื้นที่มากสุดไว้ที่ </a:t>
            </a:r>
            <a:r>
              <a:rPr lang="en-US" dirty="0" smtClean="0"/>
              <a:t>center </a:t>
            </a:r>
            <a:r>
              <a:rPr lang="th-TH" dirty="0" smtClean="0"/>
              <a:t>ของ </a:t>
            </a:r>
            <a:r>
              <a:rPr lang="en-US" dirty="0" err="1" smtClean="0"/>
              <a:t>BorderLayout</a:t>
            </a:r>
            <a:endParaRPr lang="en-US" dirty="0" smtClean="0"/>
          </a:p>
          <a:p>
            <a:pPr lvl="1"/>
            <a:r>
              <a:rPr lang="th-TH" dirty="0" smtClean="0"/>
              <a:t>ไม่กี่ </a:t>
            </a:r>
            <a:r>
              <a:rPr lang="en-US" dirty="0" smtClean="0"/>
              <a:t>components </a:t>
            </a:r>
            <a:r>
              <a:rPr lang="th-TH" dirty="0" smtClean="0"/>
              <a:t>ในแถวเดียวกันตามขนาดปกติของมัน</a:t>
            </a:r>
            <a:endParaRPr lang="en-US" dirty="0" smtClean="0"/>
          </a:p>
          <a:p>
            <a:pPr lvl="2"/>
            <a:r>
              <a:rPr lang="th-TH" dirty="0" smtClean="0"/>
              <a:t>เพิ่ม </a:t>
            </a:r>
            <a:r>
              <a:rPr lang="en-US" dirty="0" smtClean="0"/>
              <a:t>components </a:t>
            </a:r>
            <a:r>
              <a:rPr lang="th-TH" dirty="0" smtClean="0"/>
              <a:t>ใน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(มี </a:t>
            </a:r>
            <a:r>
              <a:rPr lang="en-US" dirty="0" err="1" smtClean="0"/>
              <a:t>FlowLayout</a:t>
            </a:r>
            <a:r>
              <a:rPr lang="th-TH" dirty="0" smtClean="0"/>
              <a:t> เป็น </a:t>
            </a:r>
            <a:r>
              <a:rPr lang="en-US" dirty="0" smtClean="0"/>
              <a:t>Layout </a:t>
            </a:r>
            <a:r>
              <a:rPr lang="th-TH" dirty="0" smtClean="0"/>
              <a:t>ปริยาย)</a:t>
            </a:r>
            <a:endParaRPr lang="en-US" dirty="0" smtClean="0"/>
          </a:p>
          <a:p>
            <a:pPr lvl="1"/>
            <a:r>
              <a:rPr lang="en-US" dirty="0" smtClean="0"/>
              <a:t>components </a:t>
            </a:r>
            <a:r>
              <a:rPr lang="th-TH" dirty="0" smtClean="0"/>
              <a:t>หลายอัน โดยให้ทุกอันมีขนาดเท่ากัน</a:t>
            </a:r>
            <a:endParaRPr lang="en-US" dirty="0" smtClean="0"/>
          </a:p>
          <a:p>
            <a:pPr lvl="2"/>
            <a:r>
              <a:rPr lang="th-TH" dirty="0" smtClean="0"/>
              <a:t>ใช้ </a:t>
            </a:r>
            <a:r>
              <a:rPr lang="en-US" dirty="0" err="1" smtClean="0"/>
              <a:t>GridLayout</a:t>
            </a:r>
            <a:endParaRPr lang="en-US" dirty="0" smtClean="0"/>
          </a:p>
          <a:p>
            <a:pPr lvl="1"/>
            <a:r>
              <a:rPr lang="en-US" dirty="0" smtClean="0"/>
              <a:t>components </a:t>
            </a:r>
            <a:r>
              <a:rPr lang="th-TH" dirty="0" smtClean="0"/>
              <a:t>ที่ซับซ้อน</a:t>
            </a:r>
            <a:endParaRPr lang="en-US" dirty="0" smtClean="0"/>
          </a:p>
          <a:p>
            <a:pPr lvl="2"/>
            <a:r>
              <a:rPr lang="th-TH" dirty="0" smtClean="0"/>
              <a:t>ใช้ </a:t>
            </a:r>
            <a:r>
              <a:rPr lang="en-US" dirty="0" smtClean="0"/>
              <a:t>container (</a:t>
            </a:r>
            <a:r>
              <a:rPr lang="th-TH" dirty="0" smtClean="0"/>
              <a:t>เช่น </a:t>
            </a:r>
            <a:r>
              <a:rPr lang="en-US" dirty="0" err="1" smtClean="0"/>
              <a:t>JPanel</a:t>
            </a:r>
            <a:r>
              <a:rPr lang="en-US" dirty="0" smtClean="0"/>
              <a:t>) </a:t>
            </a:r>
            <a:r>
              <a:rPr lang="th-TH" dirty="0" smtClean="0"/>
              <a:t>หลายอัน วาง </a:t>
            </a:r>
            <a:r>
              <a:rPr lang="en-US" dirty="0" smtClean="0"/>
              <a:t>container </a:t>
            </a:r>
            <a:r>
              <a:rPr lang="th-TH" dirty="0" smtClean="0"/>
              <a:t>ภายในเพื่อให้ได้ </a:t>
            </a:r>
            <a:r>
              <a:rPr lang="en-US" dirty="0" smtClean="0"/>
              <a:t>effect </a:t>
            </a:r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2" y="2086563"/>
            <a:ext cx="4785293" cy="319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การสร้างเมนู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3CEB-EEA2-44C7-89D6-F5AE8ACBED6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604892" y="5089411"/>
            <a:ext cx="3048000" cy="83099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th-TH" sz="2400" dirty="0">
                <a:latin typeface="Angsana New" pitchFamily="18" charset="-34"/>
                <a:cs typeface="Angsana New" pitchFamily="18" charset="-34"/>
              </a:rPr>
              <a:t>เมื่อผู้ใช้เลือก</a:t>
            </a:r>
            <a:r>
              <a:rPr kumimoji="1" lang="en-US" sz="24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kumimoji="1" lang="en-US" sz="2400" dirty="0" err="1">
                <a:latin typeface="Angsana New" pitchFamily="18" charset="-34"/>
                <a:cs typeface="Angsana New" pitchFamily="18" charset="-34"/>
              </a:rPr>
              <a:t>MenuItem</a:t>
            </a:r>
            <a:r>
              <a:rPr kumimoji="1" lang="en-US" sz="24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kumimoji="1" lang="th-TH" sz="2400" dirty="0" smtClean="0">
                <a:latin typeface="Angsana New" pitchFamily="18" charset="-34"/>
                <a:cs typeface="Angsana New" pitchFamily="18" charset="-34"/>
              </a:rPr>
              <a:t>จะเกิด </a:t>
            </a:r>
            <a:r>
              <a:rPr kumimoji="1" lang="en-US" sz="2400" dirty="0" err="1" smtClean="0">
                <a:latin typeface="Angsana New" pitchFamily="18" charset="-34"/>
                <a:cs typeface="Angsana New" pitchFamily="18" charset="-34"/>
              </a:rPr>
              <a:t>ActionEvent</a:t>
            </a:r>
            <a:endParaRPr kumimoji="1"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5300092" y="2431083"/>
            <a:ext cx="990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290692" y="2246933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sz="1600"/>
              <a:t>Frame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>
            <a:off x="4982021" y="2815712"/>
            <a:ext cx="1295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6290692" y="2631562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sz="1600"/>
              <a:t>MenuBar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 flipV="1">
            <a:off x="1860525" y="2815711"/>
            <a:ext cx="4464496" cy="86594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6290692" y="3513386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sz="1600" dirty="0"/>
              <a:t>Menu</a:t>
            </a: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2796628" y="3945433"/>
            <a:ext cx="3480791" cy="64807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6290692" y="4409356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sz="1600"/>
              <a:t>MenuItem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2940645" y="3513385"/>
            <a:ext cx="3384376" cy="16827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60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Menus: ลำดับการสร้างและเพิ่ม menus </a:t>
            </a: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9184" lvl="1" indent="0">
              <a:buNone/>
            </a:pP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menuBar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JMenuBar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th-TH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sz="19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สร้างวัตถุ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JMenuBar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en-US" sz="2200" dirty="0">
              <a:solidFill>
                <a:schemeClr val="accent3">
                  <a:lumMod val="7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329184" lvl="1" indent="0">
              <a:buNone/>
            </a:pPr>
            <a:endParaRPr lang="th-TH" sz="18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9184" lvl="1" indent="0"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กำหนดให้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Frame  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โดยเมท็อด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setJMenuBar</a:t>
            </a:r>
            <a:endParaRPr lang="en-US" sz="2200" dirty="0">
              <a:solidFill>
                <a:schemeClr val="accent3">
                  <a:lumMod val="7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329184" lvl="1" indent="0">
              <a:buNone/>
            </a:pP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frame.set</a:t>
            </a:r>
            <a:r>
              <a:rPr lang="en-US" sz="1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MenuBar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menuBar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9184" lvl="1" indent="0">
              <a:buNone/>
            </a:pPr>
            <a:endParaRPr lang="en-US" sz="23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9184" lvl="1" indent="0">
              <a:buNone/>
            </a:pP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homeMenu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9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JMenu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("Home");</a:t>
            </a:r>
            <a:r>
              <a:rPr lang="th-TH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19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สร้างวัตถุ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JMenu</a:t>
            </a:r>
            <a:endParaRPr lang="en-US" sz="2200" dirty="0">
              <a:solidFill>
                <a:schemeClr val="accent3">
                  <a:lumMod val="7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329184" lvl="1" indent="0">
              <a:buNone/>
            </a:pP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menuBar.add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homeMenu</a:t>
            </a:r>
            <a:r>
              <a:rPr lang="en-US" sz="19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th-TH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บรรจุใน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JMenuBar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โดย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add</a:t>
            </a:r>
          </a:p>
          <a:p>
            <a:pPr marL="329184" lvl="1" indent="0">
              <a:buNone/>
            </a:pP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exitMenuItem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9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JMenuItem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("Exit");</a:t>
            </a:r>
            <a:r>
              <a:rPr lang="th-TH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JMenuItem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marL="329184" lvl="1" indent="0">
              <a:buNone/>
            </a:pP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homeMenu.add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exitMenuItem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บรรจุใน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JMenuBar</a:t>
            </a:r>
            <a:r>
              <a:rPr lang="th-TH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โดย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add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8929-7B95-44D1-A861-E08F8F76208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3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ตัวอย่างการสร้างเมนู</a:t>
            </a:r>
            <a:r>
              <a:rPr lang="en-US" dirty="0" smtClean="0"/>
              <a:t> (1)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7467600" cy="421690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createMenu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JMenuBar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JMenuBar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th-TH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setJMenuBar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6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create home menu with 2 items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JMenu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homeMenu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JMenu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"Home"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homeMenu.add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JMenuItem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"About"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homeMenu.addSeparator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JMenuItem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exitMenuItem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JMenuItem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"Exit"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homeMenu.add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exitMenuItem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i="1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exitMenuItem.addActionListener</a:t>
            </a: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ActionListener</a:t>
            </a: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actionPerformed</a:t>
            </a: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ActionEvent</a:t>
            </a: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ev</a:t>
            </a: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    dispose();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menuBar.add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homeMenu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8024" y="5013176"/>
            <a:ext cx="4218100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JMenuItem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เกิด </a:t>
            </a:r>
            <a:r>
              <a:rPr lang="en-US" sz="20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ActionEvent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เมื่อผู้ใช้กดเลือก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th-TH" sz="20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>
              <a:spcBef>
                <a:spcPts val="1200"/>
              </a:spcBef>
            </a:pP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เพิ่ม 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listener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ที่เมื่อกด 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item 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นี้โปรแกรมจะยุติการทำงาน (</a:t>
            </a: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this.dispose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th-TH" sz="2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4211960" y="5013176"/>
            <a:ext cx="576064" cy="584776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5240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7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ตัวอย่างการสร้างเมนู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7467600" cy="421690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        // </a:t>
            </a:r>
            <a:r>
              <a:rPr lang="en-US" sz="16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create </a:t>
            </a:r>
            <a:r>
              <a:rPr lang="en-US" sz="1600" dirty="0" smtClean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edit </a:t>
            </a:r>
            <a:r>
              <a:rPr lang="en-US" sz="16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menu with 2 </a:t>
            </a:r>
            <a:r>
              <a:rPr lang="en-US" sz="1600" u="sng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submenus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editMenu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"Edit"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Cordia New"/>
              </a:rPr>
              <a:t> 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getMenu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"Get"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getMenu.add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JMenuItem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"X Value"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));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getMenu.add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JMenuItem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"Y Value"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));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Cordia New"/>
              </a:rPr>
              <a:t> 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setMenu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"Set"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setMenu.add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JMenuItem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"X Value"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));</a:t>
            </a:r>
            <a:endParaRPr lang="en-US" sz="2000" dirty="0">
              <a:latin typeface="Calibri"/>
              <a:ea typeface="Calibri"/>
              <a:cs typeface="Cordia New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setMenu.add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JMenuItem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"Y Value"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));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endParaRPr lang="th-TH" sz="16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th-TH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th-TH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editMenu.add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getMenu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6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editMenu.add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setMenu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6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menuBar.add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editMenu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16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th-T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4765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7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Containers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GUI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Containers</a:t>
            </a:r>
            <a:r>
              <a:rPr lang="en-US" dirty="0"/>
              <a:t>: </a:t>
            </a:r>
            <a:endParaRPr lang="en-US" dirty="0" smtClean="0"/>
          </a:p>
          <a:p>
            <a:pPr marL="493776" lvl="2"/>
            <a:r>
              <a:rPr lang="th-TH" dirty="0" smtClean="0"/>
              <a:t>เป็น </a:t>
            </a:r>
            <a:r>
              <a:rPr lang="en-US" dirty="0"/>
              <a:t>subclass </a:t>
            </a:r>
            <a:r>
              <a:rPr lang="th-TH" dirty="0"/>
              <a:t>ของ </a:t>
            </a:r>
            <a:r>
              <a:rPr lang="en-US" dirty="0" smtClean="0"/>
              <a:t>Components</a:t>
            </a:r>
            <a:r>
              <a:rPr lang="th-TH" dirty="0" smtClean="0"/>
              <a:t> ที่</a:t>
            </a:r>
            <a:r>
              <a:rPr lang="th-TH" dirty="0"/>
              <a:t>บรรจุ </a:t>
            </a:r>
            <a:r>
              <a:rPr lang="en-US" dirty="0"/>
              <a:t>C</a:t>
            </a:r>
            <a:r>
              <a:rPr lang="en-US" dirty="0" smtClean="0"/>
              <a:t>omponents </a:t>
            </a:r>
            <a:r>
              <a:rPr lang="th-TH" dirty="0"/>
              <a:t>อื่น</a:t>
            </a:r>
            <a:r>
              <a:rPr lang="th-TH" dirty="0" smtClean="0"/>
              <a:t>ได้</a:t>
            </a:r>
            <a:endParaRPr lang="en-US" dirty="0" smtClean="0"/>
          </a:p>
          <a:p>
            <a:pPr marL="493776" lvl="2"/>
            <a:r>
              <a:rPr lang="th-TH" dirty="0" smtClean="0"/>
              <a:t>มี</a:t>
            </a:r>
            <a:r>
              <a:rPr lang="en-US" dirty="0" smtClean="0"/>
              <a:t> </a:t>
            </a:r>
            <a:r>
              <a:rPr lang="en-US" dirty="0"/>
              <a:t>Layout Manager </a:t>
            </a:r>
            <a:r>
              <a:rPr lang="th-TH" dirty="0"/>
              <a:t>ทำหน้าที่จัดตำแหน่งและขนาดวัตถุ</a:t>
            </a:r>
          </a:p>
          <a:p>
            <a:pPr lvl="1"/>
            <a:r>
              <a:rPr lang="th-TH" dirty="0" smtClean="0"/>
              <a:t>มี</a:t>
            </a:r>
            <a:r>
              <a:rPr lang="en-US" dirty="0" smtClean="0"/>
              <a:t> </a:t>
            </a:r>
            <a:r>
              <a:rPr lang="en-US" dirty="0"/>
              <a:t>default layout </a:t>
            </a:r>
            <a:r>
              <a:rPr lang="th-TH" dirty="0" smtClean="0"/>
              <a:t>ต่าง ๆ กัน </a:t>
            </a:r>
          </a:p>
          <a:p>
            <a:pPr lvl="2"/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JFrame</a:t>
            </a:r>
            <a:r>
              <a:rPr lang="en-US" dirty="0" smtClean="0"/>
              <a:t> </a:t>
            </a:r>
            <a:r>
              <a:rPr lang="th-TH" dirty="0" smtClean="0"/>
              <a:t>มี </a:t>
            </a:r>
            <a:r>
              <a:rPr lang="en-US" dirty="0" err="1"/>
              <a:t>BorderLayout</a:t>
            </a:r>
            <a:r>
              <a:rPr lang="en-US" dirty="0" smtClean="0"/>
              <a:t>,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JPanel</a:t>
            </a:r>
            <a:r>
              <a:rPr lang="en-US" dirty="0"/>
              <a:t> </a:t>
            </a:r>
            <a:r>
              <a:rPr lang="th-TH" dirty="0" smtClean="0"/>
              <a:t>มี</a:t>
            </a:r>
            <a:r>
              <a:rPr lang="en-US" dirty="0" smtClean="0"/>
              <a:t> </a:t>
            </a:r>
            <a:r>
              <a:rPr lang="en-US" dirty="0" err="1"/>
              <a:t>FlowLayout</a:t>
            </a:r>
            <a:endParaRPr lang="en-US" dirty="0"/>
          </a:p>
          <a:p>
            <a:pPr lvl="1"/>
            <a:r>
              <a:rPr lang="th-TH" dirty="0"/>
              <a:t>แต่ละ </a:t>
            </a:r>
            <a:r>
              <a:rPr lang="en-US" dirty="0"/>
              <a:t>Container </a:t>
            </a:r>
            <a:r>
              <a:rPr lang="th-TH" dirty="0"/>
              <a:t>มี</a:t>
            </a:r>
            <a:r>
              <a:rPr lang="en-US" dirty="0"/>
              <a:t> Layout </a:t>
            </a:r>
            <a:r>
              <a:rPr lang="th-TH" dirty="0" smtClean="0"/>
              <a:t>ของ</a:t>
            </a:r>
            <a:r>
              <a:rPr lang="th-TH" dirty="0"/>
              <a:t>ตนเอง </a:t>
            </a:r>
            <a:endParaRPr lang="th-TH" dirty="0" smtClean="0"/>
          </a:p>
          <a:p>
            <a:pPr lvl="2"/>
            <a:r>
              <a:rPr lang="th-TH" dirty="0" smtClean="0"/>
              <a:t>การ</a:t>
            </a:r>
            <a:r>
              <a:rPr lang="th-TH" dirty="0"/>
              <a:t>จัดตำแหน่งและกำหนดขนาด</a:t>
            </a:r>
            <a:r>
              <a:rPr lang="th-TH" dirty="0" smtClean="0"/>
              <a:t>วัตถุใน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th-TH" dirty="0"/>
              <a:t>จึงเป็นอิสระจากกัน</a:t>
            </a:r>
          </a:p>
          <a:p>
            <a:pPr lvl="1"/>
            <a:r>
              <a:rPr lang="th-TH" dirty="0"/>
              <a:t>สามารถเปลี่ยน</a:t>
            </a:r>
            <a:r>
              <a:rPr lang="en-US" dirty="0"/>
              <a:t> layout </a:t>
            </a:r>
            <a:r>
              <a:rPr lang="th-TH" dirty="0" smtClean="0"/>
              <a:t>ของ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th-TH" dirty="0"/>
              <a:t>ได้ โดย</a:t>
            </a:r>
            <a:r>
              <a:rPr lang="th-TH" dirty="0" smtClean="0"/>
              <a:t>เรียกเมท็อด</a:t>
            </a:r>
            <a:r>
              <a:rPr lang="en-US" dirty="0" smtClean="0"/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th-TH" dirty="0" smtClean="0"/>
              <a:t>ของ </a:t>
            </a:r>
            <a:r>
              <a:rPr lang="en-US" dirty="0" smtClean="0"/>
              <a:t>container </a:t>
            </a:r>
            <a:r>
              <a:rPr lang="th-TH" dirty="0" smtClean="0"/>
              <a:t>นั้น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EC2-CCA3-4882-8B9D-99E07E3B341B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การอ่านเพิ่มเติมจาก </a:t>
            </a:r>
            <a:r>
              <a:rPr lang="en-US" dirty="0" smtClean="0"/>
              <a:t>Java </a:t>
            </a:r>
            <a:r>
              <a:rPr lang="en-US" dirty="0"/>
              <a:t>Swing Document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h-TH" sz="2800" dirty="0" smtClean="0"/>
              <a:t>ขั้นตอนสำคัญ</a:t>
            </a:r>
            <a:r>
              <a:rPr lang="th-TH" sz="2800" dirty="0"/>
              <a:t>ในการทำงานกับ</a:t>
            </a:r>
            <a:r>
              <a:rPr lang="en-US" sz="2800" dirty="0"/>
              <a:t> GUI </a:t>
            </a:r>
            <a:r>
              <a:rPr lang="th-TH" sz="2800" dirty="0"/>
              <a:t>คือ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รู้</a:t>
            </a:r>
            <a:r>
              <a:rPr lang="th-TH" sz="2400" dirty="0" smtClean="0"/>
              <a:t>ว่าจะ</a:t>
            </a:r>
            <a:r>
              <a:rPr lang="th-TH" sz="2400" dirty="0"/>
              <a:t>สร้าง </a:t>
            </a:r>
            <a:r>
              <a:rPr lang="en-US" sz="2400" dirty="0"/>
              <a:t>UI component </a:t>
            </a:r>
            <a:r>
              <a:rPr lang="th-TH" sz="2400" dirty="0"/>
              <a:t>ได้อย่างไร</a:t>
            </a:r>
          </a:p>
          <a:p>
            <a:pPr lvl="2">
              <a:lnSpc>
                <a:spcPct val="90000"/>
              </a:lnSpc>
            </a:pPr>
            <a:r>
              <a:rPr lang="th-TH" sz="2000" dirty="0"/>
              <a:t>สร้างวัตถุ</a:t>
            </a:r>
            <a:r>
              <a:rPr lang="en-US" sz="2000" dirty="0"/>
              <a:t> component</a:t>
            </a:r>
            <a:r>
              <a:rPr lang="th-TH" sz="2000" dirty="0"/>
              <a:t> </a:t>
            </a:r>
            <a:r>
              <a:rPr lang="th-TH" sz="2000" dirty="0" smtClean="0"/>
              <a:t>(</a:t>
            </a:r>
            <a:r>
              <a:rPr lang="th-TH" sz="2000" dirty="0"/>
              <a:t>เช่น ปุ่ม,</a:t>
            </a:r>
            <a:r>
              <a:rPr lang="en-US" sz="2000" dirty="0"/>
              <a:t> label) </a:t>
            </a:r>
            <a:r>
              <a:rPr lang="th-TH" sz="2000" dirty="0" smtClean="0"/>
              <a:t>แล้ววางใน</a:t>
            </a:r>
            <a:r>
              <a:rPr lang="th-TH" sz="2000" dirty="0"/>
              <a:t>วัตถุ</a:t>
            </a:r>
            <a:r>
              <a:rPr lang="en-US" sz="2000" dirty="0"/>
              <a:t> container (</a:t>
            </a:r>
            <a:r>
              <a:rPr lang="th-TH" sz="2000" dirty="0"/>
              <a:t>เช่น</a:t>
            </a:r>
            <a:r>
              <a:rPr lang="en-US" sz="2000" dirty="0"/>
              <a:t> Frame) </a:t>
            </a:r>
            <a:r>
              <a:rPr lang="th-TH" sz="2000" dirty="0"/>
              <a:t>โดยสั่งเพิ่ม</a:t>
            </a:r>
            <a:r>
              <a:rPr lang="en-US" sz="2000" dirty="0"/>
              <a:t> (add)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okButton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("OK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okButton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ทำอย่างไรจึงจะรู้ว่ามีเหตุการณ์เกิดขึ้นจากการทำงานของผู้ใช้</a:t>
            </a:r>
          </a:p>
          <a:p>
            <a:pPr lvl="2">
              <a:lnSpc>
                <a:spcPct val="90000"/>
              </a:lnSpc>
            </a:pPr>
            <a:r>
              <a:rPr lang="th-TH" sz="2000" dirty="0"/>
              <a:t>สร้าง</a:t>
            </a:r>
            <a:r>
              <a:rPr lang="en-US" sz="2000" dirty="0"/>
              <a:t> event handlers </a:t>
            </a:r>
            <a:r>
              <a:rPr lang="th-TH" sz="2000" dirty="0"/>
              <a:t>เพื่อตอบสนองกับผู้ใช้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okButton.addActionListener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UserClick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รู้ว่าผู้ใช้ได้เปลี่ยนค่าของ</a:t>
            </a:r>
            <a:r>
              <a:rPr lang="en-US" sz="2400" dirty="0"/>
              <a:t> UI component </a:t>
            </a:r>
            <a:r>
              <a:rPr lang="th-TH" sz="2400" dirty="0"/>
              <a:t>นั้นไป</a:t>
            </a:r>
            <a:r>
              <a:rPr lang="th-TH" sz="2400" dirty="0" smtClean="0"/>
              <a:t>อย่างไร</a:t>
            </a:r>
          </a:p>
          <a:p>
            <a:pPr lvl="2">
              <a:lnSpc>
                <a:spcPct val="90000"/>
              </a:lnSpc>
            </a:pPr>
            <a:r>
              <a:rPr lang="th-TH" sz="2400" dirty="0" smtClean="0"/>
              <a:t>กรณีที่มีการเปลี่ยนหรือกำหนดค่าใหม่ให้กับ </a:t>
            </a:r>
            <a:r>
              <a:rPr lang="en-US" sz="2400" dirty="0" smtClean="0"/>
              <a:t>component </a:t>
            </a:r>
            <a:r>
              <a:rPr lang="th-TH" sz="2400" dirty="0" smtClean="0"/>
              <a:t>(เช่นจาก </a:t>
            </a:r>
            <a:r>
              <a:rPr lang="en-US" sz="2400" dirty="0" err="1" smtClean="0"/>
              <a:t>getText</a:t>
            </a:r>
            <a:r>
              <a:rPr lang="en-US" sz="2400" dirty="0" smtClean="0"/>
              <a:t>())</a:t>
            </a:r>
            <a:endParaRPr lang="th-TH" sz="2400" dirty="0"/>
          </a:p>
          <a:p>
            <a:pPr lvl="1">
              <a:lnSpc>
                <a:spcPct val="90000"/>
              </a:lnSpc>
            </a:pPr>
            <a:r>
              <a:rPr lang="th-TH" sz="2400" dirty="0"/>
              <a:t>สั่งให้แสดง</a:t>
            </a:r>
            <a:r>
              <a:rPr lang="en-US" sz="2400" dirty="0"/>
              <a:t> GUI </a:t>
            </a:r>
            <a:r>
              <a:rPr lang="th-TH" sz="2400" dirty="0"/>
              <a:t>ที่ได้</a:t>
            </a:r>
            <a:r>
              <a:rPr lang="th-TH" sz="2400" dirty="0" smtClean="0"/>
              <a:t>สำหรับโปรแกรม</a:t>
            </a:r>
            <a:endParaRPr lang="en-US" sz="2400" dirty="0"/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setVisible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7F4-2D23-415A-816B-CD7565035C9E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9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h-TH" sz="2800" dirty="0" smtClean="0"/>
              <a:t>การสร้าง </a:t>
            </a:r>
            <a:r>
              <a:rPr lang="en-US" sz="2800" dirty="0" smtClean="0"/>
              <a:t>Slider</a:t>
            </a:r>
            <a:endParaRPr lang="en-US" sz="16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JSlider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2400" dirty="0" err="1"/>
              <a:t>มีช่วงยาว</a:t>
            </a:r>
            <a:r>
              <a:rPr lang="en-US" sz="2400" dirty="0"/>
              <a:t> (0, 100)</a:t>
            </a:r>
            <a:endParaRPr lang="en-US" sz="14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JSlider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min,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max,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value):</a:t>
            </a:r>
            <a:r>
              <a:rPr lang="th-TH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2400" dirty="0" smtClean="0"/>
              <a:t>บอกช่วงพร้อมค่าเริ่มต้น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JSlider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orientation,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min,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max,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value)</a:t>
            </a:r>
            <a:endParaRPr lang="th-TH" sz="1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Listener </a:t>
            </a:r>
            <a:r>
              <a:rPr lang="th-TH" sz="2800" dirty="0" smtClean="0"/>
              <a:t>เพื่อจับเหตุการณ์</a:t>
            </a:r>
          </a:p>
          <a:p>
            <a:pPr lvl="1">
              <a:lnSpc>
                <a:spcPct val="90000"/>
              </a:lnSpc>
            </a:pPr>
            <a:r>
              <a:rPr lang="th-TH" sz="2400" dirty="0" smtClean="0"/>
              <a:t>มองหา </a:t>
            </a:r>
            <a:r>
              <a:rPr lang="en-US" sz="2400" dirty="0" err="1" smtClean="0"/>
              <a:t>add</a:t>
            </a:r>
            <a:r>
              <a:rPr lang="en-US" sz="2400" i="1" dirty="0" err="1" smtClean="0"/>
              <a:t>Xxx</a:t>
            </a:r>
            <a:r>
              <a:rPr lang="en-US" sz="2400" dirty="0" err="1" smtClean="0"/>
              <a:t>Listener</a:t>
            </a:r>
            <a:endParaRPr lang="en-US" sz="14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addChangeListener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ChangeListener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l)</a:t>
            </a:r>
          </a:p>
          <a:p>
            <a:pPr lvl="1">
              <a:lnSpc>
                <a:spcPct val="90000"/>
              </a:lnSpc>
            </a:pPr>
            <a:r>
              <a:rPr lang="th-TH" sz="2400" dirty="0" smtClean="0"/>
              <a:t>ใน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ChageListener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th-TH" sz="2400" dirty="0" smtClean="0"/>
              <a:t>มีเมท็อด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stateChanged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ChangeEvent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</a:t>
            </a:r>
            <a:r>
              <a:rPr lang="th-TH" sz="2400" dirty="0" smtClean="0"/>
              <a:t>ซึ่งเราต้องทำงานด้วย</a:t>
            </a:r>
          </a:p>
          <a:p>
            <a:pPr>
              <a:lnSpc>
                <a:spcPct val="90000"/>
              </a:lnSpc>
            </a:pPr>
            <a:r>
              <a:rPr lang="th-TH" sz="2800" dirty="0" smtClean="0"/>
              <a:t>รู้ว่าผู้ใช้การเปลี่ยนค่าของ </a:t>
            </a:r>
            <a:r>
              <a:rPr lang="en-US" sz="2800" dirty="0" smtClean="0"/>
              <a:t>Slider</a:t>
            </a:r>
            <a:r>
              <a:rPr lang="th-TH" sz="2800" dirty="0" smtClean="0"/>
              <a:t> ไปอย่างไร</a:t>
            </a:r>
            <a:endParaRPr lang="th-TH" sz="16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3286-EF68-4FB7-B97E-B1F87E8202B3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4" y="1211687"/>
            <a:ext cx="37528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Notepad.java</a:t>
            </a:r>
            <a:endParaRPr lang="en-US" dirty="0"/>
          </a:p>
        </p:txBody>
      </p:sp>
      <p:sp>
        <p:nvSpPr>
          <p:cNvPr id="2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D929-5BFB-4391-9B51-03EFD3D608A2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98332" name="Group 28"/>
          <p:cNvGrpSpPr>
            <a:grpSpLocks/>
          </p:cNvGrpSpPr>
          <p:nvPr/>
        </p:nvGrpSpPr>
        <p:grpSpPr bwMode="auto">
          <a:xfrm>
            <a:off x="4499992" y="3501008"/>
            <a:ext cx="4241809" cy="954088"/>
            <a:chOff x="2784" y="2622"/>
            <a:chExt cx="2672" cy="601"/>
          </a:xfrm>
        </p:grpSpPr>
        <p:sp>
          <p:nvSpPr>
            <p:cNvPr id="98330" name="Text Box 26"/>
            <p:cNvSpPr txBox="1">
              <a:spLocks noChangeArrowheads="1"/>
            </p:cNvSpPr>
            <p:nvPr/>
          </p:nvSpPr>
          <p:spPr bwMode="auto">
            <a:xfrm>
              <a:off x="3120" y="2622"/>
              <a:ext cx="2336" cy="601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eaLnBrk="0" hangingPunct="0"/>
              <a:r>
                <a:rPr lang="en-US" sz="2800" dirty="0" err="1" smtClean="0">
                  <a:latin typeface="Angsana New" pitchFamily="18" charset="-34"/>
                  <a:cs typeface="Angsana New" pitchFamily="18" charset="-34"/>
                </a:rPr>
                <a:t>textArea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ภายใน </a:t>
              </a:r>
              <a:r>
                <a:rPr lang="en-US" sz="2800" dirty="0" err="1" smtClean="0">
                  <a:latin typeface="Angsana New" pitchFamily="18" charset="-34"/>
                  <a:cs typeface="Angsana New" pitchFamily="18" charset="-34"/>
                </a:rPr>
                <a:t>scrollPane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ตำแหน่งตรงกลาง</a:t>
              </a:r>
              <a:endParaRPr lang="th-TH" sz="2800" dirty="0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98331" name="Line 27"/>
            <p:cNvSpPr>
              <a:spLocks noChangeShapeType="1"/>
            </p:cNvSpPr>
            <p:nvPr/>
          </p:nvSpPr>
          <p:spPr bwMode="auto">
            <a:xfrm flipH="1">
              <a:off x="2784" y="2832"/>
              <a:ext cx="33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 type="triangle" w="med" len="med"/>
            </a:ln>
            <a:effectLst/>
          </p:spPr>
          <p:txBody>
            <a:bodyPr anchor="b"/>
            <a:lstStyle/>
            <a:p>
              <a:endParaRPr lang="th-TH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355539" y="1500798"/>
            <a:ext cx="3600458" cy="523876"/>
            <a:chOff x="3460" y="2563"/>
            <a:chExt cx="2268" cy="330"/>
          </a:xfrm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913" y="2563"/>
              <a:ext cx="1815" cy="33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eaLnBrk="0" hangingPunct="0"/>
              <a:r>
                <a:rPr lang="en-US" sz="2800" dirty="0" err="1" smtClean="0">
                  <a:latin typeface="Angsana New" pitchFamily="18" charset="-34"/>
                  <a:cs typeface="Angsana New" pitchFamily="18" charset="-34"/>
                </a:rPr>
                <a:t>MenuBar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 (</a:t>
              </a:r>
              <a:r>
                <a:rPr lang="en-US" sz="2800" dirty="0" err="1" smtClean="0">
                  <a:latin typeface="Angsana New" pitchFamily="18" charset="-34"/>
                  <a:cs typeface="Angsana New" pitchFamily="18" charset="-34"/>
                </a:rPr>
                <a:t>createMenu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())</a:t>
              </a:r>
              <a:endParaRPr lang="th-TH" sz="2800" dirty="0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3460" y="2689"/>
              <a:ext cx="431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 type="triangle" w="med" len="med"/>
            </a:ln>
            <a:effectLst/>
          </p:spPr>
          <p:txBody>
            <a:bodyPr anchor="b"/>
            <a:lstStyle/>
            <a:p>
              <a:endParaRPr lang="th-TH"/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503552" y="4148634"/>
            <a:ext cx="3708408" cy="1890713"/>
            <a:chOff x="3120" y="1909"/>
            <a:chExt cx="2336" cy="1191"/>
          </a:xfrm>
        </p:grpSpPr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3120" y="2499"/>
              <a:ext cx="2336" cy="601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eaLnBrk="0" hangingPunct="0"/>
              <a:r>
                <a:rPr lang="en-US" sz="2800" dirty="0">
                  <a:latin typeface="Angsana New" pitchFamily="18" charset="-34"/>
                  <a:cs typeface="Angsana New" pitchFamily="18" charset="-34"/>
                </a:rPr>
                <a:t>s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lider (</a:t>
              </a:r>
              <a:r>
                <a:rPr lang="en-US" sz="2800" dirty="0" err="1" smtClean="0">
                  <a:latin typeface="Angsana New" pitchFamily="18" charset="-34"/>
                  <a:cs typeface="Angsana New" pitchFamily="18" charset="-34"/>
                </a:rPr>
                <a:t>createSizeSlider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())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ภายใน 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panel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ตำแหน่งทิศตะวันตก</a:t>
              </a:r>
              <a:endParaRPr lang="th-TH" sz="2800" dirty="0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 flipV="1">
              <a:off x="3640" y="1909"/>
              <a:ext cx="0" cy="59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 type="triangle" w="med" len="med"/>
            </a:ln>
            <a:effectLst/>
          </p:spPr>
          <p:txBody>
            <a:bodyPr anchor="b"/>
            <a:lstStyle/>
            <a:p>
              <a:endParaRPr lang="th-TH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132610" y="2025029"/>
            <a:ext cx="5605474" cy="1277938"/>
            <a:chOff x="2696" y="2418"/>
            <a:chExt cx="3531" cy="805"/>
          </a:xfrm>
        </p:grpSpPr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3891" y="2622"/>
              <a:ext cx="2336" cy="601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eaLnBrk="0" hangingPunct="0"/>
              <a:r>
                <a:rPr lang="en-US" sz="2800" dirty="0" err="1" smtClean="0">
                  <a:latin typeface="Angsana New" pitchFamily="18" charset="-34"/>
                  <a:cs typeface="Angsana New" pitchFamily="18" charset="-34"/>
                </a:rPr>
                <a:t>comboBox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 (</a:t>
              </a:r>
              <a:r>
                <a:rPr lang="en-US" sz="2800" dirty="0" err="1" smtClean="0">
                  <a:latin typeface="Angsana New" pitchFamily="18" charset="-34"/>
                  <a:cs typeface="Angsana New" pitchFamily="18" charset="-34"/>
                </a:rPr>
                <a:t>createFontList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())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ภายใน 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panel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ตำแหน่งทิศเหนือ</a:t>
              </a:r>
              <a:endParaRPr lang="th-TH" sz="2800" dirty="0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H="1" flipV="1">
              <a:off x="2696" y="2418"/>
              <a:ext cx="1195" cy="414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 type="triangle" w="med" len="med"/>
            </a:ln>
            <a:effectLst/>
          </p:spPr>
          <p:txBody>
            <a:bodyPr anchor="b"/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4580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41440" cy="472157"/>
          </a:xfrm>
        </p:spPr>
        <p:txBody>
          <a:bodyPr/>
          <a:lstStyle/>
          <a:p>
            <a:r>
              <a:rPr lang="en-US" dirty="0" smtClean="0"/>
              <a:t>Notepad</a:t>
            </a:r>
            <a:endParaRPr lang="th-T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836712"/>
            <a:ext cx="7467600" cy="5328592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Notepad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{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JComboBox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&lt;String&gt;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fontList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JTextArea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txtArea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Notepad() {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createSizeSlider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westPanel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westPanel.add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createFontList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topPanel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topPanel.add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fontList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txtArea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JTextArea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(15, 40);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JScrollPane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scrollPane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JScrollPane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txtArea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add(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topPanel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BorderLayout.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add(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westPanel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BorderLayout.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add(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scrollPane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BorderLayout.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CENTER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setFont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createMenu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setTitle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"Notepad"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pack();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setVisible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setDefaultCloseOperation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EXIT_ON_CLOSE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4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}</a:t>
            </a:r>
            <a:endParaRPr lang="en-US" sz="1400" dirty="0">
              <a:latin typeface="Calibri"/>
              <a:ea typeface="Calibri"/>
              <a:cs typeface="Cordia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41440" cy="472157"/>
          </a:xfrm>
        </p:spPr>
        <p:txBody>
          <a:bodyPr/>
          <a:lstStyle/>
          <a:p>
            <a:r>
              <a:rPr lang="en-US" dirty="0" smtClean="0"/>
              <a:t>Notepad</a:t>
            </a:r>
            <a:endParaRPr lang="th-T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836712"/>
            <a:ext cx="7467600" cy="515301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createSizeSlider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{</a:t>
            </a: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JSlider.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VERTICAL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10, 30, 15);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// Turn on labels at major tick marks.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.setMajorTickSpacing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(5);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.setPaintLabels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.setMinorTickSpacing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(1);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.setPaintTicks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.addChangeListener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ChangeListener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</a:t>
            </a:r>
            <a:r>
              <a:rPr lang="en-US" sz="1400" dirty="0">
                <a:solidFill>
                  <a:srgbClr val="646464"/>
                </a:solidFill>
                <a:latin typeface="Consolas"/>
                <a:ea typeface="Calibri"/>
                <a:cs typeface="Cordia New"/>
              </a:rPr>
              <a:t>@Override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stateChanged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ChangeEvent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ev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setFont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}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});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}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createFontList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fontNames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{ 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"Consolas"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"Times New Roman"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"Serif"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};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fontList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JComboBox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&lt;&gt;(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fontNames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fontList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.setSelectedIndex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(0);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fontList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.addActionListener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ActionListener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</a:t>
            </a:r>
            <a:r>
              <a:rPr lang="en-US" sz="1400" dirty="0">
                <a:solidFill>
                  <a:srgbClr val="646464"/>
                </a:solidFill>
                <a:latin typeface="Consolas"/>
                <a:ea typeface="Calibri"/>
                <a:cs typeface="Cordia New"/>
              </a:rPr>
              <a:t>@Override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actionPerformed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arg0) {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setFont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}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});</a:t>
            </a:r>
            <a:endParaRPr lang="en-US" sz="18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}</a:t>
            </a:r>
            <a:r>
              <a:rPr lang="en-US" sz="1800" dirty="0">
                <a:latin typeface="Calibri"/>
                <a:ea typeface="Calibri"/>
                <a:cs typeface="Cordia New"/>
              </a:rPr>
              <a:t> </a:t>
            </a:r>
            <a:endParaRPr lang="en-US" sz="18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41440" cy="472157"/>
          </a:xfrm>
        </p:spPr>
        <p:txBody>
          <a:bodyPr/>
          <a:lstStyle/>
          <a:p>
            <a:r>
              <a:rPr lang="en-US" dirty="0" smtClean="0"/>
              <a:t>Notepad</a:t>
            </a:r>
            <a:endParaRPr lang="th-T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836712"/>
            <a:ext cx="7467600" cy="5153013"/>
          </a:xfrm>
        </p:spPr>
        <p:txBody>
          <a:bodyPr>
            <a:noAutofit/>
          </a:bodyPr>
          <a:lstStyle/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ea typeface="Calibri"/>
                <a:cs typeface="Cordia New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createMenu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JMenuBar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menuBar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JMenuBar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.setJMenuBar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menuBar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Cordia New"/>
              </a:rPr>
              <a:t>// create home menu with 2 items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homeMenu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"Home"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newMenuItem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"New"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homeMenu.add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newMenuItem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newMenuItem.addActionListener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ActionListener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actionPerformed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ev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 {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   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txtArea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}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});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homeMenu.add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newMenuItem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ea typeface="Calibri"/>
                <a:cs typeface="Cordia New"/>
              </a:rPr>
              <a:t> 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homeMenu.addSeparator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exitMenuItem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homeMenu.add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exitMenuItem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exitMenuItem.addActionListener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ActionListener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actionPerformed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ev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 {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    dispose();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}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});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menuBar.add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homeMenu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buClr>
                <a:srgbClr val="31B6FD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}</a:t>
            </a:r>
            <a:endParaRPr lang="en-US" sz="18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41440" cy="472157"/>
          </a:xfrm>
        </p:spPr>
        <p:txBody>
          <a:bodyPr/>
          <a:lstStyle/>
          <a:p>
            <a:r>
              <a:rPr lang="en-US" dirty="0" smtClean="0"/>
              <a:t>Notepad</a:t>
            </a:r>
            <a:endParaRPr lang="th-T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836712"/>
            <a:ext cx="7467600" cy="5153013"/>
          </a:xfrm>
        </p:spPr>
        <p:txBody>
          <a:bodyPr>
            <a:noAutofit/>
          </a:bodyPr>
          <a:lstStyle/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    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setFont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txtArea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.setFont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Font(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fontList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.getSelectedItem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().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toString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(),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Font.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PLAIN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sizeSlider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.getValue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()));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repaint();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}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ea typeface="Calibri"/>
                <a:cs typeface="Cordia New"/>
              </a:rPr>
              <a:t> 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main(String[]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 {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Notepad();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}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ea typeface="Calibri"/>
                <a:cs typeface="Cordia New"/>
              </a:rPr>
              <a:t> 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}</a:t>
            </a:r>
            <a:endParaRPr lang="en-US" sz="1400" dirty="0" smtClean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ts val="1000"/>
              </a:spcAft>
              <a:buClrTx/>
              <a:buSzTx/>
              <a:buNone/>
            </a:pPr>
            <a:r>
              <a:rPr lang="en-US" sz="1400" dirty="0" smtClean="0">
                <a:solidFill>
                  <a:prstClr val="black"/>
                </a:solidFill>
                <a:latin typeface="Calibri"/>
                <a:ea typeface="Calibri"/>
                <a:cs typeface="Cordia New"/>
              </a:rPr>
              <a:t> 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h-TH" sz="14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th-TH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</a:t>
            </a:r>
            <a:r>
              <a:rPr lang="th-TH" dirty="0"/>
              <a:t>เรียนในวันนี้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พื้นฐานเกี่ยวกับ </a:t>
            </a:r>
            <a:r>
              <a:rPr lang="en-US" dirty="0"/>
              <a:t>Layout </a:t>
            </a:r>
            <a:r>
              <a:rPr lang="en-US" dirty="0" smtClean="0"/>
              <a:t>Manager</a:t>
            </a:r>
            <a:r>
              <a:rPr lang="th-TH" dirty="0" smtClean="0"/>
              <a:t> ใน </a:t>
            </a:r>
            <a:r>
              <a:rPr lang="en-US" dirty="0" smtClean="0"/>
              <a:t>Container</a:t>
            </a:r>
            <a:endParaRPr lang="en-US" dirty="0"/>
          </a:p>
          <a:p>
            <a:r>
              <a:rPr lang="en-US" dirty="0" smtClean="0"/>
              <a:t>Layout </a:t>
            </a:r>
            <a:r>
              <a:rPr lang="th-TH" dirty="0" smtClean="0"/>
              <a:t>ตัวอย่าง</a:t>
            </a:r>
            <a:endParaRPr lang="th-TH" dirty="0"/>
          </a:p>
          <a:p>
            <a:pPr lvl="1"/>
            <a:r>
              <a:rPr lang="en-US" dirty="0" err="1"/>
              <a:t>FlowLayout</a:t>
            </a:r>
            <a:endParaRPr lang="en-US" dirty="0"/>
          </a:p>
          <a:p>
            <a:pPr lvl="1"/>
            <a:r>
              <a:rPr lang="en-US" dirty="0" err="1"/>
              <a:t>BorderLayout</a:t>
            </a:r>
            <a:endParaRPr lang="en-US" dirty="0"/>
          </a:p>
          <a:p>
            <a:pPr lvl="1"/>
            <a:r>
              <a:rPr lang="en-US" dirty="0" err="1" smtClean="0"/>
              <a:t>GridLayout</a:t>
            </a:r>
            <a:endParaRPr lang="th-TH" dirty="0" smtClean="0"/>
          </a:p>
          <a:p>
            <a:r>
              <a:rPr lang="en-US" dirty="0" smtClean="0"/>
              <a:t>Container </a:t>
            </a:r>
            <a:r>
              <a:rPr lang="th-TH" dirty="0" smtClean="0"/>
              <a:t>ช่วยอื่น </a:t>
            </a:r>
            <a:r>
              <a:rPr lang="en-US" dirty="0" err="1" smtClean="0"/>
              <a:t>JScrollPane</a:t>
            </a:r>
            <a:r>
              <a:rPr lang="en-US" dirty="0" smtClean="0"/>
              <a:t>, </a:t>
            </a:r>
            <a:r>
              <a:rPr lang="en-US" dirty="0" err="1" smtClean="0"/>
              <a:t>JTabbedPane</a:t>
            </a:r>
            <a:endParaRPr lang="en-US" dirty="0" smtClean="0"/>
          </a:p>
          <a:p>
            <a:r>
              <a:rPr lang="th-TH" dirty="0" smtClean="0"/>
              <a:t>การสร้างเมนู</a:t>
            </a:r>
            <a:endParaRPr lang="en-US" dirty="0" smtClean="0"/>
          </a:p>
          <a:p>
            <a:r>
              <a:rPr lang="th-TH" dirty="0" smtClean="0"/>
              <a:t>การ</a:t>
            </a:r>
            <a:r>
              <a:rPr lang="th-TH" dirty="0"/>
              <a:t>ใช้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th-TH" dirty="0"/>
              <a:t>ช่วยจัดองค์ประกอบที่ซับซ้อน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4FE0-5A5E-4BCF-89BC-4F497D630572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9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การจัดวางองค์ประกอบใน </a:t>
            </a:r>
            <a:r>
              <a:rPr lang="en-US" dirty="0" smtClean="0"/>
              <a:t>Container </a:t>
            </a:r>
            <a:r>
              <a:rPr lang="en-US" dirty="0"/>
              <a:t>(</a:t>
            </a:r>
            <a:r>
              <a:rPr lang="en-US" dirty="0" smtClean="0"/>
              <a:t>Layout)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การจัดวางองค์ประกอบ</a:t>
            </a:r>
            <a:endParaRPr lang="en-US" dirty="0"/>
          </a:p>
          <a:p>
            <a:pPr lvl="1"/>
            <a:r>
              <a:rPr lang="th-TH" b="1" dirty="0" smtClean="0">
                <a:solidFill>
                  <a:schemeClr val="tx2"/>
                </a:solidFill>
              </a:rPr>
              <a:t>วิธี</a:t>
            </a:r>
            <a:r>
              <a:rPr lang="th-TH" b="1" dirty="0">
                <a:solidFill>
                  <a:schemeClr val="tx2"/>
                </a:solidFill>
              </a:rPr>
              <a:t>ที่ </a:t>
            </a:r>
            <a:r>
              <a:rPr lang="en-US" b="1" dirty="0">
                <a:solidFill>
                  <a:schemeClr val="tx2"/>
                </a:solidFill>
              </a:rPr>
              <a:t>1</a:t>
            </a:r>
            <a:r>
              <a:rPr lang="en-US" dirty="0"/>
              <a:t>:</a:t>
            </a:r>
            <a:r>
              <a:rPr lang="th-TH" dirty="0"/>
              <a:t> ควบคุมขนาด/ตำแหน่งของ</a:t>
            </a:r>
            <a:r>
              <a:rPr lang="en-US" dirty="0"/>
              <a:t> components </a:t>
            </a:r>
            <a:r>
              <a:rPr lang="th-TH" dirty="0"/>
              <a:t>เอง </a:t>
            </a:r>
            <a:r>
              <a:rPr lang="th-TH" dirty="0" smtClean="0"/>
              <a:t>โดยยกเลิก</a:t>
            </a:r>
            <a:r>
              <a:rPr lang="en-US" dirty="0" smtClean="0"/>
              <a:t> </a:t>
            </a:r>
            <a:r>
              <a:rPr lang="en-US" dirty="0"/>
              <a:t>Layout </a:t>
            </a:r>
            <a:r>
              <a:rPr lang="th-TH" dirty="0" smtClean="0"/>
              <a:t>ที่มีอยู่เดิม</a:t>
            </a:r>
            <a:r>
              <a:rPr lang="en-US" dirty="0" smtClean="0"/>
              <a:t>:</a:t>
            </a:r>
            <a:endParaRPr lang="en-US" dirty="0"/>
          </a:p>
          <a:p>
            <a:pPr lvl="1" algn="ctr">
              <a:buNone/>
            </a:pP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(null);</a:t>
            </a:r>
          </a:p>
          <a:p>
            <a:pPr lvl="2"/>
            <a:r>
              <a:rPr lang="th-TH" dirty="0" smtClean="0"/>
              <a:t>ใช้</a:t>
            </a:r>
            <a:r>
              <a:rPr lang="en-US" dirty="0" smtClean="0"/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setLocation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en-US" dirty="0"/>
              <a:t> </a:t>
            </a:r>
            <a:r>
              <a:rPr lang="en-US" dirty="0" err="1" smtClean="0"/>
              <a:t>หรือ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setBounds</a:t>
            </a:r>
            <a:r>
              <a:rPr lang="en-US" dirty="0" smtClean="0"/>
              <a:t> </a:t>
            </a:r>
            <a:r>
              <a:rPr lang="th-TH" dirty="0" smtClean="0"/>
              <a:t>ในตัว </a:t>
            </a:r>
            <a:r>
              <a:rPr lang="en-US" dirty="0" smtClean="0"/>
              <a:t>components </a:t>
            </a:r>
            <a:r>
              <a:rPr lang="th-TH" dirty="0"/>
              <a:t>เพื่อกำหนด</a:t>
            </a:r>
            <a:r>
              <a:rPr lang="th-TH" dirty="0" smtClean="0"/>
              <a:t>ตำแหน่ง</a:t>
            </a:r>
            <a:r>
              <a:rPr lang="en-US" dirty="0" smtClean="0"/>
              <a:t>/</a:t>
            </a:r>
            <a:r>
              <a:rPr lang="th-TH" dirty="0" smtClean="0"/>
              <a:t>ขนาดของ </a:t>
            </a:r>
            <a:r>
              <a:rPr lang="en-US" dirty="0" smtClean="0"/>
              <a:t>components </a:t>
            </a:r>
            <a:r>
              <a:rPr lang="th-TH" dirty="0" smtClean="0"/>
              <a:t>ที่วาง</a:t>
            </a:r>
            <a:r>
              <a:rPr lang="th-TH" dirty="0"/>
              <a:t>ใน</a:t>
            </a:r>
            <a:r>
              <a:rPr lang="en-US" dirty="0"/>
              <a:t> Container </a:t>
            </a:r>
            <a:r>
              <a:rPr lang="th-TH" dirty="0" smtClean="0"/>
              <a:t>เอง</a:t>
            </a:r>
            <a:endParaRPr lang="en-US" dirty="0" smtClean="0"/>
          </a:p>
          <a:p>
            <a:pPr lvl="1"/>
            <a:endParaRPr lang="th-TH" dirty="0"/>
          </a:p>
          <a:p>
            <a:pPr lvl="1"/>
            <a:r>
              <a:rPr lang="th-TH" b="1" dirty="0">
                <a:solidFill>
                  <a:schemeClr val="tx2"/>
                </a:solidFill>
              </a:rPr>
              <a:t>วิธีที่ </a:t>
            </a:r>
            <a:r>
              <a:rPr lang="en-US" b="1" dirty="0">
                <a:solidFill>
                  <a:schemeClr val="tx2"/>
                </a:solidFill>
              </a:rPr>
              <a:t>2</a:t>
            </a:r>
            <a:r>
              <a:rPr lang="en-US" dirty="0"/>
              <a:t>:</a:t>
            </a:r>
            <a:r>
              <a:rPr lang="th-TH" dirty="0"/>
              <a:t> </a:t>
            </a:r>
            <a:r>
              <a:rPr lang="th-TH" dirty="0" smtClean="0"/>
              <a:t>กำหนด </a:t>
            </a:r>
            <a:r>
              <a:rPr lang="en-US" dirty="0" smtClean="0"/>
              <a:t>Layout </a:t>
            </a:r>
            <a:r>
              <a:rPr lang="th-TH" dirty="0" smtClean="0"/>
              <a:t>ให้</a:t>
            </a:r>
            <a:r>
              <a:rPr lang="en-US" dirty="0" smtClean="0"/>
              <a:t> </a:t>
            </a:r>
            <a:r>
              <a:rPr lang="en-US" dirty="0"/>
              <a:t>Layout Manager</a:t>
            </a:r>
            <a:r>
              <a:rPr lang="th-TH" dirty="0"/>
              <a:t> </a:t>
            </a:r>
            <a:r>
              <a:rPr lang="th-TH" dirty="0" smtClean="0"/>
              <a:t>เพื่อกำหนด</a:t>
            </a:r>
            <a:r>
              <a:rPr lang="th-TH" dirty="0"/>
              <a:t>ตำแหน่งและขนาดของ </a:t>
            </a:r>
            <a:r>
              <a:rPr lang="en-US" dirty="0" smtClean="0"/>
              <a:t>components</a:t>
            </a:r>
            <a:r>
              <a:rPr lang="th-TH" dirty="0" smtClean="0"/>
              <a:t> ตามแบบของ </a:t>
            </a:r>
            <a:r>
              <a:rPr lang="en-US" dirty="0" smtClean="0"/>
              <a:t>Layout </a:t>
            </a:r>
            <a:r>
              <a:rPr lang="th-TH" dirty="0" smtClean="0"/>
              <a:t>นั้น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B80-9E9D-4581-949C-C49C82A7A12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9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การวาง GUI Object ในตำแหน่งที่ระบุแน่นอน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สามารถที่จะระบุในตำแหน่งที่แน่นอนได้ในลักษณะ</a:t>
            </a:r>
            <a:r>
              <a:rPr lang="en-US" dirty="0" smtClean="0"/>
              <a:t> </a:t>
            </a:r>
            <a:r>
              <a:rPr lang="en-US" dirty="0"/>
              <a:t>absolute positioning </a:t>
            </a:r>
            <a:r>
              <a:rPr lang="th-TH" dirty="0" smtClean="0"/>
              <a:t>โดย</a:t>
            </a:r>
          </a:p>
          <a:p>
            <a:pPr lvl="1"/>
            <a:r>
              <a:rPr 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 </a:t>
            </a:r>
            <a:endParaRPr lang="th-TH" dirty="0" smtClean="0"/>
          </a:p>
          <a:p>
            <a:pPr lvl="1">
              <a:buNone/>
            </a:pPr>
            <a:r>
              <a:rPr lang="th-TH" dirty="0" smtClean="0"/>
              <a:t>	เพื่อ</a:t>
            </a:r>
            <a:r>
              <a:rPr lang="th-TH" dirty="0"/>
              <a:t>ทำให้</a:t>
            </a:r>
            <a:r>
              <a:rPr lang="en-US" dirty="0"/>
              <a:t> </a:t>
            </a:r>
            <a:r>
              <a:rPr lang="en-US" dirty="0" smtClean="0"/>
              <a:t>Container </a:t>
            </a:r>
            <a:r>
              <a:rPr lang="th-TH" dirty="0" smtClean="0"/>
              <a:t>ไม่ใช้ </a:t>
            </a:r>
            <a:r>
              <a:rPr lang="en-US" dirty="0"/>
              <a:t>layout </a:t>
            </a:r>
            <a:r>
              <a:rPr lang="th-TH" dirty="0" smtClean="0"/>
              <a:t>ใด ๆ</a:t>
            </a:r>
            <a:endParaRPr lang="en-US" dirty="0"/>
          </a:p>
          <a:p>
            <a:pPr lvl="1"/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</a:t>
            </a:r>
            <a:r>
              <a:rPr 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setBounds</a:t>
            </a: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y, width, height</a:t>
            </a: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/>
              <a:t> </a:t>
            </a:r>
            <a:endParaRPr lang="th-TH" dirty="0" smtClean="0"/>
          </a:p>
          <a:p>
            <a:pPr lvl="1">
              <a:buNone/>
            </a:pPr>
            <a:r>
              <a:rPr lang="th-TH" dirty="0" smtClean="0"/>
              <a:t>	เพื่อวางตำแหน่งและขนาด</a:t>
            </a:r>
          </a:p>
          <a:p>
            <a:pPr>
              <a:buFont typeface="Wingdings" pitchFamily="2" charset="2"/>
              <a:buNone/>
            </a:pPr>
            <a:endParaRPr lang="th-TH" sz="2800" dirty="0" smtClean="0"/>
          </a:p>
          <a:p>
            <a:pPr>
              <a:buFont typeface="Wingdings" pitchFamily="2" charset="2"/>
              <a:buNone/>
            </a:pPr>
            <a:r>
              <a:rPr lang="th-TH" sz="2800" u="sng" dirty="0" smtClean="0">
                <a:solidFill>
                  <a:srgbClr val="0070C0"/>
                </a:solidFill>
              </a:rPr>
              <a:t>ข้อสังเกต</a:t>
            </a:r>
            <a:r>
              <a:rPr lang="en-US" sz="2800" dirty="0" smtClean="0"/>
              <a:t>: </a:t>
            </a:r>
            <a:r>
              <a:rPr lang="th-TH" sz="2800" dirty="0" smtClean="0"/>
              <a:t>เมื่อกำหนดให้ไม่มี </a:t>
            </a:r>
            <a:r>
              <a:rPr lang="en-US" sz="2800" dirty="0" smtClean="0"/>
              <a:t>Layout (</a:t>
            </a:r>
            <a:r>
              <a:rPr lang="th-TH" sz="2800" dirty="0" smtClean="0"/>
              <a:t>เป็น </a:t>
            </a:r>
            <a:r>
              <a:rPr lang="en-US" sz="2800" dirty="0" smtClean="0"/>
              <a:t>null) </a:t>
            </a:r>
            <a:r>
              <a:rPr lang="th-TH" sz="2800" dirty="0" smtClean="0"/>
              <a:t>แล้ว การ</a:t>
            </a:r>
            <a:r>
              <a:rPr lang="en-US" sz="2800" dirty="0" smtClean="0"/>
              <a:t> </a:t>
            </a:r>
            <a:r>
              <a:rPr lang="en-US" sz="2800" dirty="0"/>
              <a:t>resize window </a:t>
            </a:r>
            <a:r>
              <a:rPr lang="th-TH" sz="2800" dirty="0" smtClean="0"/>
              <a:t>ตำแหน่งและขนาดของวัตถุจะไม่เปลี่ยน</a:t>
            </a:r>
            <a:endParaRPr lang="th-TH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B9CB-622A-4DDE-B23F-6679A7E052E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2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Absolute Positioning</a:t>
            </a: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layout</a:t>
            </a:r>
          </a:p>
          <a:p>
            <a:pPr lvl="2">
              <a:buNone/>
            </a:pPr>
            <a:r>
              <a:rPr lang="en-US" sz="20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contentPane.setLayout</a:t>
            </a:r>
            <a:r>
              <a:rPr 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(null); </a:t>
            </a:r>
          </a:p>
          <a:p>
            <a:pPr lvl="2">
              <a:spcBef>
                <a:spcPct val="50000"/>
              </a:spcBef>
              <a:buNone/>
            </a:pPr>
            <a:r>
              <a:rPr lang="en-US" sz="20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okButton.setBounds</a:t>
            </a:r>
            <a:r>
              <a:rPr 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150, 60, 30);</a:t>
            </a:r>
          </a:p>
          <a:p>
            <a:pPr lvl="2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contentPane.add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okButton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2F30-6A58-4885-A10F-74AFA719C18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819400" y="3877231"/>
            <a:ext cx="4870244" cy="369332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okButton.setBounds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150, 60, 30);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124200" y="4403724"/>
            <a:ext cx="3581400" cy="1737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3124200" y="463232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3810000" y="5318125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3124200" y="5470525"/>
            <a:ext cx="6858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4267200" y="4632325"/>
            <a:ext cx="0" cy="6858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3048000" y="5318125"/>
            <a:ext cx="53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ngsana New" pitchFamily="18" charset="-34"/>
                <a:cs typeface="Angsana New" pitchFamily="18" charset="-34"/>
              </a:rPr>
              <a:t>100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4264025" y="4646613"/>
            <a:ext cx="53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ngsana New" pitchFamily="18" charset="-34"/>
                <a:cs typeface="Angsana New" pitchFamily="18" charset="-34"/>
              </a:rPr>
              <a:t>150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4000500" y="5680677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800" dirty="0">
                <a:latin typeface="Angsana New" pitchFamily="18" charset="-34"/>
                <a:cs typeface="Angsana New" pitchFamily="18" charset="-34"/>
              </a:rPr>
              <a:t>60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4762500" y="5180013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30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4765675" y="53181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4689475" y="53181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4689475" y="5622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 rot="-5400000">
            <a:off x="4229100" y="53562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 rot="-5400000">
            <a:off x="3733800" y="5775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 rot="-5400000">
            <a:off x="4572000" y="5775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3657600" y="51657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3130550" y="4784725"/>
            <a:ext cx="101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400">
                <a:latin typeface="Angsana New" pitchFamily="18" charset="-34"/>
                <a:cs typeface="Angsana New" pitchFamily="18" charset="-34"/>
              </a:rPr>
              <a:t>(100, 150)</a:t>
            </a:r>
            <a:endParaRPr lang="en-US" sz="320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96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616173"/>
          </a:xfrm>
        </p:spPr>
        <p:txBody>
          <a:bodyPr/>
          <a:lstStyle/>
          <a:p>
            <a:r>
              <a:rPr lang="en-US" dirty="0" err="1" smtClean="0"/>
              <a:t>NoLayoutFrame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052736"/>
            <a:ext cx="7622232" cy="511256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class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NoLayoutFrame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extends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JFrame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{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NoLayoutFrame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 {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b="1" dirty="0" err="1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Cordia New"/>
              </a:rPr>
              <a:t>setLayout</a:t>
            </a:r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Cordia New"/>
              </a:rPr>
              <a:t>(null);</a:t>
            </a:r>
            <a:endParaRPr lang="en-US" sz="7200" b="1" dirty="0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JButton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okBtn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= 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JButton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60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"Ok"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b="1" dirty="0" err="1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Cordia New"/>
              </a:rPr>
              <a:t>okBtn.setBounds</a:t>
            </a:r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Cordia New"/>
              </a:rPr>
              <a:t>(100, 150, 60, 30</a:t>
            </a:r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Cordia New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7200" b="1" dirty="0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add(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okBtn</a:t>
            </a:r>
            <a:r>
              <a:rPr lang="en-US" sz="60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        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setTitle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6000" dirty="0">
                <a:solidFill>
                  <a:srgbClr val="2A00FF"/>
                </a:solidFill>
                <a:latin typeface="Consolas"/>
                <a:ea typeface="Calibri"/>
                <a:cs typeface="Cordia New"/>
              </a:rPr>
              <a:t>"No Layout Frame"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setSize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(400, 300);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setDefaultCloseOperation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6000" i="1" dirty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EXIT_ON_CLOSE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setVisible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true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);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}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public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static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void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main(String[]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args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 {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    </a:t>
            </a:r>
            <a:r>
              <a:rPr lang="en-US" sz="60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new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NoLayoutFrame</a:t>
            </a: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();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}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}</a:t>
            </a:r>
            <a:endParaRPr lang="en-US" sz="7200" dirty="0">
              <a:latin typeface="Calibri"/>
              <a:ea typeface="Calibri"/>
              <a:cs typeface="Cordia New"/>
            </a:endParaRPr>
          </a:p>
          <a:p>
            <a:endParaRPr lang="th-T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33056"/>
            <a:ext cx="288032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5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Layout Manager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>
                <a:solidFill>
                  <a:schemeClr val="accent2"/>
                </a:solidFill>
              </a:rPr>
              <a:t>หน้าที่ของ </a:t>
            </a:r>
            <a:r>
              <a:rPr lang="en-US" dirty="0" smtClean="0">
                <a:solidFill>
                  <a:schemeClr val="accent2"/>
                </a:solidFill>
              </a:rPr>
              <a:t>Layout </a:t>
            </a:r>
            <a:r>
              <a:rPr lang="en-US" dirty="0">
                <a:solidFill>
                  <a:schemeClr val="accent2"/>
                </a:solidFill>
              </a:rPr>
              <a:t>managers </a:t>
            </a:r>
            <a:r>
              <a:rPr lang="th-TH" dirty="0" smtClean="0">
                <a:solidFill>
                  <a:schemeClr val="accent2"/>
                </a:solidFill>
              </a:rPr>
              <a:t>ใน </a:t>
            </a:r>
            <a:r>
              <a:rPr lang="en-US" dirty="0" smtClean="0">
                <a:solidFill>
                  <a:schemeClr val="accent2"/>
                </a:solidFill>
              </a:rPr>
              <a:t>container:</a:t>
            </a:r>
            <a:endParaRPr lang="en-US" dirty="0">
              <a:solidFill>
                <a:schemeClr val="accent2"/>
              </a:solidFill>
            </a:endParaRPr>
          </a:p>
          <a:p>
            <a:pPr marL="843534" lvl="1" indent="-514350">
              <a:buFont typeface="+mj-lt"/>
              <a:buAutoNum type="arabicPeriod"/>
            </a:pPr>
            <a:r>
              <a:rPr lang="th-TH" dirty="0" smtClean="0"/>
              <a:t>คำนวณขนาด </a:t>
            </a:r>
            <a:r>
              <a:rPr lang="en-US" dirty="0" smtClean="0"/>
              <a:t>min/preferred/max</a:t>
            </a:r>
            <a:r>
              <a:rPr lang="th-TH" dirty="0"/>
              <a:t> </a:t>
            </a:r>
            <a:r>
              <a:rPr lang="en-US" dirty="0" smtClean="0"/>
              <a:t>sizes </a:t>
            </a:r>
            <a:r>
              <a:rPr lang="th-TH" dirty="0" smtClean="0"/>
              <a:t>ของ</a:t>
            </a:r>
            <a:r>
              <a:rPr lang="en-US" dirty="0" smtClean="0"/>
              <a:t> container</a:t>
            </a:r>
            <a:endParaRPr lang="en-US" dirty="0"/>
          </a:p>
          <a:p>
            <a:pPr marL="843534" lvl="1" indent="-514350">
              <a:buFont typeface="+mj-lt"/>
              <a:buAutoNum type="arabicPeriod"/>
            </a:pPr>
            <a:r>
              <a:rPr lang="th-TH" dirty="0" smtClean="0"/>
              <a:t>จัดวางตำแหน่ง </a:t>
            </a:r>
            <a:r>
              <a:rPr lang="en-US" dirty="0" smtClean="0"/>
              <a:t>children components </a:t>
            </a:r>
            <a:r>
              <a:rPr lang="th-TH" dirty="0" smtClean="0"/>
              <a:t>ที่อยู่ใน </a:t>
            </a:r>
            <a:r>
              <a:rPr lang="en-US" dirty="0" smtClean="0"/>
              <a:t>container </a:t>
            </a:r>
            <a:r>
              <a:rPr lang="th-TH" dirty="0" smtClean="0"/>
              <a:t> </a:t>
            </a:r>
            <a:endParaRPr lang="en-US" dirty="0"/>
          </a:p>
          <a:p>
            <a:endParaRPr lang="th-TH" dirty="0" smtClean="0"/>
          </a:p>
          <a:p>
            <a:r>
              <a:rPr lang="th-TH" dirty="0" smtClean="0">
                <a:solidFill>
                  <a:schemeClr val="accent2"/>
                </a:solidFill>
              </a:rPr>
              <a:t>การทำงานของ </a:t>
            </a:r>
            <a:r>
              <a:rPr lang="en-US" dirty="0" smtClean="0">
                <a:solidFill>
                  <a:schemeClr val="accent2"/>
                </a:solidFill>
              </a:rPr>
              <a:t>Layout </a:t>
            </a:r>
            <a:r>
              <a:rPr lang="en-US" dirty="0">
                <a:solidFill>
                  <a:schemeClr val="accent2"/>
                </a:solidFill>
              </a:rPr>
              <a:t>managers </a:t>
            </a:r>
            <a:endParaRPr lang="th-TH" dirty="0" smtClean="0">
              <a:solidFill>
                <a:schemeClr val="accent2"/>
              </a:solidFill>
            </a:endParaRPr>
          </a:p>
          <a:p>
            <a:pPr lvl="1"/>
            <a:r>
              <a:rPr lang="th-TH" dirty="0" smtClean="0"/>
              <a:t>ทำตามเงื่อนไข (</a:t>
            </a:r>
            <a:r>
              <a:rPr lang="en-US" dirty="0" smtClean="0"/>
              <a:t>constraints) </a:t>
            </a:r>
            <a:r>
              <a:rPr lang="th-TH" dirty="0" smtClean="0"/>
              <a:t>ที่กำหนดโดย </a:t>
            </a:r>
            <a:r>
              <a:rPr lang="en-US" dirty="0" smtClean="0"/>
              <a:t>Layout </a:t>
            </a:r>
            <a:r>
              <a:rPr lang="th-TH" dirty="0" smtClean="0"/>
              <a:t>นั้น </a:t>
            </a:r>
          </a:p>
          <a:p>
            <a:pPr lvl="2"/>
            <a:r>
              <a:rPr lang="en-US" dirty="0" smtClean="0"/>
              <a:t>container's </a:t>
            </a:r>
            <a:r>
              <a:rPr lang="en-US" dirty="0"/>
              <a:t>properties </a:t>
            </a:r>
            <a:r>
              <a:rPr lang="en-US" dirty="0" smtClean="0"/>
              <a:t>(</a:t>
            </a:r>
            <a:r>
              <a:rPr lang="th-TH" dirty="0" smtClean="0"/>
              <a:t>เช่น </a:t>
            </a:r>
            <a:r>
              <a:rPr lang="en-US" dirty="0" smtClean="0"/>
              <a:t>insets, alignment, </a:t>
            </a:r>
            <a:r>
              <a:rPr lang="th-TH" dirty="0" smtClean="0"/>
              <a:t>ฯลฯ</a:t>
            </a:r>
            <a:r>
              <a:rPr lang="en-US" dirty="0" smtClean="0"/>
              <a:t>) </a:t>
            </a:r>
            <a:r>
              <a:rPr lang="th-TH" dirty="0" smtClean="0"/>
              <a:t>และขนาด</a:t>
            </a:r>
            <a:r>
              <a:rPr lang="en-US" dirty="0" smtClean="0"/>
              <a:t> min/preferred/max</a:t>
            </a:r>
            <a:r>
              <a:rPr lang="th-TH" dirty="0" smtClean="0"/>
              <a:t> </a:t>
            </a:r>
            <a:r>
              <a:rPr lang="en-US" dirty="0" smtClean="0"/>
              <a:t>sizes </a:t>
            </a:r>
            <a:r>
              <a:rPr lang="th-TH" dirty="0" smtClean="0"/>
              <a:t>ของ </a:t>
            </a:r>
            <a:r>
              <a:rPr lang="en-US" dirty="0" smtClean="0"/>
              <a:t>children components</a:t>
            </a:r>
          </a:p>
          <a:p>
            <a:pPr lvl="1"/>
            <a:r>
              <a:rPr lang="th-TH" dirty="0" smtClean="0"/>
              <a:t>ถ้า </a:t>
            </a:r>
            <a:r>
              <a:rPr lang="en-US" dirty="0" smtClean="0"/>
              <a:t>child component </a:t>
            </a:r>
            <a:r>
              <a:rPr lang="th-TH" dirty="0" smtClean="0"/>
              <a:t>เป็น</a:t>
            </a:r>
            <a:r>
              <a:rPr lang="en-US" dirty="0" smtClean="0"/>
              <a:t> container, child </a:t>
            </a:r>
            <a:r>
              <a:rPr lang="th-TH" dirty="0" smtClean="0"/>
              <a:t>จะมี </a:t>
            </a:r>
            <a:r>
              <a:rPr lang="en-US" dirty="0" smtClean="0"/>
              <a:t>layout </a:t>
            </a:r>
            <a:r>
              <a:rPr lang="en-US" dirty="0"/>
              <a:t>manger </a:t>
            </a:r>
            <a:r>
              <a:rPr lang="th-TH" dirty="0" smtClean="0"/>
              <a:t>เป็นของตัวเอง (กำหนด</a:t>
            </a:r>
            <a:r>
              <a:rPr lang="en-US" dirty="0" smtClean="0"/>
              <a:t> </a:t>
            </a:r>
            <a:r>
              <a:rPr lang="en-US" dirty="0"/>
              <a:t>minimum/preferred/maximum sizes </a:t>
            </a:r>
            <a:r>
              <a:rPr lang="th-TH" dirty="0" smtClean="0"/>
              <a:t>และการจัดวางเอง) 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0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Layouts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Layout</a:t>
            </a:r>
            <a:r>
              <a:rPr lang="th-TH" dirty="0" smtClean="0"/>
              <a:t> ใน</a:t>
            </a:r>
            <a:r>
              <a:rPr lang="th-TH" dirty="0"/>
              <a:t>จา</a:t>
            </a:r>
            <a:r>
              <a:rPr lang="th-TH" dirty="0" smtClean="0"/>
              <a:t>วา 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FlowLayout</a:t>
            </a:r>
            <a:r>
              <a:rPr lang="en-US" dirty="0"/>
              <a:t>: default </a:t>
            </a:r>
            <a:r>
              <a:rPr lang="th-TH" dirty="0" smtClean="0"/>
              <a:t>ของ</a:t>
            </a:r>
            <a:r>
              <a:rPr lang="en-US" dirty="0" smtClean="0"/>
              <a:t>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และ</a:t>
            </a:r>
            <a:r>
              <a:rPr lang="en-US" dirty="0" smtClean="0"/>
              <a:t> Applet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BorderLayout</a:t>
            </a:r>
            <a:r>
              <a:rPr lang="en-US" dirty="0"/>
              <a:t>: default </a:t>
            </a:r>
            <a:r>
              <a:rPr lang="th-TH" dirty="0" smtClean="0"/>
              <a:t>ของ</a:t>
            </a:r>
            <a:r>
              <a:rPr lang="en-US" dirty="0" smtClean="0"/>
              <a:t> </a:t>
            </a:r>
            <a:r>
              <a:rPr lang="en-US" dirty="0" err="1" smtClean="0"/>
              <a:t>JWindow</a:t>
            </a:r>
            <a:r>
              <a:rPr lang="en-US" dirty="0" smtClean="0"/>
              <a:t>, </a:t>
            </a:r>
            <a:r>
              <a:rPr lang="en-US" dirty="0" err="1" smtClean="0"/>
              <a:t>JDialog</a:t>
            </a:r>
            <a:r>
              <a:rPr lang="en-US" dirty="0" smtClean="0"/>
              <a:t> </a:t>
            </a:r>
            <a:r>
              <a:rPr lang="th-TH" dirty="0" smtClean="0"/>
              <a:t>และ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GridLayout</a:t>
            </a:r>
            <a:r>
              <a:rPr lang="en-US" dirty="0"/>
              <a:t>: </a:t>
            </a:r>
            <a:r>
              <a:rPr lang="th-TH" dirty="0"/>
              <a:t>แบ่งหน้าต่างออกเป็นตารางย่อยเพื่อใช้บรรจุ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Layout </a:t>
            </a:r>
            <a:r>
              <a:rPr lang="th-TH" dirty="0" smtClean="0"/>
              <a:t>อื่น เช่น </a:t>
            </a:r>
            <a:r>
              <a:rPr lang="en-US" dirty="0" err="1"/>
              <a:t>CardLayout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/>
              <a:t>BoxLayout</a:t>
            </a:r>
            <a:r>
              <a:rPr lang="en-US" dirty="0" smtClean="0"/>
              <a:t>, </a:t>
            </a:r>
            <a:r>
              <a:rPr lang="en-US" dirty="0" err="1" smtClean="0"/>
              <a:t>GridBagLayout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979-209F-4324-AEE9-404B81FE77EB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2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OPLecture">
      <a:majorFont>
        <a:latin typeface="BrowalliaUPC"/>
        <a:ea typeface=""/>
        <a:cs typeface="BrowalliaUPC"/>
      </a:majorFont>
      <a:minorFont>
        <a:latin typeface="BrowalliaUPC"/>
        <a:ea typeface=""/>
        <a:cs typeface="BrowalliaUPC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</Template>
  <TotalTime>8647</TotalTime>
  <Words>2036</Words>
  <Application>Microsoft Office PowerPoint</Application>
  <PresentationFormat>On-screen Show (4:3)</PresentationFormat>
  <Paragraphs>614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Sketchbook</vt:lpstr>
      <vt:lpstr>Layout Manager</vt:lpstr>
      <vt:lpstr>วัตถุประสงค์ของการเรียนวันนี้</vt:lpstr>
      <vt:lpstr>GUI Containers</vt:lpstr>
      <vt:lpstr>การจัดวางองค์ประกอบใน Container (Layout)</vt:lpstr>
      <vt:lpstr>การวาง GUI Object ในตำแหน่งที่ระบุแน่นอน</vt:lpstr>
      <vt:lpstr>Absolute Positioning</vt:lpstr>
      <vt:lpstr>NoLayoutFrame</vt:lpstr>
      <vt:lpstr>Container Layout Manager</vt:lpstr>
      <vt:lpstr>Container Layouts</vt:lpstr>
      <vt:lpstr>FlowLayout (1)</vt:lpstr>
      <vt:lpstr>FlowLayout (2)</vt:lpstr>
      <vt:lpstr>FlowLayoutFrame (3)</vt:lpstr>
      <vt:lpstr>BorderLayout (1)</vt:lpstr>
      <vt:lpstr>BorderLayout (2)</vt:lpstr>
      <vt:lpstr>BorderLayoutFrame (3)</vt:lpstr>
      <vt:lpstr>Grid Layout (1)</vt:lpstr>
      <vt:lpstr>Grid Layout (2)</vt:lpstr>
      <vt:lpstr>GridLayoutFrame (3)</vt:lpstr>
      <vt:lpstr>การใช้ container ตัวช่วย</vt:lpstr>
      <vt:lpstr>JScrollPane</vt:lpstr>
      <vt:lpstr>JTabbedPane</vt:lpstr>
      <vt:lpstr>การรวมใช้ Layout หลายแบบ</vt:lpstr>
      <vt:lpstr>TextChoiceWLayout.java (revisited)</vt:lpstr>
      <vt:lpstr>TextChoiceWLayout.java (2) </vt:lpstr>
      <vt:lpstr>Tips ในการเลือกใช้ Layout</vt:lpstr>
      <vt:lpstr>การสร้างเมนู</vt:lpstr>
      <vt:lpstr>Menus: ลำดับการสร้างและเพิ่ม menus </vt:lpstr>
      <vt:lpstr>ตัวอย่างการสร้างเมนู (1)</vt:lpstr>
      <vt:lpstr>ตัวอย่างการสร้างเมนู (2)</vt:lpstr>
      <vt:lpstr>การอ่านเพิ่มเติมจาก Java Swing Document</vt:lpstr>
      <vt:lpstr>ตัวอย่าง</vt:lpstr>
      <vt:lpstr>Notepad.java</vt:lpstr>
      <vt:lpstr>Notepad</vt:lpstr>
      <vt:lpstr>Notepad</vt:lpstr>
      <vt:lpstr>Notepad</vt:lpstr>
      <vt:lpstr>Notepad</vt:lpstr>
      <vt:lpstr>สรุปการเรียนในวันนี้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Objects and Event Driven Programming</dc:title>
  <dc:creator>Yaowadee Temtanapat</dc:creator>
  <cp:keywords>Event handling;gui</cp:keywords>
  <cp:lastModifiedBy>Yaowadee</cp:lastModifiedBy>
  <cp:revision>263</cp:revision>
  <cp:lastPrinted>2000-08-19T03:22:30Z</cp:lastPrinted>
  <dcterms:created xsi:type="dcterms:W3CDTF">1999-08-22T08:28:27Z</dcterms:created>
  <dcterms:modified xsi:type="dcterms:W3CDTF">2014-09-22T09:34:36Z</dcterms:modified>
</cp:coreProperties>
</file>