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9" r:id="rId7"/>
    <p:sldId id="258" r:id="rId8"/>
    <p:sldId id="261" r:id="rId9"/>
    <p:sldId id="262" r:id="rId10"/>
    <p:sldId id="263" r:id="rId11"/>
    <p:sldId id="257" r:id="rId12"/>
    <p:sldId id="264" r:id="rId13"/>
    <p:sldId id="266" r:id="rId14"/>
    <p:sldId id="265" r:id="rId15"/>
    <p:sldId id="268" r:id="rId16"/>
    <p:sldId id="269" r:id="rId17"/>
    <p:sldId id="267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B959-DCC4-EC87-DEAB-F0E5EF13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3D096-A063-66F7-D789-B057BF25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DD44-0BCB-53C6-7BC8-CA1E159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D4CBB-283B-B3A0-7517-BA836279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EA95-E099-84D0-482B-49321442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8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4703-8078-14E8-4FA3-F65ECE2D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A48DD-CB61-C076-EA14-949671FF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C99B0-E596-E709-EFAE-B59F5586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12288-01C6-00D9-1B4A-5A0D06F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D7C61-BB99-2BDA-D3C1-9CF3A917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3B027-A73E-8518-95C2-E7374C57D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904476-63BF-2F85-A96C-0D15B44E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1A43C-9535-96E9-80D0-21ECACCC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DB3E6-31B6-8B87-BA86-C5AF42B6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8230B-724A-A2D8-2F34-8988149E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692-C4FB-40C9-77D9-6BCB1A0C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EC30B-6B83-79EA-5A25-A1F49444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005F9-70A0-FB74-5C26-56528AB6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9ECD5-3484-D166-CCCC-5BB70294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8FA3F-5FBF-8163-985E-8B1C3948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4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60F66-424E-015C-E389-9D9A4408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34C79-17C1-6316-90E7-DBB1B56D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B898-44F0-28AB-AFE9-63B496C0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6D420-761B-8B17-A8EF-5AF31062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917-C446-5DF1-3A85-BC958D93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0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DCF7-E779-43F9-B1BD-3A1A607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6B5DA-1AE9-6243-0BCA-3DB598008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26F43-682D-C2A2-2164-30A9D4317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5BD42-F1C1-BE35-757B-BA0A03A1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C92A3-E655-9C66-56B1-08C0DCE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6748-A37F-7036-10CA-7FE22409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3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9A0C-F093-A99D-FD2B-BD12DF73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F569A-D36C-8632-14BE-73F10586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C1F19-DA12-575B-CF98-AEF61575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48C1C-46C8-0081-564E-9A764CC2D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14A45-DE41-622F-EA88-2B2D9638B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7FEA8A-F19C-EABF-B1DB-16B793AA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6F4FBD-BEEC-39B3-E2C1-C332B26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382E5A-9555-EB73-DDF0-96A083E5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5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E863-ECE8-8A20-5261-14B6D6CA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A4257E-FC2B-4705-8B6C-537FF803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80F87-8D3D-CE2F-ABE4-626D42C2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DE7D1-A9B2-2B9F-3C6C-4B9B34B4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4C8754-1567-3954-8EC3-7D8BCF57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016F36-E8E9-5039-6FEF-C2311ED5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3EF6B-57E3-D789-BD19-0A64C96C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84D7F-B199-2FD3-61A2-BAAD338C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12584-73A3-FEBA-0541-2E48D28A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C5DBC-4182-4F7F-D491-7D675E86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EB007-EB36-8EB4-9F49-A02A935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F9D26-EF5D-F6BE-CDC4-CA0D2711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F409E-0896-6ECC-D53E-B15B12B0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9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49C6-34EF-4DAB-45F3-4806736B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B5E93-6D6C-A18C-6156-37E82F0CF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68ECF-1287-B53E-FB40-C5B710AC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34A65-2AAA-B3B3-0FA1-5D3DCBC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9F160-DFE5-099C-2145-79ACF1E8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41812-DDEC-CBC2-9FF2-BFB7CB3D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13EC5-5958-16E6-7612-293516DD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1655C-7432-2BA4-275E-5FB44133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8DE8A-0877-E829-E762-9F1C52DB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7F36-4E23-42A5-A241-DFBC139F8835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0BE0A-BA93-DC27-D7A4-729D5641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08DE6-7DD4-0AD1-6EDE-0AC90735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DC88-D981-4ED1-A729-732B0477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-23843"/>
            <a:ext cx="28194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교체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8AFB6-3AAD-C2F9-4889-D2BE1B2D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81" y="1175573"/>
            <a:ext cx="8169348" cy="374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71DD5-1978-3DBA-28C8-9D9FE189BCF1}"/>
              </a:ext>
            </a:extLst>
          </p:cNvPr>
          <p:cNvSpPr txBox="1"/>
          <p:nvPr/>
        </p:nvSpPr>
        <p:spPr>
          <a:xfrm>
            <a:off x="2729428" y="5682427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OSMNX</a:t>
            </a:r>
            <a:r>
              <a:rPr lang="ko-KR" altLang="en-US" dirty="0"/>
              <a:t>라이브러리로 수집할 수 있는 도로 네트워크 이미지를</a:t>
            </a:r>
            <a:endParaRPr lang="en-US" altLang="ko-KR" dirty="0"/>
          </a:p>
          <a:p>
            <a:r>
              <a:rPr lang="en-US" altLang="ko-KR" dirty="0" err="1"/>
              <a:t>Vworld</a:t>
            </a:r>
            <a:r>
              <a:rPr lang="en-US" altLang="ko-KR" dirty="0"/>
              <a:t> API</a:t>
            </a:r>
            <a:r>
              <a:rPr lang="ko-KR" altLang="en-US" dirty="0"/>
              <a:t>를 사용하여 수집한 위성 이미지로 데이터 교체</a:t>
            </a:r>
          </a:p>
        </p:txBody>
      </p:sp>
    </p:spTree>
    <p:extLst>
      <p:ext uri="{BB962C8B-B14F-4D97-AF65-F5344CB8AC3E}">
        <p14:creationId xmlns:p14="http://schemas.microsoft.com/office/powerpoint/2010/main" val="81018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구조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B8F68-3537-EECE-A149-0BE178D58CF1}"/>
              </a:ext>
            </a:extLst>
          </p:cNvPr>
          <p:cNvSpPr txBox="1"/>
          <p:nvPr/>
        </p:nvSpPr>
        <p:spPr>
          <a:xfrm>
            <a:off x="3095023" y="5776792"/>
            <a:ext cx="591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위성 이미지의 도로는 나무 등에 의해 가려질 수 있기에</a:t>
            </a:r>
            <a:endParaRPr lang="en-US" altLang="ko-KR" dirty="0"/>
          </a:p>
          <a:p>
            <a:pPr algn="ctr"/>
            <a:r>
              <a:rPr lang="ko-KR" altLang="en-US" dirty="0"/>
              <a:t>도로 네트워크 이미지를 포함하여 학습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F429D2-93D1-29C5-76A0-2E2A20E00076}"/>
              </a:ext>
            </a:extLst>
          </p:cNvPr>
          <p:cNvSpPr/>
          <p:nvPr/>
        </p:nvSpPr>
        <p:spPr>
          <a:xfrm>
            <a:off x="2382500" y="2670438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F612FE-5322-7DA7-7834-B132155212FA}"/>
              </a:ext>
            </a:extLst>
          </p:cNvPr>
          <p:cNvSpPr/>
          <p:nvPr/>
        </p:nvSpPr>
        <p:spPr>
          <a:xfrm>
            <a:off x="7740303" y="2632809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31A7F7-5363-E6BF-4294-6EEE5DE58B4A}"/>
              </a:ext>
            </a:extLst>
          </p:cNvPr>
          <p:cNvSpPr/>
          <p:nvPr/>
        </p:nvSpPr>
        <p:spPr>
          <a:xfrm>
            <a:off x="5129768" y="3780344"/>
            <a:ext cx="1888141" cy="751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Concat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C2D8B9-9EFA-A77E-3397-5C72C0F854B0}"/>
              </a:ext>
            </a:extLst>
          </p:cNvPr>
          <p:cNvSpPr/>
          <p:nvPr/>
        </p:nvSpPr>
        <p:spPr>
          <a:xfrm>
            <a:off x="5129767" y="4770120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283A32-E54E-CFCA-D227-BB116C99839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26571" y="2491119"/>
            <a:ext cx="0" cy="179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C7B1DA-795D-8958-CAFB-7F40DD4ED6B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680687" y="2367678"/>
            <a:ext cx="3687" cy="265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08BBA-22CD-1B54-9E4E-510A75A98BD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326571" y="3422278"/>
            <a:ext cx="2747268" cy="358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FE7B17-69EB-D9CC-126C-A8773C0C676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73839" y="3384649"/>
            <a:ext cx="2610535" cy="395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52B144-1000-F5DF-68AA-EDD7DC8FC25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73838" y="4532184"/>
            <a:ext cx="1" cy="237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1A4128-1BC8-E51E-D672-862CC5879A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73837" y="2484139"/>
            <a:ext cx="2" cy="12962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DE9081-22BC-B1EE-E61E-FB4F4FE10925}"/>
              </a:ext>
            </a:extLst>
          </p:cNvPr>
          <p:cNvSpPr/>
          <p:nvPr/>
        </p:nvSpPr>
        <p:spPr>
          <a:xfrm>
            <a:off x="5172249" y="2662457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1B293C-C65E-DC1D-0E34-BDFE4AD1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7" y="1141136"/>
            <a:ext cx="1291366" cy="1291366"/>
          </a:xfrm>
          <a:prstGeom prst="rect">
            <a:avLst/>
          </a:prstGeom>
        </p:spPr>
      </p:pic>
      <p:pic>
        <p:nvPicPr>
          <p:cNvPr id="31" name="그림 30" descr="램프, 옅은, 실루엣이(가) 표시된 사진&#10;&#10;자동 생성된 설명">
            <a:extLst>
              <a:ext uri="{FF2B5EF4-FFF2-40B4-BE49-F238E27FC236}">
                <a16:creationId xmlns:a16="http://schemas.microsoft.com/office/drawing/2014/main" id="{AB9EDF54-B772-C2E4-63B3-D44E81454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59" y="1145398"/>
            <a:ext cx="1291366" cy="12913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B4B12B0-AF72-11BD-4513-258119CA1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04" y="1103507"/>
            <a:ext cx="1291366" cy="12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-6227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후 학습 결과 </a:t>
            </a:r>
            <a:r>
              <a:rPr lang="en-US" altLang="ko-KR" dirty="0"/>
              <a:t>(100 epoch)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212BDFC-861D-5C8A-65FD-DE109645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44024"/>
              </p:ext>
            </p:extLst>
          </p:nvPr>
        </p:nvGraphicFramePr>
        <p:xfrm>
          <a:off x="2199951" y="582727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7114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3573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01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3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80.14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78.73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58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8E51C9-F034-40ED-9B64-506051B6C87A}"/>
              </a:ext>
            </a:extLst>
          </p:cNvPr>
          <p:cNvSpPr txBox="1"/>
          <p:nvPr/>
        </p:nvSpPr>
        <p:spPr>
          <a:xfrm>
            <a:off x="2287541" y="4979624"/>
            <a:ext cx="763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정확도는 줄었지만</a:t>
            </a:r>
            <a:r>
              <a:rPr lang="en-US" altLang="ko-KR" dirty="0"/>
              <a:t>, Val </a:t>
            </a:r>
            <a:r>
              <a:rPr lang="ko-KR" altLang="en-US" dirty="0"/>
              <a:t>정확도는 </a:t>
            </a:r>
            <a:r>
              <a:rPr lang="en-US" altLang="ko-KR" dirty="0"/>
              <a:t>80% </a:t>
            </a:r>
            <a:r>
              <a:rPr lang="ko-KR" altLang="en-US" dirty="0"/>
              <a:t>의 정확도</a:t>
            </a:r>
            <a:endParaRPr lang="en-US" altLang="ko-KR" dirty="0"/>
          </a:p>
          <a:p>
            <a:r>
              <a:rPr lang="ko-KR" altLang="en-US" dirty="0"/>
              <a:t>또한 그래프에서 볼 수 있듯이</a:t>
            </a:r>
            <a:r>
              <a:rPr lang="en-US" altLang="ko-KR" dirty="0"/>
              <a:t> Epoch</a:t>
            </a:r>
            <a:r>
              <a:rPr lang="ko-KR" altLang="en-US" dirty="0"/>
              <a:t>를 더 늘리면 성능향상 기대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99546-063D-4501-F24F-DE048EFBE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50" y="1232045"/>
            <a:ext cx="4977778" cy="33269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748CAE2-6A12-DD37-1F16-A849A359FE58}"/>
              </a:ext>
            </a:extLst>
          </p:cNvPr>
          <p:cNvSpPr/>
          <p:nvPr/>
        </p:nvSpPr>
        <p:spPr>
          <a:xfrm>
            <a:off x="10797020" y="1724699"/>
            <a:ext cx="213038" cy="32385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9DF9-4FA4-D3B6-7F93-E1B13B24E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4" y="1232045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864AB-403A-316E-C178-20B3D1B6E2F8}"/>
              </a:ext>
            </a:extLst>
          </p:cNvPr>
          <p:cNvSpPr txBox="1"/>
          <p:nvPr/>
        </p:nvSpPr>
        <p:spPr>
          <a:xfrm>
            <a:off x="3219251" y="5194742"/>
            <a:ext cx="5753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사용한 이미지들은 공간적 상관관계를 가지고 있지만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위처럼 비슷한 위치에 특정한 패턴을 보임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현재 모델은 이를 반영하지 않음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각 이미지를 따로 학습시킴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6848BB-05D1-027F-5367-2C147BAC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0" y="1391916"/>
            <a:ext cx="3001462" cy="3001462"/>
          </a:xfrm>
          <a:prstGeom prst="rect">
            <a:avLst/>
          </a:prstGeom>
        </p:spPr>
      </p:pic>
      <p:pic>
        <p:nvPicPr>
          <p:cNvPr id="7" name="그림 6" descr="램프, 옅은, 실루엣이(가) 표시된 사진&#10;&#10;자동 생성된 설명">
            <a:extLst>
              <a:ext uri="{FF2B5EF4-FFF2-40B4-BE49-F238E27FC236}">
                <a16:creationId xmlns:a16="http://schemas.microsoft.com/office/drawing/2014/main" id="{1CC401CA-D055-DC39-8A1D-EFBA76547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99" y="1391915"/>
            <a:ext cx="3001461" cy="30014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C72717-CF00-7396-3024-6F3CCAC0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01" y="1391916"/>
            <a:ext cx="3001461" cy="300146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17663F7-AC2E-08CD-C7A0-97AE9E2E9BEB}"/>
              </a:ext>
            </a:extLst>
          </p:cNvPr>
          <p:cNvSpPr/>
          <p:nvPr/>
        </p:nvSpPr>
        <p:spPr>
          <a:xfrm>
            <a:off x="4904156" y="2779716"/>
            <a:ext cx="3538804" cy="89620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A52A34-531B-F92F-AA89-6EEFCF0C24CE}"/>
              </a:ext>
            </a:extLst>
          </p:cNvPr>
          <p:cNvSpPr/>
          <p:nvPr/>
        </p:nvSpPr>
        <p:spPr>
          <a:xfrm>
            <a:off x="1060552" y="2532794"/>
            <a:ext cx="3538804" cy="89620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28132F-E119-8CA3-AB24-1EFA3A6906ED}"/>
              </a:ext>
            </a:extLst>
          </p:cNvPr>
          <p:cNvSpPr/>
          <p:nvPr/>
        </p:nvSpPr>
        <p:spPr>
          <a:xfrm>
            <a:off x="8442960" y="2444542"/>
            <a:ext cx="3538804" cy="89620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864AB-403A-316E-C178-20B3D1B6E2F8}"/>
              </a:ext>
            </a:extLst>
          </p:cNvPr>
          <p:cNvSpPr txBox="1"/>
          <p:nvPr/>
        </p:nvSpPr>
        <p:spPr>
          <a:xfrm>
            <a:off x="2162402" y="5486380"/>
            <a:ext cx="769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따라서 위성</a:t>
            </a:r>
            <a:r>
              <a:rPr lang="en-US" altLang="ko-KR" dirty="0"/>
              <a:t>, </a:t>
            </a:r>
            <a:r>
              <a:rPr lang="ko-KR" altLang="en-US" dirty="0"/>
              <a:t>도로 네트워크</a:t>
            </a:r>
            <a:r>
              <a:rPr lang="en-US" altLang="ko-KR" dirty="0"/>
              <a:t>, </a:t>
            </a:r>
            <a:r>
              <a:rPr lang="ko-KR" altLang="en-US" dirty="0"/>
              <a:t>높이 이미지 </a:t>
            </a:r>
            <a:r>
              <a:rPr lang="en-US" altLang="ko-KR" dirty="0"/>
              <a:t>3</a:t>
            </a:r>
            <a:r>
              <a:rPr lang="ko-KR" altLang="en-US" dirty="0"/>
              <a:t>개를 합쳐서 학습에 사용하면 </a:t>
            </a:r>
            <a:endParaRPr lang="en-US" altLang="ko-KR" dirty="0"/>
          </a:p>
          <a:p>
            <a:pPr algn="ctr"/>
            <a:r>
              <a:rPr lang="ko-KR" altLang="en-US" dirty="0"/>
              <a:t>더 나은 성능을 </a:t>
            </a:r>
            <a:r>
              <a:rPr lang="ko-KR" altLang="en-US" dirty="0" err="1"/>
              <a:t>보일것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82F97-3BCD-C3A0-5BE5-AD941348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60" y="2002706"/>
            <a:ext cx="2352740" cy="2352740"/>
          </a:xfrm>
          <a:prstGeom prst="rect">
            <a:avLst/>
          </a:prstGeom>
        </p:spPr>
      </p:pic>
      <p:pic>
        <p:nvPicPr>
          <p:cNvPr id="5" name="그림 4" descr="램프, 옅은, 실루엣이(가) 표시된 사진&#10;&#10;자동 생성된 설명">
            <a:extLst>
              <a:ext uri="{FF2B5EF4-FFF2-40B4-BE49-F238E27FC236}">
                <a16:creationId xmlns:a16="http://schemas.microsoft.com/office/drawing/2014/main" id="{03F3ED0C-E836-6483-8C53-64CCBB45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72" y="1650100"/>
            <a:ext cx="2352740" cy="2352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46D42D-FF18-84E7-629A-EEDF755A6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80" y="1297490"/>
            <a:ext cx="2352743" cy="2352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F8151D-CFFC-D6EF-CC0A-E1F520A5B5A4}"/>
              </a:ext>
            </a:extLst>
          </p:cNvPr>
          <p:cNvSpPr txBox="1"/>
          <p:nvPr/>
        </p:nvSpPr>
        <p:spPr>
          <a:xfrm>
            <a:off x="7274560" y="398611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128x128x9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57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018814-2A60-4AE5-5ECE-69335784D120}"/>
              </a:ext>
            </a:extLst>
          </p:cNvPr>
          <p:cNvSpPr/>
          <p:nvPr/>
        </p:nvSpPr>
        <p:spPr>
          <a:xfrm>
            <a:off x="3398761" y="762369"/>
            <a:ext cx="4033520" cy="139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DC15D2-C98A-1716-3881-9B8D0F1D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40" y="1196013"/>
            <a:ext cx="776955" cy="776955"/>
          </a:xfrm>
          <a:prstGeom prst="rect">
            <a:avLst/>
          </a:prstGeom>
        </p:spPr>
      </p:pic>
      <p:pic>
        <p:nvPicPr>
          <p:cNvPr id="51" name="그림 50" descr="램프, 옅은, 실루엣이(가) 표시된 사진&#10;&#10;자동 생성된 설명">
            <a:extLst>
              <a:ext uri="{FF2B5EF4-FFF2-40B4-BE49-F238E27FC236}">
                <a16:creationId xmlns:a16="http://schemas.microsoft.com/office/drawing/2014/main" id="{E4F1F753-47DA-4735-4721-DAD9F273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39" y="1023419"/>
            <a:ext cx="776955" cy="7769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-22927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모델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F429D2-93D1-29C5-76A0-2E2A20E00076}"/>
              </a:ext>
            </a:extLst>
          </p:cNvPr>
          <p:cNvSpPr/>
          <p:nvPr/>
        </p:nvSpPr>
        <p:spPr>
          <a:xfrm>
            <a:off x="3483149" y="2425920"/>
            <a:ext cx="104648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F612FE-5322-7DA7-7834-B132155212FA}"/>
              </a:ext>
            </a:extLst>
          </p:cNvPr>
          <p:cNvSpPr/>
          <p:nvPr/>
        </p:nvSpPr>
        <p:spPr>
          <a:xfrm>
            <a:off x="6176072" y="2404200"/>
            <a:ext cx="104648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31A7F7-5363-E6BF-4294-6EEE5DE58B4A}"/>
              </a:ext>
            </a:extLst>
          </p:cNvPr>
          <p:cNvSpPr/>
          <p:nvPr/>
        </p:nvSpPr>
        <p:spPr>
          <a:xfrm>
            <a:off x="4370419" y="3746643"/>
            <a:ext cx="1888141" cy="751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Concat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C2D8B9-9EFA-A77E-3397-5C72C0F854B0}"/>
              </a:ext>
            </a:extLst>
          </p:cNvPr>
          <p:cNvSpPr/>
          <p:nvPr/>
        </p:nvSpPr>
        <p:spPr>
          <a:xfrm>
            <a:off x="4370419" y="4905038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283A32-E54E-CFCA-D227-BB116C998397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>
            <a:off x="4005308" y="1972968"/>
            <a:ext cx="1081" cy="452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08BBA-22CD-1B54-9E4E-510A75A98BD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006389" y="3016470"/>
            <a:ext cx="1308101" cy="730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FE7B17-69EB-D9CC-126C-A8773C0C676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314490" y="2994750"/>
            <a:ext cx="1384822" cy="751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52B144-1000-F5DF-68AA-EDD7DC8FC25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14490" y="4498483"/>
            <a:ext cx="0" cy="406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1A4128-1BC8-E51E-D672-862CC5879A2D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5314489" y="3016470"/>
            <a:ext cx="1" cy="7301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DE9081-22BC-B1EE-E61E-FB4F4FE10925}"/>
              </a:ext>
            </a:extLst>
          </p:cNvPr>
          <p:cNvSpPr/>
          <p:nvPr/>
        </p:nvSpPr>
        <p:spPr>
          <a:xfrm>
            <a:off x="4791249" y="2425003"/>
            <a:ext cx="1046480" cy="591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1B293C-C65E-DC1D-0E34-BDFE4AD1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54" y="1014460"/>
            <a:ext cx="958508" cy="958508"/>
          </a:xfrm>
          <a:prstGeom prst="rect">
            <a:avLst/>
          </a:prstGeom>
        </p:spPr>
      </p:pic>
      <p:pic>
        <p:nvPicPr>
          <p:cNvPr id="31" name="그림 30" descr="램프, 옅은, 실루엣이(가) 표시된 사진&#10;&#10;자동 생성된 설명">
            <a:extLst>
              <a:ext uri="{FF2B5EF4-FFF2-40B4-BE49-F238E27FC236}">
                <a16:creationId xmlns:a16="http://schemas.microsoft.com/office/drawing/2014/main" id="{AB9EDF54-B772-C2E4-63B3-D44E81454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97" y="1010301"/>
            <a:ext cx="958507" cy="95850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B4B12B0-AF72-11BD-4513-258119CA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58" y="979669"/>
            <a:ext cx="958507" cy="958507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D3BE1-B620-2DBE-6AD9-5DF369571CE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350291" y="1968808"/>
            <a:ext cx="11560" cy="495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5D4C8E0-8C19-60D4-3ECB-1BE968B0C96C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6699312" y="1938176"/>
            <a:ext cx="0" cy="46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2C6E3911-B8D0-F91F-99D6-9071D93AC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01" y="799651"/>
            <a:ext cx="776956" cy="776956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DF7BF71-5BFF-E0CD-F335-8E384510228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432281" y="1458921"/>
            <a:ext cx="667556" cy="3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9D9A05-311E-E3BC-2818-E11E49A7975B}"/>
              </a:ext>
            </a:extLst>
          </p:cNvPr>
          <p:cNvSpPr/>
          <p:nvPr/>
        </p:nvSpPr>
        <p:spPr>
          <a:xfrm>
            <a:off x="8414177" y="2396893"/>
            <a:ext cx="104648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8FB0A04-8CA9-B3AD-CA35-651EBAE7BA4B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flipH="1">
            <a:off x="8937417" y="1972968"/>
            <a:ext cx="1" cy="423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EA2D041-8116-DF6F-FF77-96A424E50351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294615" y="2987443"/>
            <a:ext cx="3642802" cy="769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63263D-15FB-3AC9-FA29-BC72407ED40A}"/>
              </a:ext>
            </a:extLst>
          </p:cNvPr>
          <p:cNvSpPr txBox="1"/>
          <p:nvPr/>
        </p:nvSpPr>
        <p:spPr>
          <a:xfrm>
            <a:off x="1890788" y="6058349"/>
            <a:ext cx="805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따라서 사용한 이미지 </a:t>
            </a:r>
            <a:r>
              <a:rPr lang="en-US" altLang="ko-KR" dirty="0"/>
              <a:t>3</a:t>
            </a:r>
            <a:r>
              <a:rPr lang="ko-KR" altLang="en-US" dirty="0"/>
              <a:t>개를 합쳐서 학습에 사용하면 더 나은 성능을 </a:t>
            </a:r>
            <a:r>
              <a:rPr lang="ko-KR" altLang="en-US" dirty="0" err="1"/>
              <a:t>보일것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800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모델 결과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63263D-15FB-3AC9-FA29-BC72407ED40A}"/>
              </a:ext>
            </a:extLst>
          </p:cNvPr>
          <p:cNvSpPr txBox="1"/>
          <p:nvPr/>
        </p:nvSpPr>
        <p:spPr>
          <a:xfrm>
            <a:off x="2555110" y="4831086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81% </a:t>
            </a:r>
            <a:r>
              <a:rPr lang="ko-KR" altLang="en-US" dirty="0"/>
              <a:t>정확도</a:t>
            </a:r>
            <a:r>
              <a:rPr lang="en-US" altLang="ko-KR" dirty="0"/>
              <a:t>,</a:t>
            </a:r>
            <a:r>
              <a:rPr lang="ko-KR" altLang="en-US" dirty="0"/>
              <a:t> 가장 정확도가 높고 학습도 비교적 안정적이므로</a:t>
            </a:r>
            <a:endParaRPr lang="en-US" altLang="ko-KR" dirty="0"/>
          </a:p>
          <a:p>
            <a:r>
              <a:rPr lang="ko-KR" altLang="en-US" dirty="0"/>
              <a:t>이 모델을 최종모델로 선정함 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83B649-76EE-055B-5A02-5318494C3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30594"/>
              </p:ext>
            </p:extLst>
          </p:nvPr>
        </p:nvGraphicFramePr>
        <p:xfrm>
          <a:off x="2032000" y="5725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7114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3573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01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3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88.47%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80.34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81.91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584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E5C9820-2085-6D7A-E901-EF936608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1" y="1230456"/>
            <a:ext cx="4977778" cy="335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7EE36-B727-2F90-7CAA-50FA25835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" y="1255853"/>
            <a:ext cx="4901587" cy="332698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F030558-17B2-EAB6-B05C-18E391221900}"/>
              </a:ext>
            </a:extLst>
          </p:cNvPr>
          <p:cNvSpPr/>
          <p:nvPr/>
        </p:nvSpPr>
        <p:spPr>
          <a:xfrm>
            <a:off x="10888460" y="1805979"/>
            <a:ext cx="213038" cy="32385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9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28194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개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1C2AE-3F1C-2B77-16FB-BBB21F86AF06}"/>
              </a:ext>
            </a:extLst>
          </p:cNvPr>
          <p:cNvSpPr txBox="1"/>
          <p:nvPr/>
        </p:nvSpPr>
        <p:spPr>
          <a:xfrm>
            <a:off x="3256921" y="5092188"/>
            <a:ext cx="5678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 </a:t>
            </a:r>
            <a:r>
              <a:rPr lang="ko-KR" altLang="en-US" dirty="0"/>
              <a:t>사고 다발지역이 아닌 지역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/>
              <a:t>사고 다발지역 중 위험도가 </a:t>
            </a:r>
            <a:r>
              <a:rPr lang="en-US" altLang="ko-KR" dirty="0"/>
              <a:t>3</a:t>
            </a:r>
            <a:r>
              <a:rPr lang="ko-KR" altLang="en-US" dirty="0"/>
              <a:t>사분위수 이하인 지역</a:t>
            </a:r>
            <a:endParaRPr lang="en-US" altLang="ko-KR" dirty="0"/>
          </a:p>
          <a:p>
            <a:r>
              <a:rPr lang="en-US" altLang="ko-KR" dirty="0"/>
              <a:t>3: </a:t>
            </a:r>
            <a:r>
              <a:rPr lang="ko-KR" altLang="en-US" dirty="0"/>
              <a:t>사고 다발지역 중 위험도가 </a:t>
            </a:r>
            <a:r>
              <a:rPr lang="en-US" altLang="ko-KR" dirty="0"/>
              <a:t>3</a:t>
            </a:r>
            <a:r>
              <a:rPr lang="ko-KR" altLang="en-US" dirty="0"/>
              <a:t>사분위수 이상인 지역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* 3</a:t>
            </a:r>
            <a:r>
              <a:rPr lang="ko-KR" altLang="en-US" sz="1200" dirty="0"/>
              <a:t>사분위수로 기준 나눈 이유</a:t>
            </a:r>
            <a:r>
              <a:rPr lang="en-US" altLang="ko-KR" sz="1200" dirty="0"/>
              <a:t>: </a:t>
            </a:r>
            <a:r>
              <a:rPr lang="ko-KR" altLang="en-US" sz="1200" dirty="0"/>
              <a:t>위험도가 큰 사고는 일반적으로 더 적음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61D5AA-56F8-6D77-166D-704ECC6B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38" y="1304147"/>
            <a:ext cx="4651324" cy="326785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A7FA42-2D0E-C9D4-C45D-D6CB6C6E16C7}"/>
              </a:ext>
            </a:extLst>
          </p:cNvPr>
          <p:cNvCxnSpPr/>
          <p:nvPr/>
        </p:nvCxnSpPr>
        <p:spPr>
          <a:xfrm>
            <a:off x="6496050" y="3733800"/>
            <a:ext cx="26003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B8F684-D538-5DAC-9160-8BC1BC5DA900}"/>
              </a:ext>
            </a:extLst>
          </p:cNvPr>
          <p:cNvSpPr txBox="1"/>
          <p:nvPr/>
        </p:nvSpPr>
        <p:spPr>
          <a:xfrm>
            <a:off x="9372600" y="35491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사분위수</a:t>
            </a:r>
          </a:p>
        </p:txBody>
      </p:sp>
    </p:spTree>
    <p:extLst>
      <p:ext uri="{BB962C8B-B14F-4D97-AF65-F5344CB8AC3E}">
        <p14:creationId xmlns:p14="http://schemas.microsoft.com/office/powerpoint/2010/main" val="325530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개 문제점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D3819F-A430-4D6E-9C7F-DE189C27D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8" y="1499796"/>
            <a:ext cx="4651324" cy="3267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B994AE-B81A-1C16-DD04-780F929BFA79}"/>
              </a:ext>
            </a:extLst>
          </p:cNvPr>
          <p:cNvSpPr txBox="1"/>
          <p:nvPr/>
        </p:nvSpPr>
        <p:spPr>
          <a:xfrm>
            <a:off x="1758084" y="5358204"/>
            <a:ext cx="8478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이전과는 다르게 데이터 불균형 문제가 있음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클래스마다 가중치를 다르게 주어 해결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이전에는 </a:t>
            </a:r>
            <a:r>
              <a:rPr lang="ko-KR" altLang="en-US" dirty="0" err="1"/>
              <a:t>오버샘플링을</a:t>
            </a:r>
            <a:r>
              <a:rPr lang="ko-KR" altLang="en-US" dirty="0"/>
              <a:t> 통해 사고 </a:t>
            </a:r>
            <a:r>
              <a:rPr lang="en-US" altLang="ko-KR" dirty="0"/>
              <a:t>o/ </a:t>
            </a:r>
            <a:r>
              <a:rPr lang="ko-KR" altLang="en-US" dirty="0"/>
              <a:t>사고 </a:t>
            </a:r>
            <a:r>
              <a:rPr lang="en-US" altLang="ko-KR" dirty="0"/>
              <a:t>x </a:t>
            </a:r>
            <a:r>
              <a:rPr lang="ko-KR" altLang="en-US" dirty="0"/>
              <a:t>각각 약 </a:t>
            </a:r>
            <a:r>
              <a:rPr lang="en-US" altLang="ko-KR" dirty="0"/>
              <a:t>10,000</a:t>
            </a:r>
            <a:r>
              <a:rPr lang="ko-KR" altLang="en-US" dirty="0"/>
              <a:t>개의 데이터를 맞춤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2C3BA4-5C6C-3A0A-63F6-873EAA9C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58" y="2306880"/>
            <a:ext cx="550211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개 학습 결과 </a:t>
            </a:r>
            <a:r>
              <a:rPr lang="en-US" altLang="ko-KR" dirty="0"/>
              <a:t>(100 epoch)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212BDFC-861D-5C8A-65FD-DE109645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75164"/>
              </p:ext>
            </p:extLst>
          </p:nvPr>
        </p:nvGraphicFramePr>
        <p:xfrm>
          <a:off x="2199950" y="564999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7114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3573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01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3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81.13%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77.17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58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9B8F68-3537-EECE-A149-0BE178D58CF1}"/>
              </a:ext>
            </a:extLst>
          </p:cNvPr>
          <p:cNvSpPr txBox="1"/>
          <p:nvPr/>
        </p:nvSpPr>
        <p:spPr>
          <a:xfrm>
            <a:off x="3638939" y="4962640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77%</a:t>
            </a:r>
            <a:r>
              <a:rPr lang="ko-KR" altLang="en-US" dirty="0"/>
              <a:t>의 정확도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클래스로 학습한 것 보다 낮은 성능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D3F462E-F273-10B6-A6D8-987D8B65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8" y="1171654"/>
            <a:ext cx="4901587" cy="33269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9AE64B-4378-EF9E-287C-F698C6254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95" y="1171654"/>
            <a:ext cx="4977778" cy="33269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748CAE2-6A12-DD37-1F16-A849A359FE58}"/>
              </a:ext>
            </a:extLst>
          </p:cNvPr>
          <p:cNvSpPr/>
          <p:nvPr/>
        </p:nvSpPr>
        <p:spPr>
          <a:xfrm>
            <a:off x="10750754" y="1514981"/>
            <a:ext cx="213038" cy="32385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-1284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이미지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B8F68-3537-EECE-A149-0BE178D58CF1}"/>
              </a:ext>
            </a:extLst>
          </p:cNvPr>
          <p:cNvSpPr txBox="1"/>
          <p:nvPr/>
        </p:nvSpPr>
        <p:spPr>
          <a:xfrm>
            <a:off x="2970182" y="5135360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지형의 높이를 나타내는 </a:t>
            </a:r>
            <a:r>
              <a:rPr lang="en-US" altLang="ko-KR" dirty="0"/>
              <a:t>DEM </a:t>
            </a:r>
            <a:r>
              <a:rPr lang="ko-KR" altLang="en-US" dirty="0"/>
              <a:t>이미지를 추가하여 학습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밝을수록 지형이 높음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벽, 욕실, 실내, 변기이(가) 표시된 사진&#10;&#10;자동 생성된 설명">
            <a:extLst>
              <a:ext uri="{FF2B5EF4-FFF2-40B4-BE49-F238E27FC236}">
                <a16:creationId xmlns:a16="http://schemas.microsoft.com/office/drawing/2014/main" id="{3C8BB0C8-4C32-9CAB-CD87-BFACD58CE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3517"/>
            <a:ext cx="2967042" cy="2967042"/>
          </a:xfrm>
          <a:prstGeom prst="rect">
            <a:avLst/>
          </a:prstGeom>
        </p:spPr>
      </p:pic>
      <p:pic>
        <p:nvPicPr>
          <p:cNvPr id="9" name="그림 8" descr="실외, 자연이(가) 표시된 사진&#10;&#10;자동 생성된 설명">
            <a:extLst>
              <a:ext uri="{FF2B5EF4-FFF2-40B4-BE49-F238E27FC236}">
                <a16:creationId xmlns:a16="http://schemas.microsoft.com/office/drawing/2014/main" id="{E10EBF18-7D2B-C685-3FD1-AB2135C84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52" y="1083517"/>
            <a:ext cx="2967042" cy="29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 이미지 수집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755D29-23F5-70EA-B5BE-F83864B4BF0E}"/>
              </a:ext>
            </a:extLst>
          </p:cNvPr>
          <p:cNvSpPr/>
          <p:nvPr/>
        </p:nvSpPr>
        <p:spPr>
          <a:xfrm>
            <a:off x="4309459" y="2743200"/>
            <a:ext cx="3302000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Earth Engine API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F028C1-8724-EDB1-9818-36C141BF8250}"/>
              </a:ext>
            </a:extLst>
          </p:cNvPr>
          <p:cNvCxnSpPr/>
          <p:nvPr/>
        </p:nvCxnSpPr>
        <p:spPr>
          <a:xfrm>
            <a:off x="1898302" y="3144520"/>
            <a:ext cx="216408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72E776-A66A-BBE3-799B-4EF96184F4A3}"/>
              </a:ext>
            </a:extLst>
          </p:cNvPr>
          <p:cNvCxnSpPr/>
          <p:nvPr/>
        </p:nvCxnSpPr>
        <p:spPr>
          <a:xfrm>
            <a:off x="7902862" y="3119120"/>
            <a:ext cx="216408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73C1E5-B50F-2EA3-A273-CE372ECED4D9}"/>
              </a:ext>
            </a:extLst>
          </p:cNvPr>
          <p:cNvSpPr txBox="1"/>
          <p:nvPr/>
        </p:nvSpPr>
        <p:spPr>
          <a:xfrm>
            <a:off x="332019" y="279595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사고다발지 </a:t>
            </a:r>
            <a:endParaRPr lang="en-US" altLang="ko-KR" dirty="0"/>
          </a:p>
          <a:p>
            <a:r>
              <a:rPr lang="ko-KR" altLang="en-US" dirty="0"/>
              <a:t>좌표데이터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F6475-7F7F-3507-3B6D-949925958AF5}"/>
              </a:ext>
            </a:extLst>
          </p:cNvPr>
          <p:cNvSpPr txBox="1"/>
          <p:nvPr/>
        </p:nvSpPr>
        <p:spPr>
          <a:xfrm>
            <a:off x="10168317" y="3885029"/>
            <a:ext cx="15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DEM</a:t>
            </a:r>
            <a:r>
              <a:rPr lang="ko-KR" altLang="en-US" dirty="0"/>
              <a:t> 이미지</a:t>
            </a:r>
          </a:p>
        </p:txBody>
      </p:sp>
      <p:pic>
        <p:nvPicPr>
          <p:cNvPr id="14" name="그림 13" descr="벽, 욕실, 실내, 변기이(가) 표시된 사진&#10;&#10;자동 생성된 설명">
            <a:extLst>
              <a:ext uri="{FF2B5EF4-FFF2-40B4-BE49-F238E27FC236}">
                <a16:creationId xmlns:a16="http://schemas.microsoft.com/office/drawing/2014/main" id="{DE59A1EC-7EF4-CE46-0EEB-8E0C4014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17" y="2316786"/>
            <a:ext cx="1456483" cy="14564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36C62-9A0E-C8C9-4266-93BC695A988F}"/>
              </a:ext>
            </a:extLst>
          </p:cNvPr>
          <p:cNvSpPr txBox="1"/>
          <p:nvPr/>
        </p:nvSpPr>
        <p:spPr>
          <a:xfrm>
            <a:off x="2970182" y="5135360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지형의 높이를 나타내는 </a:t>
            </a:r>
            <a:r>
              <a:rPr lang="en-US" altLang="ko-KR" dirty="0"/>
              <a:t>DEM </a:t>
            </a:r>
            <a:r>
              <a:rPr lang="ko-KR" altLang="en-US" dirty="0"/>
              <a:t>이미지를 추가하여 학습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밝을수록 지형이 높음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84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구조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B8F68-3537-EECE-A149-0BE178D58CF1}"/>
              </a:ext>
            </a:extLst>
          </p:cNvPr>
          <p:cNvSpPr txBox="1"/>
          <p:nvPr/>
        </p:nvSpPr>
        <p:spPr>
          <a:xfrm>
            <a:off x="1438311" y="5776792"/>
            <a:ext cx="923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특징을 추출하는 두개의 </a:t>
            </a:r>
            <a:r>
              <a:rPr lang="en-US" altLang="ko-KR" dirty="0"/>
              <a:t>CNN 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층에서 합쳐 </a:t>
            </a:r>
            <a:r>
              <a:rPr lang="en-US" altLang="ko-KR" dirty="0"/>
              <a:t>Dense </a:t>
            </a:r>
            <a:r>
              <a:rPr lang="ko-KR" altLang="en-US" dirty="0"/>
              <a:t>층에서 </a:t>
            </a:r>
            <a:r>
              <a:rPr lang="en-US" altLang="ko-KR" dirty="0"/>
              <a:t>3</a:t>
            </a:r>
            <a:r>
              <a:rPr lang="ko-KR" altLang="en-US" dirty="0"/>
              <a:t>개의 클래스로 분류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F429D2-93D1-29C5-76A0-2E2A20E00076}"/>
              </a:ext>
            </a:extLst>
          </p:cNvPr>
          <p:cNvSpPr/>
          <p:nvPr/>
        </p:nvSpPr>
        <p:spPr>
          <a:xfrm>
            <a:off x="3638939" y="2179320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F612FE-5322-7DA7-7834-B132155212FA}"/>
              </a:ext>
            </a:extLst>
          </p:cNvPr>
          <p:cNvSpPr/>
          <p:nvPr/>
        </p:nvSpPr>
        <p:spPr>
          <a:xfrm>
            <a:off x="6531040" y="2160648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31A7F7-5363-E6BF-4294-6EEE5DE58B4A}"/>
              </a:ext>
            </a:extLst>
          </p:cNvPr>
          <p:cNvSpPr/>
          <p:nvPr/>
        </p:nvSpPr>
        <p:spPr>
          <a:xfrm>
            <a:off x="5109448" y="3312984"/>
            <a:ext cx="1888141" cy="751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Concat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C2D8B9-9EFA-A77E-3397-5C72C0F854B0}"/>
              </a:ext>
            </a:extLst>
          </p:cNvPr>
          <p:cNvSpPr/>
          <p:nvPr/>
        </p:nvSpPr>
        <p:spPr>
          <a:xfrm>
            <a:off x="5109447" y="4302760"/>
            <a:ext cx="1888141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  <a:endParaRPr lang="ko-KR" altLang="en-US" dirty="0"/>
          </a:p>
        </p:txBody>
      </p:sp>
      <p:pic>
        <p:nvPicPr>
          <p:cNvPr id="9" name="그림 8" descr="실외, 자연이(가) 표시된 사진&#10;&#10;자동 생성된 설명">
            <a:extLst>
              <a:ext uri="{FF2B5EF4-FFF2-40B4-BE49-F238E27FC236}">
                <a16:creationId xmlns:a16="http://schemas.microsoft.com/office/drawing/2014/main" id="{EC3026CF-2F19-1BB7-0579-4EDD3F6E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55" y="693786"/>
            <a:ext cx="1103710" cy="1103710"/>
          </a:xfrm>
          <a:prstGeom prst="rect">
            <a:avLst/>
          </a:prstGeom>
        </p:spPr>
      </p:pic>
      <p:pic>
        <p:nvPicPr>
          <p:cNvPr id="15" name="그림 14" descr="벽, 욕실, 실내, 변기이(가) 표시된 사진&#10;&#10;자동 생성된 설명">
            <a:extLst>
              <a:ext uri="{FF2B5EF4-FFF2-40B4-BE49-F238E27FC236}">
                <a16:creationId xmlns:a16="http://schemas.microsoft.com/office/drawing/2014/main" id="{C133016C-A595-F947-22A9-4715FCC4A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03" y="711876"/>
            <a:ext cx="1103710" cy="110371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283A32-E54E-CFCA-D227-BB116C998397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4583010" y="1797496"/>
            <a:ext cx="0" cy="38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C7B1DA-795D-8958-CAFB-7F40DD4ED6B6}"/>
              </a:ext>
            </a:extLst>
          </p:cNvPr>
          <p:cNvCxnSpPr>
            <a:stCxn id="15" idx="2"/>
            <a:endCxn id="5" idx="0"/>
          </p:cNvCxnSpPr>
          <p:nvPr/>
        </p:nvCxnSpPr>
        <p:spPr>
          <a:xfrm flipH="1">
            <a:off x="7475111" y="1815586"/>
            <a:ext cx="4247" cy="345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08BBA-22CD-1B54-9E4E-510A75A98BD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4583010" y="2931160"/>
            <a:ext cx="1470509" cy="38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FE7B17-69EB-D9CC-126C-A8773C0C676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53519" y="2912488"/>
            <a:ext cx="1421592" cy="400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52B144-1000-F5DF-68AA-EDD7DC8FC25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53518" y="4064824"/>
            <a:ext cx="1" cy="237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-6227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후 학습 결과 </a:t>
            </a:r>
            <a:r>
              <a:rPr lang="en-US" altLang="ko-KR" dirty="0"/>
              <a:t>(100 epoch)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212BDFC-861D-5C8A-65FD-DE109645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99711"/>
              </p:ext>
            </p:extLst>
          </p:nvPr>
        </p:nvGraphicFramePr>
        <p:xfrm>
          <a:off x="2199951" y="582727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7114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3573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01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3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84.57%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79.88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79.69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58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8E51C9-F034-40ED-9B64-506051B6C87A}"/>
              </a:ext>
            </a:extLst>
          </p:cNvPr>
          <p:cNvSpPr txBox="1"/>
          <p:nvPr/>
        </p:nvSpPr>
        <p:spPr>
          <a:xfrm>
            <a:off x="3063776" y="5041951"/>
            <a:ext cx="55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높이 이미지를 추가하여 </a:t>
            </a:r>
            <a:r>
              <a:rPr lang="en-US" altLang="ko-KR" dirty="0"/>
              <a:t>77% </a:t>
            </a:r>
            <a:r>
              <a:rPr lang="ko-KR" altLang="en-US" dirty="0"/>
              <a:t>에서</a:t>
            </a:r>
            <a:r>
              <a:rPr lang="en-US" altLang="ko-KR" dirty="0"/>
              <a:t> 79%</a:t>
            </a:r>
            <a:r>
              <a:rPr lang="ko-KR" altLang="en-US" dirty="0"/>
              <a:t>로 성능 향상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57808E2-0840-6F03-2BBD-501D2175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8" y="1262296"/>
            <a:ext cx="4901587" cy="33269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C40961-A66F-DA6E-D1B6-91976359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47" y="1232045"/>
            <a:ext cx="4977778" cy="33269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748CAE2-6A12-DD37-1F16-A849A359FE58}"/>
              </a:ext>
            </a:extLst>
          </p:cNvPr>
          <p:cNvSpPr/>
          <p:nvPr/>
        </p:nvSpPr>
        <p:spPr>
          <a:xfrm>
            <a:off x="10501473" y="1761406"/>
            <a:ext cx="213038" cy="32385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7E5A54-57D1-62FF-3C73-718786C2717E}"/>
              </a:ext>
            </a:extLst>
          </p:cNvPr>
          <p:cNvSpPr/>
          <p:nvPr/>
        </p:nvSpPr>
        <p:spPr>
          <a:xfrm>
            <a:off x="0" y="0"/>
            <a:ext cx="351511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구조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B8F68-3537-EECE-A149-0BE178D58CF1}"/>
              </a:ext>
            </a:extLst>
          </p:cNvPr>
          <p:cNvSpPr txBox="1"/>
          <p:nvPr/>
        </p:nvSpPr>
        <p:spPr>
          <a:xfrm>
            <a:off x="3095023" y="5776792"/>
            <a:ext cx="591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위성 이미지의 도로는 나무 등에 의해 가려질 수 있기에</a:t>
            </a:r>
            <a:endParaRPr lang="en-US" altLang="ko-KR" dirty="0"/>
          </a:p>
          <a:p>
            <a:pPr algn="ctr"/>
            <a:r>
              <a:rPr lang="ko-KR" altLang="en-US" dirty="0"/>
              <a:t>도로 네트워크 이미지를 포함하여 학습 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3B40B6A-6DA9-0932-389D-92CAC7A7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66" y="1315023"/>
            <a:ext cx="7096514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ED102A4317D2449F26A825D306F156" ma:contentTypeVersion="4" ma:contentTypeDescription="새 문서를 만듭니다." ma:contentTypeScope="" ma:versionID="7aaec648aade4e16937cf9ee298769ff">
  <xsd:schema xmlns:xsd="http://www.w3.org/2001/XMLSchema" xmlns:xs="http://www.w3.org/2001/XMLSchema" xmlns:p="http://schemas.microsoft.com/office/2006/metadata/properties" xmlns:ns3="2f396b0f-68f7-4c0b-b9c6-c62e2b8419e8" targetNamespace="http://schemas.microsoft.com/office/2006/metadata/properties" ma:root="true" ma:fieldsID="3d85283a5abe3088da8de44eb89ab8d3" ns3:_="">
    <xsd:import namespace="2f396b0f-68f7-4c0b-b9c6-c62e2b841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96b0f-68f7-4c0b-b9c6-c62e2b841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B4E3C-9A48-48FC-898F-2C93B59AF9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C6D2CC-C53C-4BB8-80B5-A7746B59088F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2f396b0f-68f7-4c0b-b9c6-c62e2b8419e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DE7F63D-347C-478C-BADA-5BF814ACE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96b0f-68f7-4c0b-b9c6-c62e2b841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384</Words>
  <Application>Microsoft Office PowerPoint</Application>
  <PresentationFormat>와이드스크린</PresentationFormat>
  <Paragraphs>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노순건</dc:creator>
  <cp:lastModifiedBy>노순건</cp:lastModifiedBy>
  <cp:revision>5</cp:revision>
  <dcterms:created xsi:type="dcterms:W3CDTF">2022-11-22T04:29:31Z</dcterms:created>
  <dcterms:modified xsi:type="dcterms:W3CDTF">2022-11-25T07:12:36Z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0x010100C0ED102A4317D2449F26A825D306F156</vt:lpwstr>
  </property>
</Properties>
</file>