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7" r:id="rId5"/>
    <p:sldId id="259" r:id="rId6"/>
    <p:sldId id="260" r:id="rId7"/>
    <p:sldId id="261" r:id="rId8"/>
    <p:sldId id="262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AFC395-166D-42CC-B82A-902A2C170433}" v="142" dt="2022-10-30T09:11:46.5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1" y="10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1816A-336F-6A81-9BD7-E765E11D2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28C4FC-511A-48DC-1D33-A9B83E194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FE0A5E-4C94-F205-F2A7-BD41D233C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AF32-6D74-4D5C-900C-70EF4B6AC73B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383F7C-2EDA-E2AF-EE0E-D782DBAF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9359DF-E0E1-D04B-293D-963A4CEC9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8A48-C7D3-4817-B2CF-1B7A3115F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01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62E8E-1969-A92C-7F56-6002F878A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925F8C-B8C3-EE40-86A5-F1A632B40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FC184A-9771-218B-80B9-E91C7C206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AF32-6D74-4D5C-900C-70EF4B6AC73B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C2BC0-A142-831A-FDA7-A958DBA85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2CEB19-7068-F622-3196-4A4BB427D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8A48-C7D3-4817-B2CF-1B7A3115F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1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90DA8C-5012-364B-80B1-F271AE081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1DBC38-8292-6D19-5EE4-1704BE56A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EC6A3-D6AB-45C9-F31F-77FD523E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AF32-6D74-4D5C-900C-70EF4B6AC73B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F165A0-8386-61D9-EAAC-3E89BEDE7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763814-F246-7DCE-7CAF-028A7BFB5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8A48-C7D3-4817-B2CF-1B7A3115F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96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4BD0B-216C-4F67-1544-11C072413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8A763C-0DF4-FE9E-BCF6-BD0CAF7DC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0FFBC6-551D-5DBE-C25C-BF2563F6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AF32-6D74-4D5C-900C-70EF4B6AC73B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7E7B43-EEC6-2CD9-5B62-006C3A702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B2000-CA01-F70D-0EAA-F32CFE40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8A48-C7D3-4817-B2CF-1B7A3115F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85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EA91F-0D19-EEA9-F7BF-95C0C487E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7111D8-AC97-1C32-8BA1-E0220F742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15E7E-5564-281E-32EC-DBA336D35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AF32-6D74-4D5C-900C-70EF4B6AC73B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33D7F-FC8B-8918-5FF1-C25252B6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E4740F-CF99-DA5E-1B0A-9B428E9F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8A48-C7D3-4817-B2CF-1B7A3115F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07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ABF1F-025E-F685-7F2D-92438F45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32B2E8-5F56-B4E1-5AB0-CA937264D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D6C80E-5834-0CA6-2C4B-1717C70AC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F4BDC4-771B-B3B5-904D-50D94B67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AF32-6D74-4D5C-900C-70EF4B6AC73B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37EA7A-CD6A-B794-9EB3-DC79C47C1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E7AB05-ACA9-59A7-4680-1EEA175B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8A48-C7D3-4817-B2CF-1B7A3115F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36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7E52C-0551-FB71-B373-090F018A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E6AB38-16B4-9E44-763E-2149D928B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C4F36B-B38E-24CE-9E79-6D9B8BF47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B5D928-4C94-E283-E4CA-CCCF3D4A8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5E5BDB-1807-08EE-C17C-9EE6D0FD1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E85DCE-0DCE-A264-98FA-9B92E772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AF32-6D74-4D5C-900C-70EF4B6AC73B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CD2264-F28C-28C8-C206-77A2414B0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3591BB-9F9F-757B-1D51-BA2E02D4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8A48-C7D3-4817-B2CF-1B7A3115F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1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20E82-FF84-E024-E1FC-76D92D7C0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77FB00-2934-C4D3-282E-D84CA39A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AF32-6D74-4D5C-900C-70EF4B6AC73B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BC1BEA-DCFA-E8B8-9EBF-4C8AE94F3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7E728A-6C0F-1490-1F8B-CDCDBAAA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8A48-C7D3-4817-B2CF-1B7A3115F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08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6A61E2-19ED-3082-DB97-039DC034E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AF32-6D74-4D5C-900C-70EF4B6AC73B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25F55D-9517-6EDF-5E1E-88F001166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B6A9A1-5A21-3842-7901-8A14F8A7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8A48-C7D3-4817-B2CF-1B7A3115F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443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96E41-07C7-098B-9002-DAD72532C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1A8AB4-8F46-B053-DEA2-B48B40F64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82608A-FD00-DA74-BD56-891A3C4F8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371F6B-B934-DD89-616E-C4825885C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AF32-6D74-4D5C-900C-70EF4B6AC73B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196C92-CA82-F270-AE40-BFEF30FC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CD4EE3-2028-7599-E8A7-77E7E7EF2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8A48-C7D3-4817-B2CF-1B7A3115F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36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D6CB1-09B5-271A-15E3-3622D8C22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06DC44-BB49-677B-DB4C-0F865F904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0ECFCA-2BC9-204F-2356-43E1B770D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CEB1C8-2A5C-F0D4-3D79-1ABD5F5A4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AF32-6D74-4D5C-900C-70EF4B6AC73B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8AC122-4015-9876-BCBE-50197A60C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42673C-85D7-47ED-4CD8-D88430CC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8A48-C7D3-4817-B2CF-1B7A3115F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48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0FFAE8-0A2B-204F-AEB4-A0B757842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9C5CBE-C4AF-E714-4FD8-9661CFF61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2C178E-7253-E23A-98FA-9053BEBDC8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FAF32-6D74-4D5C-900C-70EF4B6AC73B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9DFF6-3DEF-39C1-F7B8-F92F466DC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A7489-BC07-D8E5-1C43-9DC2017D1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E8A48-C7D3-4817-B2CF-1B7A3115F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73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eloper.nvidia.com/discover/convolutional-neural-network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2DD22D-B8A9-C9C6-94DC-78867BD77089}"/>
              </a:ext>
            </a:extLst>
          </p:cNvPr>
          <p:cNvSpPr txBox="1"/>
          <p:nvPr/>
        </p:nvSpPr>
        <p:spPr>
          <a:xfrm>
            <a:off x="3322722" y="3190055"/>
            <a:ext cx="5303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이륜차 도로 위험도 예측</a:t>
            </a:r>
          </a:p>
        </p:txBody>
      </p:sp>
    </p:spTree>
    <p:extLst>
      <p:ext uri="{BB962C8B-B14F-4D97-AF65-F5344CB8AC3E}">
        <p14:creationId xmlns:p14="http://schemas.microsoft.com/office/powerpoint/2010/main" val="287872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2DD22D-B8A9-C9C6-94DC-78867BD77089}"/>
              </a:ext>
            </a:extLst>
          </p:cNvPr>
          <p:cNvSpPr txBox="1"/>
          <p:nvPr/>
        </p:nvSpPr>
        <p:spPr>
          <a:xfrm>
            <a:off x="-1" y="290945"/>
            <a:ext cx="248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프로세스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D9435F-4C3D-59F8-D7EC-DC9566CB0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65" y="1919993"/>
            <a:ext cx="11915035" cy="2545947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376B2DC0-A1DC-B3D4-A4B6-878CED8A0964}"/>
              </a:ext>
            </a:extLst>
          </p:cNvPr>
          <p:cNvSpPr/>
          <p:nvPr/>
        </p:nvSpPr>
        <p:spPr>
          <a:xfrm>
            <a:off x="6419834" y="2089735"/>
            <a:ext cx="3595403" cy="198971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7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9381BE3-D5B5-C0F7-B498-78B3F5643B8D}"/>
              </a:ext>
            </a:extLst>
          </p:cNvPr>
          <p:cNvCxnSpPr>
            <a:cxnSpLocks/>
          </p:cNvCxnSpPr>
          <p:nvPr/>
        </p:nvCxnSpPr>
        <p:spPr>
          <a:xfrm>
            <a:off x="280737" y="4279467"/>
            <a:ext cx="119112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22DD22D-B8A9-C9C6-94DC-78867BD77089}"/>
              </a:ext>
            </a:extLst>
          </p:cNvPr>
          <p:cNvSpPr txBox="1"/>
          <p:nvPr/>
        </p:nvSpPr>
        <p:spPr>
          <a:xfrm>
            <a:off x="0" y="37223"/>
            <a:ext cx="203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프로세스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3DEAA4D-A54E-9E0E-34C4-2854604C7B59}"/>
              </a:ext>
            </a:extLst>
          </p:cNvPr>
          <p:cNvSpPr/>
          <p:nvPr/>
        </p:nvSpPr>
        <p:spPr>
          <a:xfrm>
            <a:off x="7748089" y="609798"/>
            <a:ext cx="4182625" cy="2505074"/>
          </a:xfrm>
          <a:prstGeom prst="roundRect">
            <a:avLst>
              <a:gd name="adj" fmla="val 5260"/>
            </a:avLst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639D8AD-B3D7-50A8-0E7F-1B794C803342}"/>
              </a:ext>
            </a:extLst>
          </p:cNvPr>
          <p:cNvSpPr/>
          <p:nvPr/>
        </p:nvSpPr>
        <p:spPr>
          <a:xfrm>
            <a:off x="2440483" y="609799"/>
            <a:ext cx="5095875" cy="2505075"/>
          </a:xfrm>
          <a:prstGeom prst="roundRect">
            <a:avLst>
              <a:gd name="adj" fmla="val 5260"/>
            </a:avLst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FB726C-A9BB-BB69-9998-5BDAEC9C3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324" y="1332487"/>
            <a:ext cx="1442277" cy="14337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21934F-4272-E443-B672-94D8887FB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116" y="1332487"/>
            <a:ext cx="1484999" cy="14337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6A8010A-A536-7047-5A9F-D3DFA1CB7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785" y="1355324"/>
            <a:ext cx="1461122" cy="14109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448115-E3DE-8B78-C9A8-88A9AC64A6D4}"/>
              </a:ext>
            </a:extLst>
          </p:cNvPr>
          <p:cNvSpPr txBox="1"/>
          <p:nvPr/>
        </p:nvSpPr>
        <p:spPr>
          <a:xfrm>
            <a:off x="3569602" y="777697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사고 다발 지역의 도로 형태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F4E2A6-483E-30F3-9097-635C06CCD9BA}"/>
              </a:ext>
            </a:extLst>
          </p:cNvPr>
          <p:cNvSpPr txBox="1"/>
          <p:nvPr/>
        </p:nvSpPr>
        <p:spPr>
          <a:xfrm>
            <a:off x="8011016" y="780008"/>
            <a:ext cx="365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유사한 프로젝트에서 사용한 변수들</a:t>
            </a:r>
            <a:endParaRPr lang="en-US" altLang="ko-KR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37809D-4C26-272D-332D-1C38170B2381}"/>
              </a:ext>
            </a:extLst>
          </p:cNvPr>
          <p:cNvSpPr txBox="1"/>
          <p:nvPr/>
        </p:nvSpPr>
        <p:spPr>
          <a:xfrm>
            <a:off x="7996384" y="1403052"/>
            <a:ext cx="194476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ONE 모바일고딕 Light" panose="00000300000000000000" pitchFamily="2" charset="-127"/>
                <a:ea typeface="ONE 모바일고딕 Light" panose="00000300000000000000" pitchFamily="2" charset="-127"/>
              </a:rPr>
              <a:t>날씨</a:t>
            </a:r>
            <a:endParaRPr lang="en-US" altLang="ko-KR" sz="1300" dirty="0">
              <a:latin typeface="ONE 모바일고딕 Light" panose="00000300000000000000" pitchFamily="2" charset="-127"/>
              <a:ea typeface="ONE 모바일고딕 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ONE 모바일고딕 Light" panose="00000300000000000000" pitchFamily="2" charset="-127"/>
                <a:ea typeface="ONE 모바일고딕 Light" panose="00000300000000000000" pitchFamily="2" charset="-127"/>
              </a:rPr>
              <a:t>교통량</a:t>
            </a:r>
            <a:endParaRPr lang="en-US" altLang="ko-KR" sz="1300" dirty="0">
              <a:latin typeface="ONE 모바일고딕 Light" panose="00000300000000000000" pitchFamily="2" charset="-127"/>
              <a:ea typeface="ONE 모바일고딕 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ONE 모바일고딕 Light" panose="00000300000000000000" pitchFamily="2" charset="-127"/>
                <a:ea typeface="ONE 모바일고딕 Light" panose="00000300000000000000" pitchFamily="2" charset="-127"/>
              </a:rPr>
              <a:t>교통사고 사망 데이터</a:t>
            </a:r>
            <a:endParaRPr lang="en-US" altLang="ko-KR" sz="1300" dirty="0">
              <a:latin typeface="ONE 모바일고딕 Light" panose="00000300000000000000" pitchFamily="2" charset="-127"/>
              <a:ea typeface="ONE 모바일고딕 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ONE 모바일고딕 Light" panose="00000300000000000000" pitchFamily="2" charset="-127"/>
                <a:ea typeface="ONE 모바일고딕 Light" panose="00000300000000000000" pitchFamily="2" charset="-127"/>
              </a:rPr>
              <a:t>신호등 여부</a:t>
            </a:r>
            <a:endParaRPr lang="en-US" altLang="ko-KR" sz="1300" dirty="0">
              <a:latin typeface="ONE 모바일고딕 Light" panose="00000300000000000000" pitchFamily="2" charset="-127"/>
              <a:ea typeface="ONE 모바일고딕 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ONE 모바일고딕 Light" panose="00000300000000000000" pitchFamily="2" charset="-127"/>
                <a:ea typeface="ONE 모바일고딕 Light" panose="00000300000000000000" pitchFamily="2" charset="-127"/>
              </a:rPr>
              <a:t>과속방지턱 여부</a:t>
            </a:r>
            <a:endParaRPr lang="en-US" altLang="ko-KR" sz="1300" dirty="0">
              <a:latin typeface="ONE 모바일고딕 Light" panose="00000300000000000000" pitchFamily="2" charset="-127"/>
              <a:ea typeface="ONE 모바일고딕 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ONE 모바일고딕 Light" panose="00000300000000000000" pitchFamily="2" charset="-127"/>
                <a:ea typeface="ONE 모바일고딕 Light" panose="00000300000000000000" pitchFamily="2" charset="-127"/>
              </a:rPr>
              <a:t>횡단보도 여부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985D7E-13BA-D814-78B5-670B1578B1D1}"/>
              </a:ext>
            </a:extLst>
          </p:cNvPr>
          <p:cNvSpPr/>
          <p:nvPr/>
        </p:nvSpPr>
        <p:spPr>
          <a:xfrm>
            <a:off x="3909911" y="4349010"/>
            <a:ext cx="2374345" cy="4580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CNN </a:t>
            </a:r>
            <a:r>
              <a:rPr lang="ko-KR" altLang="en-US" dirty="0">
                <a:solidFill>
                  <a:schemeClr val="tx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모델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D46AD6-9F45-4EEC-9904-5D00D75E6D52}"/>
              </a:ext>
            </a:extLst>
          </p:cNvPr>
          <p:cNvSpPr/>
          <p:nvPr/>
        </p:nvSpPr>
        <p:spPr>
          <a:xfrm>
            <a:off x="5907324" y="5914423"/>
            <a:ext cx="2426174" cy="4595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회귀모델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45FA50-0C54-5FC9-F34F-B298FD56300C}"/>
              </a:ext>
            </a:extLst>
          </p:cNvPr>
          <p:cNvSpPr txBox="1"/>
          <p:nvPr/>
        </p:nvSpPr>
        <p:spPr>
          <a:xfrm>
            <a:off x="5624421" y="2822484"/>
            <a:ext cx="179087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다른 프로젝트와 </a:t>
            </a:r>
            <a:r>
              <a:rPr lang="ko-KR" altLang="en-US" sz="1300" dirty="0" err="1">
                <a:solidFill>
                  <a:srgbClr val="FF000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차별점</a:t>
            </a:r>
            <a:endParaRPr lang="ko-KR" altLang="en-US" sz="1300" dirty="0">
              <a:solidFill>
                <a:srgbClr val="FF0000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3BEBE85-C662-6495-E72A-8259B5D68015}"/>
              </a:ext>
            </a:extLst>
          </p:cNvPr>
          <p:cNvCxnSpPr>
            <a:cxnSpLocks/>
          </p:cNvCxnSpPr>
          <p:nvPr/>
        </p:nvCxnSpPr>
        <p:spPr>
          <a:xfrm flipH="1">
            <a:off x="4988419" y="3194360"/>
            <a:ext cx="2" cy="7920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C137F51-F6FA-75E9-859B-9EBBAF92E547}"/>
              </a:ext>
            </a:extLst>
          </p:cNvPr>
          <p:cNvCxnSpPr>
            <a:cxnSpLocks/>
          </p:cNvCxnSpPr>
          <p:nvPr/>
        </p:nvCxnSpPr>
        <p:spPr>
          <a:xfrm flipH="1">
            <a:off x="8305365" y="3194360"/>
            <a:ext cx="1998006" cy="24652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45A1257-C2F6-E812-E006-3C648BEA88EA}"/>
              </a:ext>
            </a:extLst>
          </p:cNvPr>
          <p:cNvCxnSpPr>
            <a:cxnSpLocks/>
          </p:cNvCxnSpPr>
          <p:nvPr/>
        </p:nvCxnSpPr>
        <p:spPr>
          <a:xfrm>
            <a:off x="5291528" y="4978964"/>
            <a:ext cx="746887" cy="6806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4B4F325-83E1-A367-0D88-B5140B53C1A0}"/>
              </a:ext>
            </a:extLst>
          </p:cNvPr>
          <p:cNvSpPr txBox="1"/>
          <p:nvPr/>
        </p:nvSpPr>
        <p:spPr>
          <a:xfrm>
            <a:off x="3909911" y="5013237"/>
            <a:ext cx="1292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연속변수</a:t>
            </a:r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위험도 추출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E34AFE8-331D-3E99-51FC-0F7824316103}"/>
              </a:ext>
            </a:extLst>
          </p:cNvPr>
          <p:cNvSpPr/>
          <p:nvPr/>
        </p:nvSpPr>
        <p:spPr>
          <a:xfrm>
            <a:off x="1193793" y="612057"/>
            <a:ext cx="1135756" cy="11228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데이터 </a:t>
            </a:r>
            <a:endParaRPr lang="en-US" altLang="ko-KR" dirty="0">
              <a:solidFill>
                <a:schemeClr val="tx1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수집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1132B5-D06F-2B69-2AAE-522B033ABBB9}"/>
              </a:ext>
            </a:extLst>
          </p:cNvPr>
          <p:cNvSpPr/>
          <p:nvPr/>
        </p:nvSpPr>
        <p:spPr>
          <a:xfrm>
            <a:off x="1200558" y="1817531"/>
            <a:ext cx="1135756" cy="11228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데이터 </a:t>
            </a:r>
            <a:endParaRPr lang="en-US" altLang="ko-KR" dirty="0">
              <a:solidFill>
                <a:schemeClr val="tx1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준비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90F52CE-F1F6-05BA-0841-43321C8C4E40}"/>
              </a:ext>
            </a:extLst>
          </p:cNvPr>
          <p:cNvSpPr/>
          <p:nvPr/>
        </p:nvSpPr>
        <p:spPr>
          <a:xfrm>
            <a:off x="1200558" y="3010159"/>
            <a:ext cx="1135756" cy="11228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데이터 </a:t>
            </a:r>
            <a:endParaRPr lang="en-US" altLang="ko-KR" dirty="0">
              <a:solidFill>
                <a:schemeClr val="tx1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탐색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178884A-4C22-8246-DFA1-F367DDCC6944}"/>
              </a:ext>
            </a:extLst>
          </p:cNvPr>
          <p:cNvSpPr/>
          <p:nvPr/>
        </p:nvSpPr>
        <p:spPr>
          <a:xfrm>
            <a:off x="1200558" y="4807072"/>
            <a:ext cx="1135756" cy="11228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데이터 </a:t>
            </a:r>
            <a:endParaRPr lang="en-US" altLang="ko-KR" dirty="0">
              <a:solidFill>
                <a:schemeClr val="tx1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모델링</a:t>
            </a:r>
          </a:p>
        </p:txBody>
      </p:sp>
    </p:spTree>
    <p:extLst>
      <p:ext uri="{BB962C8B-B14F-4D97-AF65-F5344CB8AC3E}">
        <p14:creationId xmlns:p14="http://schemas.microsoft.com/office/powerpoint/2010/main" val="424946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2DD22D-B8A9-C9C6-94DC-78867BD77089}"/>
              </a:ext>
            </a:extLst>
          </p:cNvPr>
          <p:cNvSpPr txBox="1"/>
          <p:nvPr/>
        </p:nvSpPr>
        <p:spPr>
          <a:xfrm>
            <a:off x="-1" y="290945"/>
            <a:ext cx="1753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탐색 </a:t>
            </a:r>
            <a:r>
              <a:rPr lang="en-US" altLang="ko-KR" dirty="0"/>
              <a:t>(EDA)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3DEAA4D-A54E-9E0E-34C4-2854604C7B59}"/>
              </a:ext>
            </a:extLst>
          </p:cNvPr>
          <p:cNvSpPr/>
          <p:nvPr/>
        </p:nvSpPr>
        <p:spPr>
          <a:xfrm>
            <a:off x="7075457" y="2003883"/>
            <a:ext cx="4182625" cy="2505074"/>
          </a:xfrm>
          <a:prstGeom prst="roundRect">
            <a:avLst>
              <a:gd name="adj" fmla="val 5260"/>
            </a:avLst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639D8AD-B3D7-50A8-0E7F-1B794C803342}"/>
              </a:ext>
            </a:extLst>
          </p:cNvPr>
          <p:cNvSpPr/>
          <p:nvPr/>
        </p:nvSpPr>
        <p:spPr>
          <a:xfrm>
            <a:off x="575639" y="2003884"/>
            <a:ext cx="5095875" cy="2505075"/>
          </a:xfrm>
          <a:prstGeom prst="roundRect">
            <a:avLst>
              <a:gd name="adj" fmla="val 5260"/>
            </a:avLst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FB726C-A9BB-BB69-9998-5BDAEC9C3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480" y="2726572"/>
            <a:ext cx="1442277" cy="14337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21934F-4272-E443-B672-94D8887FB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272" y="2726572"/>
            <a:ext cx="1484999" cy="14337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6A8010A-A536-7047-5A9F-D3DFA1CB7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941" y="2749409"/>
            <a:ext cx="1461122" cy="14109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448115-E3DE-8B78-C9A8-88A9AC64A6D4}"/>
              </a:ext>
            </a:extLst>
          </p:cNvPr>
          <p:cNvSpPr txBox="1"/>
          <p:nvPr/>
        </p:nvSpPr>
        <p:spPr>
          <a:xfrm>
            <a:off x="1704758" y="2171782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사고 다발 지역의 도로 형태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F4E2A6-483E-30F3-9097-635C06CCD9BA}"/>
              </a:ext>
            </a:extLst>
          </p:cNvPr>
          <p:cNvSpPr txBox="1"/>
          <p:nvPr/>
        </p:nvSpPr>
        <p:spPr>
          <a:xfrm>
            <a:off x="7338384" y="2174093"/>
            <a:ext cx="365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유사한 프로젝트에서 사용한 변수들</a:t>
            </a:r>
            <a:endParaRPr lang="en-US" altLang="ko-KR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37809D-4C26-272D-332D-1C38170B2381}"/>
              </a:ext>
            </a:extLst>
          </p:cNvPr>
          <p:cNvSpPr txBox="1"/>
          <p:nvPr/>
        </p:nvSpPr>
        <p:spPr>
          <a:xfrm>
            <a:off x="7323752" y="2797137"/>
            <a:ext cx="194476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ONE 모바일고딕 Light" panose="00000300000000000000" pitchFamily="2" charset="-127"/>
                <a:ea typeface="ONE 모바일고딕 Light" panose="00000300000000000000" pitchFamily="2" charset="-127"/>
              </a:rPr>
              <a:t>날씨</a:t>
            </a:r>
            <a:endParaRPr lang="en-US" altLang="ko-KR" sz="1300" dirty="0">
              <a:latin typeface="ONE 모바일고딕 Light" panose="00000300000000000000" pitchFamily="2" charset="-127"/>
              <a:ea typeface="ONE 모바일고딕 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ONE 모바일고딕 Light" panose="00000300000000000000" pitchFamily="2" charset="-127"/>
                <a:ea typeface="ONE 모바일고딕 Light" panose="00000300000000000000" pitchFamily="2" charset="-127"/>
              </a:rPr>
              <a:t>교통량</a:t>
            </a:r>
            <a:endParaRPr lang="en-US" altLang="ko-KR" sz="1300" dirty="0">
              <a:latin typeface="ONE 모바일고딕 Light" panose="00000300000000000000" pitchFamily="2" charset="-127"/>
              <a:ea typeface="ONE 모바일고딕 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ONE 모바일고딕 Light" panose="00000300000000000000" pitchFamily="2" charset="-127"/>
                <a:ea typeface="ONE 모바일고딕 Light" panose="00000300000000000000" pitchFamily="2" charset="-127"/>
              </a:rPr>
              <a:t>교통사고 사망 데이터</a:t>
            </a:r>
            <a:endParaRPr lang="en-US" altLang="ko-KR" sz="1300" dirty="0">
              <a:latin typeface="ONE 모바일고딕 Light" panose="00000300000000000000" pitchFamily="2" charset="-127"/>
              <a:ea typeface="ONE 모바일고딕 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ONE 모바일고딕 Light" panose="00000300000000000000" pitchFamily="2" charset="-127"/>
                <a:ea typeface="ONE 모바일고딕 Light" panose="00000300000000000000" pitchFamily="2" charset="-127"/>
              </a:rPr>
              <a:t>신호등 여부</a:t>
            </a:r>
            <a:endParaRPr lang="en-US" altLang="ko-KR" sz="1300" dirty="0">
              <a:latin typeface="ONE 모바일고딕 Light" panose="00000300000000000000" pitchFamily="2" charset="-127"/>
              <a:ea typeface="ONE 모바일고딕 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ONE 모바일고딕 Light" panose="00000300000000000000" pitchFamily="2" charset="-127"/>
                <a:ea typeface="ONE 모바일고딕 Light" panose="00000300000000000000" pitchFamily="2" charset="-127"/>
              </a:rPr>
              <a:t>과속방지턱 여부</a:t>
            </a:r>
            <a:endParaRPr lang="en-US" altLang="ko-KR" sz="1300" dirty="0">
              <a:latin typeface="ONE 모바일고딕 Light" panose="00000300000000000000" pitchFamily="2" charset="-127"/>
              <a:ea typeface="ONE 모바일고딕 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ONE 모바일고딕 Light" panose="00000300000000000000" pitchFamily="2" charset="-127"/>
                <a:ea typeface="ONE 모바일고딕 Light" panose="00000300000000000000" pitchFamily="2" charset="-127"/>
              </a:rPr>
              <a:t>횡단보도 여부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45FA50-0C54-5FC9-F34F-B298FD56300C}"/>
              </a:ext>
            </a:extLst>
          </p:cNvPr>
          <p:cNvSpPr txBox="1"/>
          <p:nvPr/>
        </p:nvSpPr>
        <p:spPr>
          <a:xfrm>
            <a:off x="3778657" y="4216569"/>
            <a:ext cx="179087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다른 프로젝트와 </a:t>
            </a:r>
            <a:r>
              <a:rPr lang="ko-KR" altLang="en-US" sz="1300" dirty="0" err="1">
                <a:solidFill>
                  <a:srgbClr val="FF000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차별점</a:t>
            </a:r>
            <a:endParaRPr lang="ko-KR" altLang="en-US" sz="1300" dirty="0">
              <a:solidFill>
                <a:srgbClr val="FF0000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070481-14E2-74AD-4382-635C83F863C9}"/>
              </a:ext>
            </a:extLst>
          </p:cNvPr>
          <p:cNvSpPr txBox="1"/>
          <p:nvPr/>
        </p:nvSpPr>
        <p:spPr>
          <a:xfrm>
            <a:off x="3660785" y="5999746"/>
            <a:ext cx="520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변수들이 이륜차 사고와 상관관계를 가지는지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00AA35-9C2E-B0A2-1AAC-0A59D4512DA7}"/>
              </a:ext>
            </a:extLst>
          </p:cNvPr>
          <p:cNvSpPr txBox="1"/>
          <p:nvPr/>
        </p:nvSpPr>
        <p:spPr>
          <a:xfrm>
            <a:off x="2859965" y="4676857"/>
            <a:ext cx="52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FID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9B63C-A58D-995D-7EF2-1DF5A389677C}"/>
              </a:ext>
            </a:extLst>
          </p:cNvPr>
          <p:cNvSpPr txBox="1"/>
          <p:nvPr/>
        </p:nvSpPr>
        <p:spPr>
          <a:xfrm>
            <a:off x="8602832" y="4650746"/>
            <a:ext cx="1127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상관분석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C6839DE-CECC-A300-F92B-F76C311F35DA}"/>
              </a:ext>
            </a:extLst>
          </p:cNvPr>
          <p:cNvSpPr/>
          <p:nvPr/>
        </p:nvSpPr>
        <p:spPr>
          <a:xfrm>
            <a:off x="314859" y="1291933"/>
            <a:ext cx="5633823" cy="421797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367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2DD22D-B8A9-C9C6-94DC-78867BD77089}"/>
              </a:ext>
            </a:extLst>
          </p:cNvPr>
          <p:cNvSpPr txBox="1"/>
          <p:nvPr/>
        </p:nvSpPr>
        <p:spPr>
          <a:xfrm>
            <a:off x="-1" y="290944"/>
            <a:ext cx="531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모델링</a:t>
            </a:r>
            <a:r>
              <a:rPr lang="en-US" altLang="ko-KR" dirty="0"/>
              <a:t>: </a:t>
            </a:r>
            <a:r>
              <a:rPr lang="ko-KR" altLang="en-US" dirty="0"/>
              <a:t>문제 해결 모델을 완성하는 단계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639D8AD-B3D7-50A8-0E7F-1B794C803342}"/>
              </a:ext>
            </a:extLst>
          </p:cNvPr>
          <p:cNvSpPr/>
          <p:nvPr/>
        </p:nvSpPr>
        <p:spPr>
          <a:xfrm>
            <a:off x="6604871" y="313821"/>
            <a:ext cx="5095875" cy="2505075"/>
          </a:xfrm>
          <a:prstGeom prst="roundRect">
            <a:avLst>
              <a:gd name="adj" fmla="val 5260"/>
            </a:avLst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FB726C-A9BB-BB69-9998-5BDAEC9C3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712" y="1036509"/>
            <a:ext cx="1442277" cy="14337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21934F-4272-E443-B672-94D8887FB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504" y="1036509"/>
            <a:ext cx="1484999" cy="14337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6A8010A-A536-7047-5A9F-D3DFA1CB7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173" y="1059346"/>
            <a:ext cx="1461122" cy="14109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448115-E3DE-8B78-C9A8-88A9AC64A6D4}"/>
              </a:ext>
            </a:extLst>
          </p:cNvPr>
          <p:cNvSpPr txBox="1"/>
          <p:nvPr/>
        </p:nvSpPr>
        <p:spPr>
          <a:xfrm>
            <a:off x="7733990" y="481719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사고 다발 지역의 도로 형태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45FA50-0C54-5FC9-F34F-B298FD56300C}"/>
              </a:ext>
            </a:extLst>
          </p:cNvPr>
          <p:cNvSpPr txBox="1"/>
          <p:nvPr/>
        </p:nvSpPr>
        <p:spPr>
          <a:xfrm>
            <a:off x="9807889" y="2526506"/>
            <a:ext cx="179087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다른 프로젝트와 </a:t>
            </a:r>
            <a:r>
              <a:rPr lang="ko-KR" altLang="en-US" sz="1300" dirty="0" err="1">
                <a:solidFill>
                  <a:srgbClr val="FF000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차별점</a:t>
            </a:r>
            <a:endParaRPr lang="ko-KR" altLang="en-US" sz="1300" dirty="0">
              <a:solidFill>
                <a:srgbClr val="FF0000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B9430E-D336-52BE-6B77-5A787DD943E1}"/>
              </a:ext>
            </a:extLst>
          </p:cNvPr>
          <p:cNvSpPr/>
          <p:nvPr/>
        </p:nvSpPr>
        <p:spPr>
          <a:xfrm>
            <a:off x="7973830" y="4220659"/>
            <a:ext cx="2374345" cy="4580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CNN </a:t>
            </a:r>
            <a:r>
              <a:rPr lang="ko-KR" altLang="en-US" dirty="0">
                <a:solidFill>
                  <a:schemeClr val="tx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모델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C8B7DB3-6C0C-3DFE-2E66-7D4C5AA2E76B}"/>
              </a:ext>
            </a:extLst>
          </p:cNvPr>
          <p:cNvCxnSpPr>
            <a:cxnSpLocks/>
          </p:cNvCxnSpPr>
          <p:nvPr/>
        </p:nvCxnSpPr>
        <p:spPr>
          <a:xfrm flipH="1">
            <a:off x="9155685" y="3063736"/>
            <a:ext cx="2" cy="7920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3E0336AE-55D7-40B6-CABB-F46442384E29}"/>
              </a:ext>
            </a:extLst>
          </p:cNvPr>
          <p:cNvSpPr/>
          <p:nvPr/>
        </p:nvSpPr>
        <p:spPr>
          <a:xfrm>
            <a:off x="7564636" y="3459783"/>
            <a:ext cx="3228214" cy="188876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A2228C80-7F60-B8AF-F151-C68FA71F7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27" y="1190371"/>
            <a:ext cx="5544828" cy="250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6E4E4F9-065A-48EC-C9D9-6572077DE434}"/>
              </a:ext>
            </a:extLst>
          </p:cNvPr>
          <p:cNvSpPr txBox="1"/>
          <p:nvPr/>
        </p:nvSpPr>
        <p:spPr>
          <a:xfrm>
            <a:off x="875148" y="5267891"/>
            <a:ext cx="8802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CNN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입력 계층</a:t>
            </a:r>
            <a:r>
              <a:rPr lang="en-US" altLang="ko-KR" dirty="0"/>
              <a:t>, </a:t>
            </a:r>
            <a:r>
              <a:rPr lang="ko-KR" altLang="en-US" dirty="0"/>
              <a:t>출력 계층</a:t>
            </a:r>
            <a:r>
              <a:rPr lang="en-US" altLang="ko-KR" dirty="0"/>
              <a:t>, </a:t>
            </a:r>
            <a:r>
              <a:rPr lang="ko-KR" altLang="en-US" dirty="0"/>
              <a:t>하나이상의 은닉 계층으로 구성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은닉 계층</a:t>
            </a:r>
            <a:r>
              <a:rPr lang="en-US" altLang="ko-KR" dirty="0"/>
              <a:t>: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DINWebPro"/>
              </a:rPr>
              <a:t>convolutional</a:t>
            </a:r>
            <a:r>
              <a:rPr lang="en-US" altLang="ko-KR" dirty="0"/>
              <a:t>,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DINWebPro"/>
              </a:rPr>
              <a:t> Pooling</a:t>
            </a:r>
            <a:r>
              <a:rPr lang="en-US" altLang="ko-KR" dirty="0"/>
              <a:t>,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DINWebPro"/>
              </a:rPr>
              <a:t> Normalization</a:t>
            </a:r>
            <a:r>
              <a:rPr lang="en-US" altLang="ko-KR" dirty="0"/>
              <a:t>,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DINWebPro"/>
              </a:rPr>
              <a:t> Fully-connected</a:t>
            </a:r>
            <a:r>
              <a:rPr lang="ko-KR" altLang="en-US" dirty="0"/>
              <a:t>계층으로 조합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Conv </a:t>
            </a:r>
            <a:r>
              <a:rPr lang="ko-KR" altLang="en-US" dirty="0"/>
              <a:t>층은 특징을 추출</a:t>
            </a:r>
            <a:r>
              <a:rPr lang="en-US" altLang="ko-KR" dirty="0"/>
              <a:t>, Fully-connected </a:t>
            </a:r>
            <a:r>
              <a:rPr lang="ko-KR" altLang="en-US" dirty="0"/>
              <a:t>층은 모든 특징을 결합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9F0C86-9B4F-F30D-4836-1AF7A921C2CA}"/>
              </a:ext>
            </a:extLst>
          </p:cNvPr>
          <p:cNvSpPr txBox="1"/>
          <p:nvPr/>
        </p:nvSpPr>
        <p:spPr>
          <a:xfrm>
            <a:off x="875148" y="3827941"/>
            <a:ext cx="35676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>
                <a:hlinkClick r:id="rId6"/>
              </a:rPr>
              <a:t>합성곱</a:t>
            </a:r>
            <a:r>
              <a:rPr lang="ko-KR" altLang="en-US" sz="1100" dirty="0">
                <a:hlinkClick r:id="rId6"/>
              </a:rPr>
              <a:t> 신경망</a:t>
            </a:r>
            <a:r>
              <a:rPr lang="en-US" altLang="ko-KR" sz="1100" dirty="0">
                <a:hlinkClick r:id="rId6"/>
              </a:rPr>
              <a:t>(CNN) | </a:t>
            </a:r>
            <a:r>
              <a:rPr lang="ko-KR" altLang="en-US" sz="1100" dirty="0">
                <a:hlinkClick r:id="rId6"/>
              </a:rPr>
              <a:t>엔비디아 개발자 </a:t>
            </a:r>
            <a:r>
              <a:rPr lang="en-US" altLang="ko-KR" sz="1100" dirty="0">
                <a:hlinkClick r:id="rId6"/>
              </a:rPr>
              <a:t>(nvidia.com)</a:t>
            </a:r>
            <a:endParaRPr lang="ko-KR" altLang="en-US" sz="11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06B3E58-46F6-D153-761C-C22A4CB8C2DA}"/>
              </a:ext>
            </a:extLst>
          </p:cNvPr>
          <p:cNvCxnSpPr>
            <a:cxnSpLocks/>
          </p:cNvCxnSpPr>
          <p:nvPr/>
        </p:nvCxnSpPr>
        <p:spPr>
          <a:xfrm flipH="1" flipV="1">
            <a:off x="5744063" y="3791246"/>
            <a:ext cx="1222221" cy="4294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4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2DD22D-B8A9-C9C6-94DC-78867BD77089}"/>
              </a:ext>
            </a:extLst>
          </p:cNvPr>
          <p:cNvSpPr txBox="1"/>
          <p:nvPr/>
        </p:nvSpPr>
        <p:spPr>
          <a:xfrm>
            <a:off x="-1" y="290946"/>
            <a:ext cx="4343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모델링 계획 </a:t>
            </a:r>
            <a:r>
              <a:rPr lang="en-US" altLang="ko-KR" dirty="0"/>
              <a:t>: CNN </a:t>
            </a:r>
            <a:r>
              <a:rPr lang="ko-KR" altLang="en-US" dirty="0"/>
              <a:t>입출력 구조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7C499D-1ECF-342B-3948-66948E517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208" y="4331026"/>
            <a:ext cx="1154352" cy="11475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D67AE5-E362-4FFA-3EBD-3E7DDDA3960E}"/>
              </a:ext>
            </a:extLst>
          </p:cNvPr>
          <p:cNvSpPr txBox="1"/>
          <p:nvPr/>
        </p:nvSpPr>
        <p:spPr>
          <a:xfrm>
            <a:off x="1873769" y="10036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입력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7C71C0-D2E4-4C10-00C3-6FA0A8DEA2CE}"/>
              </a:ext>
            </a:extLst>
          </p:cNvPr>
          <p:cNvSpPr txBox="1"/>
          <p:nvPr/>
        </p:nvSpPr>
        <p:spPr>
          <a:xfrm>
            <a:off x="9348733" y="9372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출력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03EA10-7321-585D-F3C0-AB8954006B22}"/>
              </a:ext>
            </a:extLst>
          </p:cNvPr>
          <p:cNvSpPr txBox="1"/>
          <p:nvPr/>
        </p:nvSpPr>
        <p:spPr>
          <a:xfrm>
            <a:off x="5517016" y="937276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은닉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5DD4BE-1FB1-1E93-0309-B8AE49A24023}"/>
              </a:ext>
            </a:extLst>
          </p:cNvPr>
          <p:cNvSpPr txBox="1"/>
          <p:nvPr/>
        </p:nvSpPr>
        <p:spPr>
          <a:xfrm>
            <a:off x="5617936" y="3244334"/>
            <a:ext cx="47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…</a:t>
            </a:r>
            <a:endParaRPr lang="ko-KR" altLang="en-US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pic>
        <p:nvPicPr>
          <p:cNvPr id="13" name="그림 12" descr="실내, 어두운, 램프, 옅은이(가) 표시된 사진&#10;&#10;자동 생성된 설명">
            <a:extLst>
              <a:ext uri="{FF2B5EF4-FFF2-40B4-BE49-F238E27FC236}">
                <a16:creationId xmlns:a16="http://schemas.microsoft.com/office/drawing/2014/main" id="{7E9F4CFB-75CC-80CC-94E3-5FD1852469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45" y="4283348"/>
            <a:ext cx="1147561" cy="114756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CC0E85C-CDDE-EF2D-A791-8CA2B4520A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45" y="2930351"/>
            <a:ext cx="1147561" cy="114756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E0CEBB3-53B8-680F-3662-436AA27B9E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44" y="1503804"/>
            <a:ext cx="1147561" cy="114756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533A3F7-5BD8-EF29-65AA-74F2C4CF03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9926" y="1499333"/>
            <a:ext cx="1147562" cy="114756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31D3A75-C2F8-4258-0B40-5D40A80435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9925" y="2930204"/>
            <a:ext cx="1147561" cy="111508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11D0A1A-C637-05B9-1A0E-6E4250A701DA}"/>
              </a:ext>
            </a:extLst>
          </p:cNvPr>
          <p:cNvSpPr txBox="1"/>
          <p:nvPr/>
        </p:nvSpPr>
        <p:spPr>
          <a:xfrm>
            <a:off x="1991826" y="3244334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or</a:t>
            </a:r>
            <a:endParaRPr lang="ko-KR" altLang="en-US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BA9F83-2D80-3387-2A72-1660C394BFD0}"/>
              </a:ext>
            </a:extLst>
          </p:cNvPr>
          <p:cNvSpPr txBox="1"/>
          <p:nvPr/>
        </p:nvSpPr>
        <p:spPr>
          <a:xfrm>
            <a:off x="2801153" y="577250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folium</a:t>
            </a:r>
            <a:endParaRPr lang="ko-KR" altLang="en-US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4DADB4-B545-44A4-67F2-645D69807487}"/>
              </a:ext>
            </a:extLst>
          </p:cNvPr>
          <p:cNvSpPr txBox="1"/>
          <p:nvPr/>
        </p:nvSpPr>
        <p:spPr>
          <a:xfrm>
            <a:off x="741672" y="5781578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osmnx</a:t>
            </a:r>
            <a:endParaRPr lang="ko-KR" altLang="en-US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67C2C28-BA49-5179-5CF2-1A98EA27B6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7910" y="2907458"/>
            <a:ext cx="4547974" cy="89335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60E3E92-0EFF-D945-BA40-4B30C57FE30E}"/>
              </a:ext>
            </a:extLst>
          </p:cNvPr>
          <p:cNvSpPr txBox="1"/>
          <p:nvPr/>
        </p:nvSpPr>
        <p:spPr>
          <a:xfrm>
            <a:off x="7808495" y="4779641"/>
            <a:ext cx="393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위험도 </a:t>
            </a:r>
            <a:r>
              <a:rPr lang="en-US" altLang="ko-KR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= </a:t>
            </a:r>
            <a:r>
              <a:rPr lang="ko-KR" altLang="en-US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사상자 환산계수 </a:t>
            </a:r>
            <a:r>
              <a:rPr lang="en-US" altLang="ko-KR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* </a:t>
            </a:r>
            <a:r>
              <a:rPr lang="ko-KR" altLang="en-US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사상자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6654F5-CF38-F24B-7851-7721D6A5D85B}"/>
              </a:ext>
            </a:extLst>
          </p:cNvPr>
          <p:cNvSpPr txBox="1"/>
          <p:nvPr/>
        </p:nvSpPr>
        <p:spPr>
          <a:xfrm>
            <a:off x="6163347" y="6382388"/>
            <a:ext cx="611598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/>
              <a:t>사상자환산계수</a:t>
            </a:r>
            <a:r>
              <a:rPr lang="en-US" altLang="ko-KR" sz="1050" dirty="0"/>
              <a:t>:</a:t>
            </a:r>
          </a:p>
          <a:p>
            <a:r>
              <a:rPr lang="ko-KR" altLang="en-US" sz="1050" dirty="0"/>
              <a:t>https://taas.koroad.or.kr/api/selectQnaArticle.do?bbsId=BBSMSTR_000000000011&amp;nttId=1193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6FBE6C-326D-8A34-E24C-96290E896116}"/>
              </a:ext>
            </a:extLst>
          </p:cNvPr>
          <p:cNvSpPr txBox="1"/>
          <p:nvPr/>
        </p:nvSpPr>
        <p:spPr>
          <a:xfrm>
            <a:off x="797589" y="6197722"/>
            <a:ext cx="279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20,000</a:t>
            </a:r>
            <a:r>
              <a:rPr lang="ko-KR" altLang="en-US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장</a:t>
            </a:r>
            <a:r>
              <a:rPr lang="en-US" altLang="ko-KR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/ 80%/10%/10%</a:t>
            </a:r>
            <a:endParaRPr lang="ko-KR" altLang="en-US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049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2DD22D-B8A9-C9C6-94DC-78867BD77089}"/>
              </a:ext>
            </a:extLst>
          </p:cNvPr>
          <p:cNvSpPr txBox="1"/>
          <p:nvPr/>
        </p:nvSpPr>
        <p:spPr>
          <a:xfrm>
            <a:off x="0" y="272176"/>
            <a:ext cx="5246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모델링 계획</a:t>
            </a:r>
            <a:r>
              <a:rPr lang="en-US" altLang="ko-KR" dirty="0"/>
              <a:t>: </a:t>
            </a:r>
            <a:r>
              <a:rPr lang="ko-KR" altLang="en-US" dirty="0"/>
              <a:t>기본적인 </a:t>
            </a:r>
            <a:r>
              <a:rPr lang="en-US" altLang="ko-KR" dirty="0"/>
              <a:t>CNN </a:t>
            </a:r>
            <a:r>
              <a:rPr lang="ko-KR" altLang="en-US" dirty="0"/>
              <a:t>사용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0B766F-2619-0E41-7846-F67634EA9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657" y="1207994"/>
            <a:ext cx="8428450" cy="34826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F063DD-67D0-B687-B19F-78801521D071}"/>
              </a:ext>
            </a:extLst>
          </p:cNvPr>
          <p:cNvSpPr txBox="1"/>
          <p:nvPr/>
        </p:nvSpPr>
        <p:spPr>
          <a:xfrm>
            <a:off x="1875289" y="5269609"/>
            <a:ext cx="880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일반적인 </a:t>
            </a:r>
            <a:r>
              <a:rPr lang="en-US" altLang="ko-KR" dirty="0"/>
              <a:t>CNN </a:t>
            </a:r>
            <a:r>
              <a:rPr lang="ko-KR" altLang="en-US" dirty="0"/>
              <a:t>구조를 사용하여</a:t>
            </a:r>
            <a:r>
              <a:rPr lang="en-US" altLang="ko-KR" dirty="0"/>
              <a:t>, </a:t>
            </a:r>
            <a:r>
              <a:rPr lang="ko-KR" altLang="en-US" dirty="0"/>
              <a:t>도로 이미지에서 위험도 예측</a:t>
            </a:r>
          </a:p>
        </p:txBody>
      </p:sp>
    </p:spTree>
    <p:extLst>
      <p:ext uri="{BB962C8B-B14F-4D97-AF65-F5344CB8AC3E}">
        <p14:creationId xmlns:p14="http://schemas.microsoft.com/office/powerpoint/2010/main" val="2127719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2DD22D-B8A9-C9C6-94DC-78867BD77089}"/>
              </a:ext>
            </a:extLst>
          </p:cNvPr>
          <p:cNvSpPr txBox="1"/>
          <p:nvPr/>
        </p:nvSpPr>
        <p:spPr>
          <a:xfrm>
            <a:off x="-1" y="216568"/>
            <a:ext cx="649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모델링 계획</a:t>
            </a:r>
            <a:r>
              <a:rPr lang="en-US" altLang="ko-KR" dirty="0"/>
              <a:t>: </a:t>
            </a:r>
            <a:r>
              <a:rPr lang="en-US" altLang="ko-KR" dirty="0" err="1"/>
              <a:t>ResNet</a:t>
            </a:r>
            <a:r>
              <a:rPr lang="en-US" altLang="ko-KR" dirty="0"/>
              <a:t>, </a:t>
            </a:r>
            <a:r>
              <a:rPr lang="en-US" altLang="ko-KR" dirty="0" err="1"/>
              <a:t>GoogleNet</a:t>
            </a:r>
            <a:r>
              <a:rPr lang="en-US" altLang="ko-KR" dirty="0"/>
              <a:t>(Inception) </a:t>
            </a:r>
            <a:r>
              <a:rPr lang="ko-KR" altLang="en-US" dirty="0"/>
              <a:t>사용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F063DD-67D0-B687-B19F-78801521D071}"/>
              </a:ext>
            </a:extLst>
          </p:cNvPr>
          <p:cNvSpPr txBox="1"/>
          <p:nvPr/>
        </p:nvSpPr>
        <p:spPr>
          <a:xfrm>
            <a:off x="1827162" y="6093408"/>
            <a:ext cx="880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CNN </a:t>
            </a:r>
            <a:r>
              <a:rPr lang="ko-KR" altLang="en-US" dirty="0"/>
              <a:t>사전학습 모델을 사용하여</a:t>
            </a:r>
            <a:r>
              <a:rPr lang="en-US" altLang="ko-KR" dirty="0"/>
              <a:t>, </a:t>
            </a:r>
            <a:r>
              <a:rPr lang="ko-KR" altLang="en-US" dirty="0"/>
              <a:t>도로 이미지에서 위험도 예측</a:t>
            </a:r>
          </a:p>
        </p:txBody>
      </p:sp>
      <p:pic>
        <p:nvPicPr>
          <p:cNvPr id="5126" name="Picture 6" descr="구글 인셉션 Google Inception(GoogLeNet) 알아보기">
            <a:extLst>
              <a:ext uri="{FF2B5EF4-FFF2-40B4-BE49-F238E27FC236}">
                <a16:creationId xmlns:a16="http://schemas.microsoft.com/office/drawing/2014/main" id="{7193AFF3-5A10-4FC6-73F4-91FD55B37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162" y="3429000"/>
            <a:ext cx="78105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110B09D-C327-3DD4-8A52-0A816BB5D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958" y="1812630"/>
            <a:ext cx="7773074" cy="12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78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0ED102A4317D2449F26A825D306F156" ma:contentTypeVersion="4" ma:contentTypeDescription="새 문서를 만듭니다." ma:contentTypeScope="" ma:versionID="7aaec648aade4e16937cf9ee298769ff">
  <xsd:schema xmlns:xsd="http://www.w3.org/2001/XMLSchema" xmlns:xs="http://www.w3.org/2001/XMLSchema" xmlns:p="http://schemas.microsoft.com/office/2006/metadata/properties" xmlns:ns3="2f396b0f-68f7-4c0b-b9c6-c62e2b8419e8" targetNamespace="http://schemas.microsoft.com/office/2006/metadata/properties" ma:root="true" ma:fieldsID="3d85283a5abe3088da8de44eb89ab8d3" ns3:_="">
    <xsd:import namespace="2f396b0f-68f7-4c0b-b9c6-c62e2b8419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396b0f-68f7-4c0b-b9c6-c62e2b8419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3FB871-C661-4C4F-BD4A-79FE4A6ED8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396b0f-68f7-4c0b-b9c6-c62e2b8419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FFA578-5870-41A4-98F3-78F92681027E}">
  <ds:schemaRefs>
    <ds:schemaRef ds:uri="2f396b0f-68f7-4c0b-b9c6-c62e2b8419e8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2BFB2D4-1BAC-4075-95AD-3A33E996626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3074</TotalTime>
  <Words>237</Words>
  <Application>Microsoft Office PowerPoint</Application>
  <PresentationFormat>와이드스크린</PresentationFormat>
  <Paragraphs>62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DINWebPro</vt:lpstr>
      <vt:lpstr>ONE 모바일고딕 Light</vt:lpstr>
      <vt:lpstr>ONE 모바일고딕 Title</vt:lpstr>
      <vt:lpstr>나눔스퀘어라운드OTF ExtraBold</vt:lpstr>
      <vt:lpstr>나눔스퀘어라운드OTF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노순건</dc:creator>
  <cp:lastModifiedBy>노순건</cp:lastModifiedBy>
  <cp:revision>12</cp:revision>
  <dcterms:created xsi:type="dcterms:W3CDTF">2022-10-28T06:12:11Z</dcterms:created>
  <dcterms:modified xsi:type="dcterms:W3CDTF">2022-10-30T09:38:56Z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0x010100C0ED102A4317D2449F26A825D306F156</vt:lpwstr>
  </property>
</Properties>
</file>