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60" r:id="rId6"/>
    <p:sldId id="268" r:id="rId7"/>
    <p:sldId id="257" r:id="rId8"/>
    <p:sldId id="269" r:id="rId9"/>
    <p:sldId id="270" r:id="rId10"/>
    <p:sldId id="261" r:id="rId11"/>
    <p:sldId id="265" r:id="rId12"/>
    <p:sldId id="263" r:id="rId13"/>
    <p:sldId id="266" r:id="rId14"/>
    <p:sldId id="267" r:id="rId15"/>
    <p:sldId id="280" r:id="rId16"/>
    <p:sldId id="281" r:id="rId17"/>
    <p:sldId id="273" r:id="rId18"/>
    <p:sldId id="276" r:id="rId19"/>
    <p:sldId id="277" r:id="rId20"/>
    <p:sldId id="278" r:id="rId21"/>
    <p:sldId id="279" r:id="rId22"/>
    <p:sldId id="282" r:id="rId23"/>
    <p:sldId id="283" r:id="rId24"/>
    <p:sldId id="275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C6053-D55B-4FF3-A60E-DB06E7FA4C6C}" v="699" dt="2022-11-05T23:24:56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030C-9561-ED26-4545-717ABB655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C85B79-654D-491D-D115-7F938649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414197-307D-4356-7E93-319E1132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2513E-570F-F143-4141-B01B62A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DA5DD-8803-49F3-75CF-5831628D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1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89BE7-6142-8F99-4EDD-2D7F1677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A9233-3420-25D0-AF44-C91AC5386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E8EB0-3DC3-7B88-7D6B-3D59C8DB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98C5F-E0B2-53F7-DC5E-C9D13D8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132DB-E55E-4AB7-DE4C-BD6042CA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22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49FD3C-94D4-8071-CBC1-53336753D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86167-6967-1329-1FFA-8B5BBC18C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8C8A-5049-F287-92C7-C8C4411D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75C5C-2E76-4700-0477-DC07C977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4F32D-C590-B744-9FA2-F2FC29FB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9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5530-C3C3-60EA-7C87-818F8C89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08335-6FE2-A526-EBCF-0180066E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EA701-B19D-CB45-0338-945A4092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D8AB3-1628-CB6F-E3C9-A924EB5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F1A31-1C4E-1D70-9FC6-926C11EC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6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58931-312B-2F3D-A715-C4268CB2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FA166-DBBB-D5C9-0CF3-13E813722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8E218-A974-16F3-0120-45C9D39A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DABDD-141A-6A14-147D-2C1C4942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2D545-BEB6-57A9-9263-3184A259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6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0DFE-D53D-8BD1-6B5D-71312EC2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B03D0-B8FC-E97A-7BA0-00819FE7C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371789-AFCA-DCDC-D6B9-9147FB6C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D53AA8-AA39-E4C8-17E2-1F3C81B1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1AABE-5C38-0BD5-311F-CDDB2B3E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9F7EC-3411-6252-28E7-BF59E5B2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0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758B8-3E7C-1609-2593-544BCE1B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930757-EFE9-791B-4AF1-0398DD324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D7FE7-BC0B-F38D-FF5B-0A507617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42DB8-395D-4006-C52B-2DB6A6DFC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82FB6B-DD19-C49A-4A7C-8F036577D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0EE041-1CAB-5C54-DC72-2A72B02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C1ABB2-890D-8C2C-7A72-D1491E55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30CCD-E34E-5D9B-683E-9174877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8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C141B-1054-A5D4-8454-35A92182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290A1C-71A2-EBC9-2152-0906C24B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1E65E4-87A1-09E0-33FF-311E06E1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1351E3-5E87-3230-E03B-017227EE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4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88D1B2-62C3-175B-9648-48D89150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10345F-B6F7-58D5-BBE2-EE1DBC99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32137-8D18-4361-56A1-A7710754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BE7AF-EC44-A799-70A4-080B9F4A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EF476-C8C5-F4C0-CD6E-1D1A50B5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6E5A0-F1A4-9EDD-61AD-935AFEE1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68ACDE-1548-033D-1E97-3A16B72A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61D7F8-E5B5-06C4-9D4A-B4468A46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BA6C3-5533-0DD7-3628-00DE1990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7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4B3D2-E23C-AF46-BC6A-9CC686BD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020D5B-FC49-8DA1-FD6F-7EB412F1A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98E55-A3D8-2583-51C4-0296E736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0A6CC-4828-67B2-B6A6-C136F18E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9628F-D214-8DAF-F87B-CBB53C1E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AD3E0-30C2-7F46-0C9D-5ED42BAD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D1564A-90B3-8C8E-E95C-1F730A05E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C18F9-1DD3-7412-8D7C-36B74582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72834-4F76-0A1E-2A3C-7F3443006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2A21-3838-448B-B96C-A4974DB69D0E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EF04B-9CB2-5D38-A9C7-FCF3A9E2D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EB605-0D04-0319-23CF-8823E49B3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C43A9-33A6-4619-ADFA-88FB9D03C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3E232-D975-D8CE-92A4-E853C3E635FF}"/>
              </a:ext>
            </a:extLst>
          </p:cNvPr>
          <p:cNvSpPr txBox="1"/>
          <p:nvPr/>
        </p:nvSpPr>
        <p:spPr>
          <a:xfrm>
            <a:off x="1868890" y="2197271"/>
            <a:ext cx="78053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국내 데이터 학습이 잘 </a:t>
            </a:r>
            <a:r>
              <a:rPr lang="ko-KR" altLang="en-US" dirty="0" err="1"/>
              <a:t>되지않았음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먼저 해외 데이터를 사용하여 모델 선정한 후</a:t>
            </a:r>
            <a:r>
              <a:rPr lang="en-US" altLang="ko-KR" dirty="0"/>
              <a:t>, </a:t>
            </a:r>
            <a:r>
              <a:rPr lang="ko-KR" altLang="en-US" dirty="0"/>
              <a:t>국내 데이터 학습할 예정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변경점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아웃풋</a:t>
            </a:r>
            <a:r>
              <a:rPr lang="en-US" altLang="ko-KR" dirty="0"/>
              <a:t>: </a:t>
            </a:r>
            <a:r>
              <a:rPr lang="ko-KR" altLang="en-US" dirty="0"/>
              <a:t>위험도</a:t>
            </a:r>
            <a:r>
              <a:rPr lang="en-US" altLang="ko-KR" dirty="0"/>
              <a:t>, </a:t>
            </a:r>
            <a:r>
              <a:rPr lang="ko-KR" altLang="en-US" dirty="0"/>
              <a:t>회귀 </a:t>
            </a:r>
            <a:r>
              <a:rPr lang="en-US" altLang="ko-KR" dirty="0"/>
              <a:t>=&gt; </a:t>
            </a:r>
            <a:r>
              <a:rPr lang="ko-KR" altLang="en-US" dirty="0"/>
              <a:t>사고</a:t>
            </a:r>
            <a:r>
              <a:rPr lang="en-US" altLang="ko-KR" dirty="0"/>
              <a:t>O/ </a:t>
            </a:r>
            <a:r>
              <a:rPr lang="ko-KR" altLang="en-US" dirty="0"/>
              <a:t>사고 </a:t>
            </a:r>
            <a:r>
              <a:rPr lang="en-US" altLang="ko-KR" dirty="0"/>
              <a:t>X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작업순서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데이터가 많은</a:t>
            </a:r>
            <a:r>
              <a:rPr lang="en-US" altLang="ko-KR" dirty="0"/>
              <a:t> </a:t>
            </a:r>
            <a:r>
              <a:rPr lang="ko-KR" altLang="en-US" dirty="0"/>
              <a:t>해외 데이터로 학습</a:t>
            </a:r>
            <a:r>
              <a:rPr lang="en-US" altLang="ko-KR" dirty="0"/>
              <a:t> </a:t>
            </a:r>
            <a:r>
              <a:rPr lang="ko-KR" altLang="en-US" dirty="0"/>
              <a:t>결과 확인 및 모델 선정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선정된 모델에 국내 데이터 학습 결과 확인 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사고 </a:t>
            </a:r>
            <a:r>
              <a:rPr lang="en-US" altLang="ko-KR" dirty="0"/>
              <a:t>O/ </a:t>
            </a:r>
            <a:r>
              <a:rPr lang="ko-KR" altLang="en-US" dirty="0"/>
              <a:t>사고 </a:t>
            </a:r>
            <a:r>
              <a:rPr lang="en-US" altLang="ko-KR" dirty="0"/>
              <a:t>X </a:t>
            </a:r>
            <a:r>
              <a:rPr lang="ko-KR" altLang="en-US" dirty="0"/>
              <a:t>라벨링에서 위험도를 </a:t>
            </a:r>
            <a:r>
              <a:rPr lang="en-US" altLang="ko-KR" dirty="0"/>
              <a:t>4</a:t>
            </a:r>
            <a:r>
              <a:rPr lang="ko-KR" altLang="en-US" dirty="0"/>
              <a:t>레벨로 나누어 학습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해외 데이터 </a:t>
            </a:r>
            <a:r>
              <a:rPr lang="en-US" altLang="ko-KR" dirty="0"/>
              <a:t>=&gt; </a:t>
            </a:r>
            <a:r>
              <a:rPr lang="ko-KR" altLang="en-US" dirty="0"/>
              <a:t>국내 데이터 전이학습 결과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46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 </a:t>
            </a:r>
            <a:r>
              <a:rPr lang="en-US" altLang="ko-KR" dirty="0"/>
              <a:t>2: </a:t>
            </a:r>
            <a:r>
              <a:rPr lang="ko-KR" altLang="en-US" dirty="0"/>
              <a:t>데이터 증강</a:t>
            </a:r>
            <a:r>
              <a:rPr lang="en-US" altLang="ko-KR" dirty="0"/>
              <a:t>(Data</a:t>
            </a:r>
            <a:r>
              <a:rPr lang="ko-KR" altLang="en-US" dirty="0"/>
              <a:t> </a:t>
            </a:r>
            <a:r>
              <a:rPr lang="en-US" altLang="ko-KR" dirty="0"/>
              <a:t>Augmentation)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F0334-A181-AF74-BB73-11ECA890EDB7}"/>
              </a:ext>
            </a:extLst>
          </p:cNvPr>
          <p:cNvSpPr txBox="1"/>
          <p:nvPr/>
        </p:nvSpPr>
        <p:spPr>
          <a:xfrm>
            <a:off x="1416580" y="4899898"/>
            <a:ext cx="6004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Rotation, shift, zoom </a:t>
            </a:r>
            <a:r>
              <a:rPr lang="ko-KR" altLang="en-US" dirty="0"/>
              <a:t>변환을 적용하여 학습 데이터 증강</a:t>
            </a:r>
            <a:endParaRPr lang="en-US" altLang="ko-KR" dirty="0"/>
          </a:p>
          <a:p>
            <a:r>
              <a:rPr lang="ko-KR" altLang="en-US" dirty="0"/>
              <a:t>실시간으로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0990F-9141-DBBC-E43A-66280DFD2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46" y="1958102"/>
            <a:ext cx="10360501" cy="1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3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 적용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F0334-A181-AF74-BB73-11ECA890EDB7}"/>
              </a:ext>
            </a:extLst>
          </p:cNvPr>
          <p:cNvSpPr txBox="1"/>
          <p:nvPr/>
        </p:nvSpPr>
        <p:spPr>
          <a:xfrm>
            <a:off x="1263130" y="5508545"/>
            <a:ext cx="812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결과 </a:t>
            </a:r>
            <a:r>
              <a:rPr lang="en-US" altLang="ko-KR" dirty="0"/>
              <a:t>=&gt; </a:t>
            </a:r>
            <a:r>
              <a:rPr lang="ko-KR" altLang="en-US" dirty="0"/>
              <a:t>모델 구조 자체에 문제가 있다 판단  </a:t>
            </a:r>
            <a:r>
              <a:rPr lang="en-US" altLang="ko-KR" dirty="0"/>
              <a:t>=&gt; </a:t>
            </a:r>
            <a:r>
              <a:rPr lang="ko-KR" altLang="en-US" dirty="0"/>
              <a:t>사전학습 모델 사용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C4A62D-F67C-10F4-E6A6-65C3CD28D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4789"/>
            <a:ext cx="5003174" cy="33269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205AA8-04EC-7F5A-8A6C-93274928C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7" y="1164789"/>
            <a:ext cx="4800000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VGGNet</a:t>
            </a:r>
            <a:endParaRPr lang="ko-KR" altLang="en-US" dirty="0"/>
          </a:p>
        </p:txBody>
      </p:sp>
      <p:pic>
        <p:nvPicPr>
          <p:cNvPr id="8198" name="Picture 6" descr="vgg16 architecture ">
            <a:extLst>
              <a:ext uri="{FF2B5EF4-FFF2-40B4-BE49-F238E27FC236}">
                <a16:creationId xmlns:a16="http://schemas.microsoft.com/office/drawing/2014/main" id="{0CB77CA1-B9AB-3FFB-2A44-97B378E7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50" y="1050276"/>
            <a:ext cx="8846229" cy="21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C89FF-E05C-62AA-4793-DFDED9374EE6}"/>
              </a:ext>
            </a:extLst>
          </p:cNvPr>
          <p:cNvSpPr txBox="1"/>
          <p:nvPr/>
        </p:nvSpPr>
        <p:spPr>
          <a:xfrm>
            <a:off x="352200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https://neurohive.io/en/popular-networks/vgg16/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31117-212B-3A55-BDF8-494BBDED6B07}"/>
              </a:ext>
            </a:extLst>
          </p:cNvPr>
          <p:cNvSpPr txBox="1"/>
          <p:nvPr/>
        </p:nvSpPr>
        <p:spPr>
          <a:xfrm>
            <a:off x="1564163" y="5119739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VGGNet</a:t>
            </a:r>
            <a:r>
              <a:rPr lang="en-US" altLang="ko-KR" dirty="0"/>
              <a:t> (2015)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깊은 네트워크를 사용하여 성능을 향상시킨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필터 커널을 </a:t>
            </a:r>
            <a:r>
              <a:rPr lang="en-US" altLang="ko-KR" dirty="0"/>
              <a:t>3x3</a:t>
            </a:r>
            <a:r>
              <a:rPr lang="ko-KR" altLang="en-US" dirty="0"/>
              <a:t>을 사용하여 네트워크를 더 깊게 만든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43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347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사전학습모델</a:t>
            </a:r>
            <a:r>
              <a:rPr lang="en-US" altLang="ko-KR" dirty="0"/>
              <a:t>: VGG16, </a:t>
            </a:r>
            <a:r>
              <a:rPr lang="ko-KR" altLang="en-US" dirty="0"/>
              <a:t>전이학습</a:t>
            </a:r>
          </a:p>
        </p:txBody>
      </p:sp>
      <p:pic>
        <p:nvPicPr>
          <p:cNvPr id="8198" name="Picture 6" descr="vgg16 architecture ">
            <a:extLst>
              <a:ext uri="{FF2B5EF4-FFF2-40B4-BE49-F238E27FC236}">
                <a16:creationId xmlns:a16="http://schemas.microsoft.com/office/drawing/2014/main" id="{0CB77CA1-B9AB-3FFB-2A44-97B378E76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50" y="1050276"/>
            <a:ext cx="8846229" cy="21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C89FF-E05C-62AA-4793-DFDED9374EE6}"/>
              </a:ext>
            </a:extLst>
          </p:cNvPr>
          <p:cNvSpPr txBox="1"/>
          <p:nvPr/>
        </p:nvSpPr>
        <p:spPr>
          <a:xfrm>
            <a:off x="352200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https://neurohive.io/en/popular-networks/vgg16/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31117-212B-3A55-BDF8-494BBDED6B07}"/>
              </a:ext>
            </a:extLst>
          </p:cNvPr>
          <p:cNvSpPr txBox="1"/>
          <p:nvPr/>
        </p:nvSpPr>
        <p:spPr>
          <a:xfrm>
            <a:off x="1580798" y="4914788"/>
            <a:ext cx="58989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사전학습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Imagenet</a:t>
            </a:r>
            <a:r>
              <a:rPr lang="ko-KR" altLang="en-US" dirty="0"/>
              <a:t> 데이터 기반으로 사전 학습된 </a:t>
            </a:r>
            <a:r>
              <a:rPr lang="en-US" altLang="ko-KR" dirty="0"/>
              <a:t>VGG16 </a:t>
            </a:r>
            <a:r>
              <a:rPr lang="ko-KR" altLang="en-US" dirty="0"/>
              <a:t>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ko-KR" altLang="en-US" dirty="0"/>
              <a:t> 에서 </a:t>
            </a:r>
            <a:r>
              <a:rPr lang="ko-KR" altLang="en-US" dirty="0" err="1"/>
              <a:t>임포트하여</a:t>
            </a:r>
            <a:r>
              <a:rPr lang="ko-KR" altLang="en-US" dirty="0"/>
              <a:t> 사용 가능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 </a:t>
            </a:r>
            <a:r>
              <a:rPr lang="ko-KR" altLang="en-US" dirty="0" err="1"/>
              <a:t>사전학습된</a:t>
            </a:r>
            <a:r>
              <a:rPr lang="ko-KR" altLang="en-US" dirty="0"/>
              <a:t> 파라미터를 불러와 전이학습 가능 </a:t>
            </a:r>
          </a:p>
        </p:txBody>
      </p:sp>
    </p:spTree>
    <p:extLst>
      <p:ext uri="{BB962C8B-B14F-4D97-AF65-F5344CB8AC3E}">
        <p14:creationId xmlns:p14="http://schemas.microsoft.com/office/powerpoint/2010/main" val="334428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269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VGG16 + </a:t>
            </a:r>
            <a:r>
              <a:rPr lang="ko-KR" altLang="en-US" dirty="0"/>
              <a:t>모델구조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C89FF-E05C-62AA-4793-DFDED9374EE6}"/>
              </a:ext>
            </a:extLst>
          </p:cNvPr>
          <p:cNvSpPr txBox="1"/>
          <p:nvPr/>
        </p:nvSpPr>
        <p:spPr>
          <a:xfrm>
            <a:off x="352200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https://neurohive.io/en/popular-networks/vgg16/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6D79606-2250-4E7F-28E1-CF88EF87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885" y="915491"/>
            <a:ext cx="9775615" cy="228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62EEAE-FE7A-978B-ADDF-11B7A2696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16" y="3400760"/>
            <a:ext cx="3048000" cy="286548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4FD93CCB-8341-40B7-F26C-B5DF2CC0BB81}"/>
              </a:ext>
            </a:extLst>
          </p:cNvPr>
          <p:cNvSpPr/>
          <p:nvPr/>
        </p:nvSpPr>
        <p:spPr>
          <a:xfrm>
            <a:off x="7441324" y="591754"/>
            <a:ext cx="2475185" cy="2485270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5AC3E9-5926-A030-F0C5-F4AC79EC650B}"/>
              </a:ext>
            </a:extLst>
          </p:cNvPr>
          <p:cNvCxnSpPr>
            <a:cxnSpLocks/>
          </p:cNvCxnSpPr>
          <p:nvPr/>
        </p:nvCxnSpPr>
        <p:spPr>
          <a:xfrm>
            <a:off x="8954814" y="3077024"/>
            <a:ext cx="204952" cy="45132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25454B-FA02-C3D3-A6D9-D99A1AFCC506}"/>
              </a:ext>
            </a:extLst>
          </p:cNvPr>
          <p:cNvSpPr txBox="1"/>
          <p:nvPr/>
        </p:nvSpPr>
        <p:spPr>
          <a:xfrm>
            <a:off x="1564163" y="5119739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특징을 추출하는 </a:t>
            </a:r>
            <a:r>
              <a:rPr lang="en-US" altLang="ko-KR" dirty="0"/>
              <a:t>Conv</a:t>
            </a:r>
            <a:r>
              <a:rPr lang="ko-KR" altLang="en-US" dirty="0"/>
              <a:t>층은 그대로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분류하는 </a:t>
            </a:r>
            <a:r>
              <a:rPr lang="en-US" altLang="ko-KR" dirty="0"/>
              <a:t>Dense </a:t>
            </a:r>
            <a:r>
              <a:rPr lang="ko-KR" altLang="en-US" dirty="0"/>
              <a:t>층은 해결하려는 문제에 맞게 변경</a:t>
            </a:r>
          </a:p>
        </p:txBody>
      </p:sp>
    </p:spTree>
    <p:extLst>
      <p:ext uri="{BB962C8B-B14F-4D97-AF65-F5344CB8AC3E}">
        <p14:creationId xmlns:p14="http://schemas.microsoft.com/office/powerpoint/2010/main" val="20939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423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VGG16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전이학습</a:t>
            </a:r>
            <a:r>
              <a:rPr lang="en-US" altLang="ko-KR" dirty="0"/>
              <a:t> epoch 100 </a:t>
            </a:r>
            <a:r>
              <a:rPr lang="ko-KR" altLang="en-US" dirty="0"/>
              <a:t>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45299D-AA90-9377-2DFE-08439AA1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8" y="1155908"/>
            <a:ext cx="4977778" cy="3326984"/>
          </a:xfrm>
          <a:prstGeom prst="rect">
            <a:avLst/>
          </a:prstGeom>
        </p:spPr>
      </p:pic>
      <p:pic>
        <p:nvPicPr>
          <p:cNvPr id="14" name="그림 13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9BC4AD66-FF3B-6984-4AB1-FEBDC0E2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20" y="1155908"/>
            <a:ext cx="4977778" cy="33269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38D03D-9DAE-DA28-33A4-7202DDE55EBF}"/>
              </a:ext>
            </a:extLst>
          </p:cNvPr>
          <p:cNvSpPr txBox="1"/>
          <p:nvPr/>
        </p:nvSpPr>
        <p:spPr>
          <a:xfrm>
            <a:off x="8677178" y="4415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C0F46-ECD4-D925-FA7F-5A1AE9575981}"/>
              </a:ext>
            </a:extLst>
          </p:cNvPr>
          <p:cNvSpPr txBox="1"/>
          <p:nvPr/>
        </p:nvSpPr>
        <p:spPr>
          <a:xfrm>
            <a:off x="3129314" y="44150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5C95B-0239-C0A8-D86E-01E931A4D67E}"/>
              </a:ext>
            </a:extLst>
          </p:cNvPr>
          <p:cNvSpPr txBox="1"/>
          <p:nvPr/>
        </p:nvSpPr>
        <p:spPr>
          <a:xfrm>
            <a:off x="1138209" y="5157005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비교적</a:t>
            </a:r>
            <a:r>
              <a:rPr lang="en-US" altLang="ko-KR" dirty="0"/>
              <a:t>, </a:t>
            </a:r>
            <a:r>
              <a:rPr lang="ko-KR" altLang="en-US" dirty="0"/>
              <a:t>이전보다 더 안정적으로 학습됨</a:t>
            </a:r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4AB77A53-8EAC-2796-53B2-674481BB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99250"/>
              </p:ext>
            </p:extLst>
          </p:nvPr>
        </p:nvGraphicFramePr>
        <p:xfrm>
          <a:off x="2191658" y="5898979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649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491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308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698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2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77.48%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77.10%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2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2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F95C95B-0239-C0A8-D86E-01E931A4D67E}"/>
              </a:ext>
            </a:extLst>
          </p:cNvPr>
          <p:cNvSpPr txBox="1"/>
          <p:nvPr/>
        </p:nvSpPr>
        <p:spPr>
          <a:xfrm>
            <a:off x="1138209" y="5157005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비교적</a:t>
            </a:r>
            <a:r>
              <a:rPr lang="en-US" altLang="ko-KR" dirty="0"/>
              <a:t>, </a:t>
            </a:r>
            <a:r>
              <a:rPr lang="ko-KR" altLang="en-US" dirty="0"/>
              <a:t>이전보다 더 안정적으로 학습됨</a:t>
            </a:r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4AB77A53-8EAC-2796-53B2-674481BB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59987"/>
              </p:ext>
            </p:extLst>
          </p:nvPr>
        </p:nvGraphicFramePr>
        <p:xfrm>
          <a:off x="2191658" y="5898979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649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491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308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698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2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76.95%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77.48%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77.10%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20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BE9A694-ED41-0C5F-DDAE-B1CF84EC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4" y="1794670"/>
            <a:ext cx="10287892" cy="472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E3C8C8-D929-3C32-BDB8-AF2495F5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054" y="2392590"/>
            <a:ext cx="7094835" cy="2072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24965-2B23-7012-5C76-CF1C64158D01}"/>
              </a:ext>
            </a:extLst>
          </p:cNvPr>
          <p:cNvSpPr txBox="1"/>
          <p:nvPr/>
        </p:nvSpPr>
        <p:spPr>
          <a:xfrm>
            <a:off x="98854" y="222421"/>
            <a:ext cx="414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VGG16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전이학습</a:t>
            </a:r>
            <a:r>
              <a:rPr lang="en-US" altLang="ko-KR" dirty="0"/>
              <a:t> epoch 100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64756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394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VGG16 + </a:t>
            </a:r>
            <a:r>
              <a:rPr lang="ko-KR" altLang="en-US" dirty="0"/>
              <a:t>모델구조 변경</a:t>
            </a:r>
            <a:r>
              <a:rPr lang="en-US" altLang="ko-KR" dirty="0"/>
              <a:t> + </a:t>
            </a:r>
            <a:r>
              <a:rPr lang="ko-KR" altLang="en-US" dirty="0" err="1"/>
              <a:t>파인튜닝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C89FF-E05C-62AA-4793-DFDED9374EE6}"/>
              </a:ext>
            </a:extLst>
          </p:cNvPr>
          <p:cNvSpPr txBox="1"/>
          <p:nvPr/>
        </p:nvSpPr>
        <p:spPr>
          <a:xfrm>
            <a:off x="352200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https://neurohive.io/en/popular-networks/vgg16/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55AC3E9-5926-A030-F0C5-F4AC79EC650B}"/>
              </a:ext>
            </a:extLst>
          </p:cNvPr>
          <p:cNvCxnSpPr>
            <a:cxnSpLocks/>
          </p:cNvCxnSpPr>
          <p:nvPr/>
        </p:nvCxnSpPr>
        <p:spPr>
          <a:xfrm>
            <a:off x="8797159" y="2674550"/>
            <a:ext cx="204952" cy="45132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25454B-FA02-C3D3-A6D9-D99A1AFCC506}"/>
              </a:ext>
            </a:extLst>
          </p:cNvPr>
          <p:cNvSpPr txBox="1"/>
          <p:nvPr/>
        </p:nvSpPr>
        <p:spPr>
          <a:xfrm>
            <a:off x="664894" y="4642009"/>
            <a:ext cx="75087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파라미터 고정</a:t>
            </a:r>
            <a:r>
              <a:rPr lang="en-US" altLang="ko-KR" dirty="0"/>
              <a:t>, </a:t>
            </a:r>
            <a:r>
              <a:rPr lang="ko-KR" altLang="en-US" dirty="0"/>
              <a:t>모델의 일부분만 학습시켜 미세조정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보통 상단부만 학습시킴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상단부만 학습시키는 이유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입력층에 가까울수록 이미지의 일반적인 정보를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출력층에 가까울수록 주어진 문제에 특화된 세부적인 정보들을 추출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6C008E8-56AE-9C2A-C9CA-D3346A0E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83" y="1569201"/>
            <a:ext cx="107537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E061FE3-D686-A86D-200D-2EC88A7CFA65}"/>
              </a:ext>
            </a:extLst>
          </p:cNvPr>
          <p:cNvSpPr/>
          <p:nvPr/>
        </p:nvSpPr>
        <p:spPr>
          <a:xfrm>
            <a:off x="7567448" y="970113"/>
            <a:ext cx="1434663" cy="3513738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79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543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VGG16 </a:t>
            </a:r>
            <a:r>
              <a:rPr lang="ko-KR" altLang="en-US" dirty="0"/>
              <a:t>모델 </a:t>
            </a:r>
            <a:r>
              <a:rPr lang="en-US" altLang="ko-KR" dirty="0"/>
              <a:t>+ </a:t>
            </a:r>
            <a:r>
              <a:rPr lang="ko-KR" altLang="en-US" dirty="0" err="1"/>
              <a:t>파인튜닝</a:t>
            </a:r>
            <a:r>
              <a:rPr lang="en-US" altLang="ko-KR" dirty="0"/>
              <a:t>,  </a:t>
            </a:r>
            <a:r>
              <a:rPr lang="ko-KR" altLang="en-US" dirty="0"/>
              <a:t>전이학습 </a:t>
            </a:r>
            <a:r>
              <a:rPr lang="en-US" altLang="ko-KR" dirty="0"/>
              <a:t>epoch 30 </a:t>
            </a:r>
            <a:r>
              <a:rPr lang="ko-KR" altLang="en-US" dirty="0"/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8D03D-9DAE-DA28-33A4-7202DDE55EBF}"/>
              </a:ext>
            </a:extLst>
          </p:cNvPr>
          <p:cNvSpPr txBox="1"/>
          <p:nvPr/>
        </p:nvSpPr>
        <p:spPr>
          <a:xfrm>
            <a:off x="8740240" y="44224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C0F46-ECD4-D925-FA7F-5A1AE9575981}"/>
              </a:ext>
            </a:extLst>
          </p:cNvPr>
          <p:cNvSpPr txBox="1"/>
          <p:nvPr/>
        </p:nvSpPr>
        <p:spPr>
          <a:xfrm>
            <a:off x="3129314" y="44150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5C95B-0239-C0A8-D86E-01E931A4D67E}"/>
              </a:ext>
            </a:extLst>
          </p:cNvPr>
          <p:cNvSpPr txBox="1"/>
          <p:nvPr/>
        </p:nvSpPr>
        <p:spPr>
          <a:xfrm>
            <a:off x="1138209" y="515700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77% =&gt; 80% </a:t>
            </a:r>
            <a:r>
              <a:rPr lang="ko-KR" altLang="en-US" dirty="0"/>
              <a:t>로 성능 향상</a:t>
            </a:r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4AB77A53-8EAC-2796-53B2-674481BB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40613"/>
              </p:ext>
            </p:extLst>
          </p:nvPr>
        </p:nvGraphicFramePr>
        <p:xfrm>
          <a:off x="2191658" y="5898979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649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491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308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698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2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80.05%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80.16%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81.04%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201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F1C775E-6BAE-7D96-3054-AF0651DD2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1" y="994887"/>
            <a:ext cx="5079365" cy="33269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05383C-151E-F3FC-2FF4-C54C638E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38" y="994887"/>
            <a:ext cx="5003174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8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8120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이륜차 사고 데이터</a:t>
            </a:r>
            <a:r>
              <a:rPr lang="en-US" altLang="ko-KR" dirty="0"/>
              <a:t>, VGG16 </a:t>
            </a:r>
            <a:r>
              <a:rPr lang="ko-KR" altLang="en-US" dirty="0"/>
              <a:t>모델 </a:t>
            </a:r>
            <a:r>
              <a:rPr lang="en-US" altLang="ko-KR" dirty="0"/>
              <a:t>+ </a:t>
            </a:r>
            <a:r>
              <a:rPr lang="ko-KR" altLang="en-US" dirty="0" err="1"/>
              <a:t>파인튜닝</a:t>
            </a:r>
            <a:r>
              <a:rPr lang="en-US" altLang="ko-KR" dirty="0"/>
              <a:t>,  </a:t>
            </a:r>
            <a:r>
              <a:rPr lang="ko-KR" altLang="en-US" dirty="0"/>
              <a:t>전이학습 </a:t>
            </a:r>
            <a:r>
              <a:rPr lang="en-US" altLang="ko-KR" dirty="0"/>
              <a:t>epoch 30 </a:t>
            </a:r>
            <a:r>
              <a:rPr lang="ko-KR" altLang="en-US" dirty="0"/>
              <a:t>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8D03D-9DAE-DA28-33A4-7202DDE55EBF}"/>
              </a:ext>
            </a:extLst>
          </p:cNvPr>
          <p:cNvSpPr txBox="1"/>
          <p:nvPr/>
        </p:nvSpPr>
        <p:spPr>
          <a:xfrm>
            <a:off x="8740240" y="44224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C0F46-ECD4-D925-FA7F-5A1AE9575981}"/>
              </a:ext>
            </a:extLst>
          </p:cNvPr>
          <p:cNvSpPr txBox="1"/>
          <p:nvPr/>
        </p:nvSpPr>
        <p:spPr>
          <a:xfrm>
            <a:off x="3129314" y="441503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graphicFrame>
        <p:nvGraphicFramePr>
          <p:cNvPr id="19" name="표 12">
            <a:extLst>
              <a:ext uri="{FF2B5EF4-FFF2-40B4-BE49-F238E27FC236}">
                <a16:creationId xmlns:a16="http://schemas.microsoft.com/office/drawing/2014/main" id="{4AB77A53-8EAC-2796-53B2-674481BBF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593184"/>
              </p:ext>
            </p:extLst>
          </p:nvPr>
        </p:nvGraphicFramePr>
        <p:xfrm>
          <a:off x="2191658" y="5898979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649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491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308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698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2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82.36%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83.66%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201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44266A5-3575-2AB6-F289-8A8732501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04" y="1186898"/>
            <a:ext cx="5003174" cy="33269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63A4BA-8B9C-485C-33EA-B43C157F3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34" y="1186898"/>
            <a:ext cx="5003174" cy="3326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33A02-EBDA-0087-0458-3E36469D5CC3}"/>
              </a:ext>
            </a:extLst>
          </p:cNvPr>
          <p:cNvSpPr txBox="1"/>
          <p:nvPr/>
        </p:nvSpPr>
        <p:spPr>
          <a:xfrm>
            <a:off x="1138209" y="5157005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국내 이륜차 사고 데이터 또한 분류 정확도가 </a:t>
            </a:r>
            <a:r>
              <a:rPr lang="en-US" altLang="ko-KR" dirty="0"/>
              <a:t>80%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88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3E232-D975-D8CE-92A4-E853C3E635FF}"/>
              </a:ext>
            </a:extLst>
          </p:cNvPr>
          <p:cNvSpPr txBox="1"/>
          <p:nvPr/>
        </p:nvSpPr>
        <p:spPr>
          <a:xfrm>
            <a:off x="556826" y="1144544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2016-2021 US</a:t>
            </a:r>
            <a:r>
              <a:rPr lang="ko-KR" altLang="en-US" dirty="0"/>
              <a:t> </a:t>
            </a:r>
            <a:r>
              <a:rPr lang="en-US" altLang="ko-KR" dirty="0"/>
              <a:t>Accidents</a:t>
            </a:r>
            <a:r>
              <a:rPr lang="ko-KR" altLang="en-US" dirty="0"/>
              <a:t> 데이터로 학습 진행</a:t>
            </a:r>
            <a:endParaRPr lang="en-US" altLang="ko-KR" dirty="0"/>
          </a:p>
        </p:txBody>
      </p:sp>
      <p:pic>
        <p:nvPicPr>
          <p:cNvPr id="5" name="그림 4" descr="텍스트, 실내, 백색가전제품, 하얀색이(가) 표시된 사진&#10;&#10;자동 생성된 설명">
            <a:extLst>
              <a:ext uri="{FF2B5EF4-FFF2-40B4-BE49-F238E27FC236}">
                <a16:creationId xmlns:a16="http://schemas.microsoft.com/office/drawing/2014/main" id="{E0BD129A-C9A9-6718-007E-D8365191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72" y="1702860"/>
            <a:ext cx="2916620" cy="2916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4AE30E-39D0-4378-A7B5-A1B2A82B4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690" y="1702860"/>
            <a:ext cx="2916620" cy="29166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95343B-6568-FF3C-AD75-9C37D726D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44" y="1702860"/>
            <a:ext cx="2916620" cy="29166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16CF3B-BEFC-6A8C-755D-0EC5E4231C7A}"/>
              </a:ext>
            </a:extLst>
          </p:cNvPr>
          <p:cNvSpPr txBox="1"/>
          <p:nvPr/>
        </p:nvSpPr>
        <p:spPr>
          <a:xfrm>
            <a:off x="5457444" y="6488668"/>
            <a:ext cx="683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https://www.kaggle.com/datasets/sobhanmoosavi/us-accidents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32C0-CFD6-AAF2-6461-29720BE897E0}"/>
              </a:ext>
            </a:extLst>
          </p:cNvPr>
          <p:cNvSpPr txBox="1"/>
          <p:nvPr/>
        </p:nvSpPr>
        <p:spPr>
          <a:xfrm>
            <a:off x="983872" y="5257994"/>
            <a:ext cx="5931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err="1"/>
              <a:t>년동안</a:t>
            </a:r>
            <a:r>
              <a:rPr lang="ko-KR" altLang="en-US" dirty="0"/>
              <a:t> 사고가 최소 </a:t>
            </a:r>
            <a:r>
              <a:rPr lang="en-US" altLang="ko-KR" dirty="0"/>
              <a:t>19</a:t>
            </a:r>
            <a:r>
              <a:rPr lang="ko-KR" altLang="en-US" dirty="0"/>
              <a:t>건 이상인 곳을 사고</a:t>
            </a:r>
            <a:r>
              <a:rPr lang="en-US" altLang="ko-KR" dirty="0"/>
              <a:t>O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 err="1"/>
              <a:t>년동안</a:t>
            </a:r>
            <a:r>
              <a:rPr lang="ko-KR" altLang="en-US" dirty="0"/>
              <a:t> 사고가 </a:t>
            </a:r>
            <a:r>
              <a:rPr lang="en-US" altLang="ko-KR" dirty="0"/>
              <a:t>1</a:t>
            </a:r>
            <a:r>
              <a:rPr lang="ko-KR" altLang="en-US" dirty="0"/>
              <a:t>건 있는 곳을 사고 </a:t>
            </a:r>
            <a:r>
              <a:rPr lang="en-US" altLang="ko-KR" dirty="0"/>
              <a:t>X</a:t>
            </a:r>
            <a:r>
              <a:rPr lang="ko-KR" altLang="en-US" dirty="0"/>
              <a:t>로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r>
              <a:rPr lang="en-US" altLang="ko-KR" dirty="0"/>
              <a:t>Folium</a:t>
            </a:r>
            <a:r>
              <a:rPr lang="ko-KR" altLang="en-US" dirty="0"/>
              <a:t>과 </a:t>
            </a:r>
            <a:r>
              <a:rPr lang="en-US" altLang="ko-KR" dirty="0"/>
              <a:t>Selenium</a:t>
            </a:r>
            <a:r>
              <a:rPr lang="ko-KR" altLang="en-US" dirty="0"/>
              <a:t>을 사용하여 각각 </a:t>
            </a:r>
            <a:r>
              <a:rPr lang="en-US" altLang="ko-KR" dirty="0"/>
              <a:t>20000</a:t>
            </a:r>
            <a:r>
              <a:rPr lang="ko-KR" altLang="en-US" dirty="0"/>
              <a:t>장 수집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8952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1 : </a:t>
            </a:r>
            <a:r>
              <a:rPr lang="ko-KR" altLang="en-US" dirty="0"/>
              <a:t>라벨 세분화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BF36-97B8-E1CE-41DD-5D0570888F85}"/>
              </a:ext>
            </a:extLst>
          </p:cNvPr>
          <p:cNvSpPr txBox="1"/>
          <p:nvPr/>
        </p:nvSpPr>
        <p:spPr>
          <a:xfrm>
            <a:off x="3137276" y="2785872"/>
            <a:ext cx="42049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ko-KR" altLang="en-US" dirty="0"/>
              <a:t>사고 </a:t>
            </a:r>
            <a:r>
              <a:rPr lang="en-US" altLang="ko-KR" dirty="0"/>
              <a:t>O/ </a:t>
            </a:r>
            <a:r>
              <a:rPr lang="ko-KR" altLang="en-US" dirty="0"/>
              <a:t>사고 </a:t>
            </a:r>
            <a:r>
              <a:rPr lang="en-US" altLang="ko-KR" dirty="0"/>
              <a:t>X</a:t>
            </a:r>
          </a:p>
          <a:p>
            <a:endParaRPr lang="en-US" altLang="ko-KR" dirty="0"/>
          </a:p>
          <a:p>
            <a:r>
              <a:rPr lang="ko-KR" altLang="en-US" dirty="0"/>
              <a:t>위험도를 일정한 비율로 나누어 라벨로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0/1/2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0/1/2/3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00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2 : </a:t>
            </a:r>
            <a:r>
              <a:rPr lang="ko-KR" altLang="en-US" dirty="0"/>
              <a:t>해외 </a:t>
            </a:r>
            <a:r>
              <a:rPr lang="en-US" altLang="ko-KR" dirty="0"/>
              <a:t>=&gt; </a:t>
            </a:r>
            <a:r>
              <a:rPr lang="ko-KR" altLang="en-US" dirty="0"/>
              <a:t>국내 전이학습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910C63-6D04-1221-8E86-9EA93CB1C8A8}"/>
              </a:ext>
            </a:extLst>
          </p:cNvPr>
          <p:cNvSpPr/>
          <p:nvPr/>
        </p:nvSpPr>
        <p:spPr>
          <a:xfrm>
            <a:off x="1859280" y="1653540"/>
            <a:ext cx="1584960" cy="344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ImageNet</a:t>
            </a:r>
          </a:p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7C9DAE3-303F-16D0-434C-17C794C40E2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444240" y="3375660"/>
            <a:ext cx="1897382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1A7F8C-EE70-CEEC-0E0C-A1BD694714DC}"/>
              </a:ext>
            </a:extLst>
          </p:cNvPr>
          <p:cNvSpPr/>
          <p:nvPr/>
        </p:nvSpPr>
        <p:spPr>
          <a:xfrm>
            <a:off x="5341622" y="1653540"/>
            <a:ext cx="1584960" cy="344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 Accident</a:t>
            </a:r>
          </a:p>
          <a:p>
            <a:pPr algn="ctr"/>
            <a:r>
              <a:rPr lang="en-US" altLang="ko-KR" dirty="0"/>
              <a:t>data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298000-6310-ABEB-2931-8E9A627812D9}"/>
              </a:ext>
            </a:extLst>
          </p:cNvPr>
          <p:cNvSpPr/>
          <p:nvPr/>
        </p:nvSpPr>
        <p:spPr>
          <a:xfrm>
            <a:off x="8823964" y="1706880"/>
            <a:ext cx="1584960" cy="344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KR accident</a:t>
            </a:r>
          </a:p>
          <a:p>
            <a:pPr algn="ctr"/>
            <a:r>
              <a:rPr lang="en-US" altLang="ko-KR" dirty="0"/>
              <a:t>data</a:t>
            </a:r>
          </a:p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74A997-7C1E-6A53-6D68-353078359D99}"/>
              </a:ext>
            </a:extLst>
          </p:cNvPr>
          <p:cNvCxnSpPr>
            <a:cxnSpLocks/>
          </p:cNvCxnSpPr>
          <p:nvPr/>
        </p:nvCxnSpPr>
        <p:spPr>
          <a:xfrm>
            <a:off x="6926582" y="3429000"/>
            <a:ext cx="1897382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7E81B64-525B-C077-DB28-FBB3C191BEEB}"/>
              </a:ext>
            </a:extLst>
          </p:cNvPr>
          <p:cNvSpPr txBox="1"/>
          <p:nvPr/>
        </p:nvSpPr>
        <p:spPr>
          <a:xfrm>
            <a:off x="3798056" y="35426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전이 학습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F288A-15FC-7D10-509C-7A122E01F7B5}"/>
              </a:ext>
            </a:extLst>
          </p:cNvPr>
          <p:cNvSpPr txBox="1"/>
          <p:nvPr/>
        </p:nvSpPr>
        <p:spPr>
          <a:xfrm>
            <a:off x="7280398" y="35878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전이 학습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A66D6-E4F4-C368-FD61-773705F2C43D}"/>
              </a:ext>
            </a:extLst>
          </p:cNvPr>
          <p:cNvSpPr txBox="1"/>
          <p:nvPr/>
        </p:nvSpPr>
        <p:spPr>
          <a:xfrm>
            <a:off x="1280160" y="5358675"/>
            <a:ext cx="9060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데이터 </a:t>
            </a:r>
            <a:r>
              <a:rPr lang="en-US" altLang="ko-KR" dirty="0"/>
              <a:t>=&gt; </a:t>
            </a:r>
            <a:r>
              <a:rPr lang="ko-KR" altLang="en-US" dirty="0"/>
              <a:t>한국 데이터 전이학습 이유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US</a:t>
            </a:r>
            <a:r>
              <a:rPr lang="ko-KR" altLang="en-US" dirty="0"/>
              <a:t> 뿐만이 아니라 여러 해외 사고 데이터를 수집하여 데이터 수를 더 늘릴 수 있어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도로에 특징을 뽑아내는 </a:t>
            </a:r>
            <a:r>
              <a:rPr lang="en-US" altLang="ko-KR" dirty="0"/>
              <a:t>AI </a:t>
            </a:r>
            <a:r>
              <a:rPr lang="ko-KR" altLang="en-US" dirty="0"/>
              <a:t>모델 성능을 높일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이를 통해 훈련 시간과 연산 리소스를 줄일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5863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408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해야할</a:t>
            </a:r>
            <a:r>
              <a:rPr lang="ko-KR" altLang="en-US" dirty="0"/>
              <a:t> 일</a:t>
            </a:r>
            <a:r>
              <a:rPr lang="en-US" altLang="ko-KR" dirty="0"/>
              <a:t>3 : </a:t>
            </a:r>
            <a:r>
              <a:rPr lang="ko-KR" altLang="en-US" dirty="0"/>
              <a:t>여러 사전학습 모델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A66D6-E4F4-C368-FD61-773705F2C43D}"/>
              </a:ext>
            </a:extLst>
          </p:cNvPr>
          <p:cNvSpPr txBox="1"/>
          <p:nvPr/>
        </p:nvSpPr>
        <p:spPr>
          <a:xfrm>
            <a:off x="1813560" y="3105834"/>
            <a:ext cx="616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GoogleNet</a:t>
            </a:r>
            <a:r>
              <a:rPr lang="en-US" altLang="ko-KR" dirty="0"/>
              <a:t> … </a:t>
            </a:r>
            <a:r>
              <a:rPr lang="ko-KR" altLang="en-US" dirty="0"/>
              <a:t>등 여러 사전학습 모델을 사용하여 </a:t>
            </a:r>
            <a:endParaRPr lang="en-US" altLang="ko-KR" dirty="0"/>
          </a:p>
          <a:p>
            <a:r>
              <a:rPr lang="ko-KR" altLang="en-US" dirty="0"/>
              <a:t>성능이 좋은 모델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2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6CF3B-BEFC-6A8C-755D-0EC5E4231C7A}"/>
              </a:ext>
            </a:extLst>
          </p:cNvPr>
          <p:cNvSpPr txBox="1"/>
          <p:nvPr/>
        </p:nvSpPr>
        <p:spPr>
          <a:xfrm>
            <a:off x="5457444" y="6488668"/>
            <a:ext cx="683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https://www.kaggle.com/datasets/sobhanmoosavi/us-accidents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732C0-CFD6-AAF2-6461-29720BE897E0}"/>
              </a:ext>
            </a:extLst>
          </p:cNvPr>
          <p:cNvSpPr txBox="1"/>
          <p:nvPr/>
        </p:nvSpPr>
        <p:spPr>
          <a:xfrm>
            <a:off x="983872" y="5257994"/>
            <a:ext cx="560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Conv </a:t>
            </a:r>
            <a:r>
              <a:rPr lang="ko-KR" altLang="en-US" dirty="0"/>
              <a:t>층 </a:t>
            </a:r>
            <a:r>
              <a:rPr lang="en-US" altLang="ko-KR" dirty="0"/>
              <a:t>2</a:t>
            </a:r>
            <a:r>
              <a:rPr lang="ko-KR" altLang="en-US" dirty="0"/>
              <a:t>개와 </a:t>
            </a:r>
            <a:r>
              <a:rPr lang="en-US" altLang="ko-KR" dirty="0"/>
              <a:t>dense </a:t>
            </a:r>
            <a:r>
              <a:rPr lang="ko-KR" altLang="en-US" dirty="0"/>
              <a:t>층 두 개로 간단한 모델 구성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6BC508-E61D-52BE-8511-DB65E880C773}"/>
              </a:ext>
            </a:extLst>
          </p:cNvPr>
          <p:cNvSpPr/>
          <p:nvPr/>
        </p:nvSpPr>
        <p:spPr>
          <a:xfrm>
            <a:off x="268636" y="1930395"/>
            <a:ext cx="879297" cy="229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O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r>
              <a:rPr lang="en-US" altLang="ko-KR" dirty="0"/>
              <a:t>V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DAF21C-5325-3BD3-9081-7EDAC1C93E76}"/>
              </a:ext>
            </a:extLst>
          </p:cNvPr>
          <p:cNvSpPr/>
          <p:nvPr/>
        </p:nvSpPr>
        <p:spPr>
          <a:xfrm>
            <a:off x="1334400" y="1930392"/>
            <a:ext cx="356709" cy="229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L</a:t>
            </a:r>
          </a:p>
          <a:p>
            <a:pPr algn="ctr"/>
            <a:r>
              <a:rPr lang="en-US" altLang="ko-KR" dirty="0"/>
              <a:t>U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7FCC7-8E6D-ADA3-F1E8-ABDE9B81C6A5}"/>
              </a:ext>
            </a:extLst>
          </p:cNvPr>
          <p:cNvSpPr/>
          <p:nvPr/>
        </p:nvSpPr>
        <p:spPr>
          <a:xfrm>
            <a:off x="2468374" y="1930392"/>
            <a:ext cx="1168398" cy="229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O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r>
              <a:rPr lang="en-US" altLang="ko-KR" dirty="0"/>
              <a:t>V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71CC55-B2BD-E5C6-25AB-9D9311526387}"/>
              </a:ext>
            </a:extLst>
          </p:cNvPr>
          <p:cNvSpPr/>
          <p:nvPr/>
        </p:nvSpPr>
        <p:spPr>
          <a:xfrm>
            <a:off x="5232621" y="1930395"/>
            <a:ext cx="356709" cy="229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 err="1"/>
              <a:t>ense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E72717-6660-5E12-2792-5AB0859FC70B}"/>
              </a:ext>
            </a:extLst>
          </p:cNvPr>
          <p:cNvSpPr/>
          <p:nvPr/>
        </p:nvSpPr>
        <p:spPr>
          <a:xfrm>
            <a:off x="6420011" y="2272268"/>
            <a:ext cx="356709" cy="150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 err="1"/>
              <a:t>ense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9F59CE-C11C-031D-BEE7-5B9A40A739D5}"/>
              </a:ext>
            </a:extLst>
          </p:cNvPr>
          <p:cNvCxnSpPr>
            <a:cxnSpLocks/>
          </p:cNvCxnSpPr>
          <p:nvPr/>
        </p:nvCxnSpPr>
        <p:spPr>
          <a:xfrm flipV="1">
            <a:off x="1776891" y="3071032"/>
            <a:ext cx="610784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8F80C5-8742-ABE0-053C-AA22C95A9747}"/>
              </a:ext>
            </a:extLst>
          </p:cNvPr>
          <p:cNvCxnSpPr>
            <a:cxnSpLocks/>
          </p:cNvCxnSpPr>
          <p:nvPr/>
        </p:nvCxnSpPr>
        <p:spPr>
          <a:xfrm flipV="1">
            <a:off x="4353324" y="3077023"/>
            <a:ext cx="610784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3EA444-01DC-010F-968D-425C11A9D48C}"/>
              </a:ext>
            </a:extLst>
          </p:cNvPr>
          <p:cNvCxnSpPr>
            <a:cxnSpLocks/>
          </p:cNvCxnSpPr>
          <p:nvPr/>
        </p:nvCxnSpPr>
        <p:spPr>
          <a:xfrm flipV="1">
            <a:off x="5728528" y="3071032"/>
            <a:ext cx="610784" cy="1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3050C-ECE8-DFC2-E700-462CB0129734}"/>
              </a:ext>
            </a:extLst>
          </p:cNvPr>
          <p:cNvSpPr/>
          <p:nvPr/>
        </p:nvSpPr>
        <p:spPr>
          <a:xfrm>
            <a:off x="3837920" y="1924403"/>
            <a:ext cx="356709" cy="229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L</a:t>
            </a:r>
          </a:p>
          <a:p>
            <a:pPr algn="ctr"/>
            <a:r>
              <a:rPr lang="en-US" altLang="ko-KR" dirty="0"/>
              <a:t>U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97C3EFC-F315-1F44-AE76-B62C88AF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01" y="986971"/>
            <a:ext cx="3673134" cy="38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9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855EC27-D168-02E1-A00E-690CA909E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17173"/>
              </p:ext>
            </p:extLst>
          </p:nvPr>
        </p:nvGraphicFramePr>
        <p:xfrm>
          <a:off x="1784572" y="5915694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649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491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308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698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2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69.8%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201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1BCD42A-6F35-BE07-8B9C-5C504CB036FC}"/>
              </a:ext>
            </a:extLst>
          </p:cNvPr>
          <p:cNvSpPr txBox="1"/>
          <p:nvPr/>
        </p:nvSpPr>
        <p:spPr>
          <a:xfrm>
            <a:off x="98854" y="222421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모델 </a:t>
            </a:r>
            <a:r>
              <a:rPr lang="en-US" altLang="ko-KR" dirty="0"/>
              <a:t>30 epoch</a:t>
            </a:r>
            <a:r>
              <a:rPr lang="ko-KR" altLang="en-US" dirty="0"/>
              <a:t> 학습 결과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BB902D6-5A17-FDF6-144A-6684CE928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3" y="952139"/>
            <a:ext cx="5490339" cy="379413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C393D5A-16EA-3325-4760-462DC19BC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183" y="952139"/>
            <a:ext cx="5356446" cy="37380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26D055C-A24B-BA81-86C0-CC603EBED490}"/>
              </a:ext>
            </a:extLst>
          </p:cNvPr>
          <p:cNvSpPr txBox="1"/>
          <p:nvPr/>
        </p:nvSpPr>
        <p:spPr>
          <a:xfrm>
            <a:off x="8553425" y="46498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D14038-F9B1-0FEE-0B4C-D3E5F9CE204E}"/>
              </a:ext>
            </a:extLst>
          </p:cNvPr>
          <p:cNvSpPr txBox="1"/>
          <p:nvPr/>
        </p:nvSpPr>
        <p:spPr>
          <a:xfrm>
            <a:off x="2900111" y="4758235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487AB-5B5A-BCA4-EAAA-9218E1D4841B}"/>
              </a:ext>
            </a:extLst>
          </p:cNvPr>
          <p:cNvSpPr txBox="1"/>
          <p:nvPr/>
        </p:nvSpPr>
        <p:spPr>
          <a:xfrm>
            <a:off x="1480038" y="5144282"/>
            <a:ext cx="843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문제 발생</a:t>
            </a:r>
            <a:r>
              <a:rPr lang="en-US" altLang="ko-KR" dirty="0"/>
              <a:t>: Train</a:t>
            </a:r>
            <a:r>
              <a:rPr lang="ko-KR" altLang="en-US" dirty="0"/>
              <a:t> 데이터의 정확도는 </a:t>
            </a:r>
            <a:r>
              <a:rPr lang="en-US" altLang="ko-KR" dirty="0"/>
              <a:t>99.6%, Val </a:t>
            </a:r>
            <a:r>
              <a:rPr lang="ko-KR" altLang="en-US" dirty="0"/>
              <a:t>데이터의 정확도는 </a:t>
            </a:r>
            <a:r>
              <a:rPr lang="en-US" altLang="ko-KR" dirty="0"/>
              <a:t>52.6%</a:t>
            </a:r>
          </a:p>
          <a:p>
            <a:r>
              <a:rPr lang="en-US" altLang="ko-KR" dirty="0"/>
              <a:t>Val</a:t>
            </a:r>
            <a:r>
              <a:rPr lang="ko-KR" altLang="en-US" dirty="0"/>
              <a:t> 정확도가 가장 높을 때의 결과는 아래 표와 같음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9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1F11CB-FD21-3383-616D-EFDE4011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65" y="1307401"/>
            <a:ext cx="4938834" cy="34466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BE9D4E-6F09-D891-8114-B4F56C3E4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" y="1307401"/>
            <a:ext cx="4938834" cy="3446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BA69C4-E8C7-8113-BE77-5EDF38C933CB}"/>
              </a:ext>
            </a:extLst>
          </p:cNvPr>
          <p:cNvSpPr txBox="1"/>
          <p:nvPr/>
        </p:nvSpPr>
        <p:spPr>
          <a:xfrm>
            <a:off x="2039883" y="5063789"/>
            <a:ext cx="924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여전히 </a:t>
            </a:r>
            <a:r>
              <a:rPr lang="ko-KR" altLang="en-US" dirty="0" err="1"/>
              <a:t>과적합</a:t>
            </a:r>
            <a:r>
              <a:rPr lang="ko-KR" altLang="en-US" dirty="0"/>
              <a:t> 문제 발생</a:t>
            </a:r>
            <a:r>
              <a:rPr lang="en-US" altLang="ko-KR" dirty="0"/>
              <a:t>: Train</a:t>
            </a:r>
            <a:r>
              <a:rPr lang="ko-KR" altLang="en-US" dirty="0"/>
              <a:t> 데이터의 정확도는 </a:t>
            </a:r>
            <a:r>
              <a:rPr lang="en-US" altLang="ko-KR" dirty="0"/>
              <a:t>98%, Val </a:t>
            </a:r>
            <a:r>
              <a:rPr lang="ko-KR" altLang="en-US" dirty="0"/>
              <a:t>데이터의 정확도는 </a:t>
            </a:r>
            <a:r>
              <a:rPr lang="en-US" altLang="ko-KR" dirty="0"/>
              <a:t>52%</a:t>
            </a:r>
          </a:p>
          <a:p>
            <a:r>
              <a:rPr lang="en-US" altLang="ko-KR" dirty="0"/>
              <a:t>Val</a:t>
            </a:r>
            <a:r>
              <a:rPr lang="ko-KR" altLang="en-US" dirty="0"/>
              <a:t> 정확도가 가장 높을 때의 결과는 아래 표와 같음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D4A47-7D13-668F-FD15-47AA5B98F2AA}"/>
              </a:ext>
            </a:extLst>
          </p:cNvPr>
          <p:cNvSpPr txBox="1"/>
          <p:nvPr/>
        </p:nvSpPr>
        <p:spPr>
          <a:xfrm>
            <a:off x="98854" y="222421"/>
            <a:ext cx="592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층을 더 깊게 구성</a:t>
            </a:r>
            <a:r>
              <a:rPr lang="en-US" altLang="ko-KR" dirty="0"/>
              <a:t>, 100</a:t>
            </a:r>
            <a:r>
              <a:rPr lang="ko-KR" altLang="en-US" dirty="0"/>
              <a:t> </a:t>
            </a:r>
            <a:r>
              <a:rPr lang="en-US" altLang="ko-KR" dirty="0"/>
              <a:t>epoch</a:t>
            </a:r>
            <a:r>
              <a:rPr lang="ko-KR" altLang="en-US" dirty="0"/>
              <a:t>를 수행한결과</a:t>
            </a:r>
            <a:endParaRPr lang="en-US" altLang="ko-KR" dirty="0"/>
          </a:p>
        </p:txBody>
      </p:sp>
      <p:graphicFrame>
        <p:nvGraphicFramePr>
          <p:cNvPr id="2" name="표 12">
            <a:extLst>
              <a:ext uri="{FF2B5EF4-FFF2-40B4-BE49-F238E27FC236}">
                <a16:creationId xmlns:a16="http://schemas.microsoft.com/office/drawing/2014/main" id="{97539D74-90B9-9C17-69D6-E743DF1FC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77717"/>
              </p:ext>
            </p:extLst>
          </p:nvPr>
        </p:nvGraphicFramePr>
        <p:xfrm>
          <a:off x="2191658" y="5898979"/>
          <a:ext cx="8128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964967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96491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3082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28698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Train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2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정확도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22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6CF2A18-AAA9-697E-1435-A19AA15EEFBE}"/>
              </a:ext>
            </a:extLst>
          </p:cNvPr>
          <p:cNvSpPr txBox="1"/>
          <p:nvPr/>
        </p:nvSpPr>
        <p:spPr>
          <a:xfrm>
            <a:off x="3060562" y="471753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AEF9B-F420-0899-C983-88629B69B6C2}"/>
              </a:ext>
            </a:extLst>
          </p:cNvPr>
          <p:cNvSpPr txBox="1"/>
          <p:nvPr/>
        </p:nvSpPr>
        <p:spPr>
          <a:xfrm>
            <a:off x="8623764" y="46944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</a:t>
            </a:r>
          </a:p>
        </p:txBody>
      </p:sp>
    </p:spTree>
    <p:extLst>
      <p:ext uri="{BB962C8B-B14F-4D97-AF65-F5344CB8AC3E}">
        <p14:creationId xmlns:p14="http://schemas.microsoft.com/office/powerpoint/2010/main" val="311799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FD4A47-7D13-668F-FD15-47AA5B98F2AA}"/>
              </a:ext>
            </a:extLst>
          </p:cNvPr>
          <p:cNvSpPr txBox="1"/>
          <p:nvPr/>
        </p:nvSpPr>
        <p:spPr>
          <a:xfrm>
            <a:off x="98854" y="2224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66265-96BA-CE45-5F99-650040C90871}"/>
              </a:ext>
            </a:extLst>
          </p:cNvPr>
          <p:cNvSpPr txBox="1"/>
          <p:nvPr/>
        </p:nvSpPr>
        <p:spPr>
          <a:xfrm>
            <a:off x="4518454" y="3105834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모델의 복잡도 줄이기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더 많은 데이터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775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 </a:t>
            </a:r>
            <a:r>
              <a:rPr lang="en-US" altLang="ko-KR" dirty="0"/>
              <a:t>1: </a:t>
            </a:r>
            <a:r>
              <a:rPr lang="ko-KR" altLang="en-US" dirty="0"/>
              <a:t>모델의 복잡도 줄이기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F0334-A181-AF74-BB73-11ECA890EDB7}"/>
              </a:ext>
            </a:extLst>
          </p:cNvPr>
          <p:cNvSpPr txBox="1"/>
          <p:nvPr/>
        </p:nvSpPr>
        <p:spPr>
          <a:xfrm>
            <a:off x="1142485" y="5519465"/>
            <a:ext cx="547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Pooling layer</a:t>
            </a:r>
            <a:r>
              <a:rPr lang="ko-KR" altLang="en-US" dirty="0"/>
              <a:t>을 사용하여 파라미터 수를 줄임 </a:t>
            </a:r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710D27-8A6E-4FCB-1B7D-7D0139D3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" y="2165461"/>
            <a:ext cx="5544820" cy="2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349CE09-5A89-D008-5C7E-9990AB307C33}"/>
              </a:ext>
            </a:extLst>
          </p:cNvPr>
          <p:cNvSpPr/>
          <p:nvPr/>
        </p:nvSpPr>
        <p:spPr>
          <a:xfrm>
            <a:off x="3347159" y="2799080"/>
            <a:ext cx="457200" cy="1259840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0D9E75D-6CC8-B488-437A-418D3760256C}"/>
              </a:ext>
            </a:extLst>
          </p:cNvPr>
          <p:cNvSpPr/>
          <p:nvPr/>
        </p:nvSpPr>
        <p:spPr>
          <a:xfrm>
            <a:off x="2675312" y="2799080"/>
            <a:ext cx="457200" cy="1259840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5D4410-3354-ACFB-7EC4-D2B5821CD50F}"/>
              </a:ext>
            </a:extLst>
          </p:cNvPr>
          <p:cNvSpPr/>
          <p:nvPr/>
        </p:nvSpPr>
        <p:spPr>
          <a:xfrm>
            <a:off x="1882189" y="2799080"/>
            <a:ext cx="457200" cy="1259840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3824DA-EE5F-97CF-A1B1-79F26FE8EC9E}"/>
              </a:ext>
            </a:extLst>
          </p:cNvPr>
          <p:cNvCxnSpPr>
            <a:cxnSpLocks/>
          </p:cNvCxnSpPr>
          <p:nvPr/>
        </p:nvCxnSpPr>
        <p:spPr>
          <a:xfrm flipV="1">
            <a:off x="3670398" y="1584806"/>
            <a:ext cx="2640249" cy="121427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24A553-FF8E-DFB0-823F-4F87D74A80A5}"/>
              </a:ext>
            </a:extLst>
          </p:cNvPr>
          <p:cNvSpPr txBox="1"/>
          <p:nvPr/>
        </p:nvSpPr>
        <p:spPr>
          <a:xfrm>
            <a:off x="1699082" y="4798602"/>
            <a:ext cx="3114757" cy="24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</a:t>
            </a:r>
            <a:r>
              <a:rPr lang="ko-KR" altLang="en-US" sz="1000" dirty="0"/>
              <a:t>https://underflow101.tistory.com/41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0885252-6527-5A6D-46FE-59BCF79DB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39" y="235955"/>
            <a:ext cx="4684190" cy="26977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BF49E1-FEAF-7535-E174-97FD3BB17BC2}"/>
              </a:ext>
            </a:extLst>
          </p:cNvPr>
          <p:cNvSpPr txBox="1"/>
          <p:nvPr/>
        </p:nvSpPr>
        <p:spPr>
          <a:xfrm>
            <a:off x="7179277" y="2799080"/>
            <a:ext cx="3483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https://arxiv.org/ftp/arxiv/papers/2009/2009.07485.pdf</a:t>
            </a:r>
          </a:p>
        </p:txBody>
      </p:sp>
    </p:spTree>
    <p:extLst>
      <p:ext uri="{BB962C8B-B14F-4D97-AF65-F5344CB8AC3E}">
        <p14:creationId xmlns:p14="http://schemas.microsoft.com/office/powerpoint/2010/main" val="220093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 </a:t>
            </a:r>
            <a:r>
              <a:rPr lang="en-US" altLang="ko-KR" dirty="0"/>
              <a:t>1: </a:t>
            </a:r>
            <a:r>
              <a:rPr lang="ko-KR" altLang="en-US" dirty="0"/>
              <a:t>모델의 복잡도 줄이기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B869CA-1CAC-8645-2B6F-ABC5A7586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51" y="2153886"/>
            <a:ext cx="5544820" cy="2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3F0334-A181-AF74-BB73-11ECA890EDB7}"/>
              </a:ext>
            </a:extLst>
          </p:cNvPr>
          <p:cNvSpPr txBox="1"/>
          <p:nvPr/>
        </p:nvSpPr>
        <p:spPr>
          <a:xfrm>
            <a:off x="1327680" y="5230098"/>
            <a:ext cx="793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Global Average Pooling Layer </a:t>
            </a:r>
            <a:r>
              <a:rPr lang="ko-KR" altLang="en-US" dirty="0"/>
              <a:t>를 사용하여 </a:t>
            </a:r>
            <a:r>
              <a:rPr lang="en-US" altLang="ko-KR" dirty="0"/>
              <a:t>feature</a:t>
            </a:r>
            <a:r>
              <a:rPr lang="ko-KR" altLang="en-US" dirty="0"/>
              <a:t>들을 </a:t>
            </a:r>
            <a:r>
              <a:rPr lang="en-US" altLang="ko-KR" dirty="0"/>
              <a:t>1</a:t>
            </a:r>
            <a:r>
              <a:rPr lang="ko-KR" altLang="en-US" dirty="0"/>
              <a:t>차원 벡터로 만듦 </a:t>
            </a:r>
            <a:endParaRPr lang="en-US" altLang="ko-KR" dirty="0"/>
          </a:p>
          <a:p>
            <a:r>
              <a:rPr lang="en-US" altLang="ko-KR" dirty="0"/>
              <a:t>FC </a:t>
            </a:r>
            <a:r>
              <a:rPr lang="ko-KR" altLang="en-US" dirty="0"/>
              <a:t>레이어 만큼 파라미터 수가 폭발적으로 증가하지 않아 과적합에 유리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AE761DC-436B-6ED0-93C6-855CB5516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64" y="160812"/>
            <a:ext cx="6036195" cy="362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5F3CF41D-84D5-AD4B-97A1-BA4481A0B761}"/>
              </a:ext>
            </a:extLst>
          </p:cNvPr>
          <p:cNvSpPr/>
          <p:nvPr/>
        </p:nvSpPr>
        <p:spPr>
          <a:xfrm>
            <a:off x="4236720" y="2783840"/>
            <a:ext cx="457200" cy="1259840"/>
          </a:xfrm>
          <a:prstGeom prst="ellipse">
            <a:avLst/>
          </a:prstGeom>
          <a:noFill/>
          <a:ln w="476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319A645-BBD7-75C7-CFD9-E980102272F3}"/>
              </a:ext>
            </a:extLst>
          </p:cNvPr>
          <p:cNvCxnSpPr>
            <a:cxnSpLocks/>
          </p:cNvCxnSpPr>
          <p:nvPr/>
        </p:nvCxnSpPr>
        <p:spPr>
          <a:xfrm flipV="1">
            <a:off x="4588344" y="2153886"/>
            <a:ext cx="2021840" cy="79248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7395B4-C7FE-5729-13BB-7BB4379B53B5}"/>
              </a:ext>
            </a:extLst>
          </p:cNvPr>
          <p:cNvSpPr txBox="1"/>
          <p:nvPr/>
        </p:nvSpPr>
        <p:spPr>
          <a:xfrm>
            <a:off x="1699082" y="4798602"/>
            <a:ext cx="3114757" cy="24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</a:t>
            </a:r>
            <a:r>
              <a:rPr lang="ko-KR" altLang="en-US" sz="1000" dirty="0"/>
              <a:t>https://underflow101.tistory.com/41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71820-8DB3-A8FB-C95E-E2B1FA9B42AD}"/>
              </a:ext>
            </a:extLst>
          </p:cNvPr>
          <p:cNvSpPr txBox="1"/>
          <p:nvPr/>
        </p:nvSpPr>
        <p:spPr>
          <a:xfrm>
            <a:off x="6557172" y="3797459"/>
            <a:ext cx="47807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이미지 출처</a:t>
            </a:r>
            <a:r>
              <a:rPr lang="en-US" altLang="ko-KR" sz="1000" dirty="0"/>
              <a:t>: </a:t>
            </a:r>
            <a:r>
              <a:rPr lang="ko-KR" altLang="en-US" sz="1000" dirty="0"/>
              <a:t>https://gaussian37.github.io/dl-concept-global_average_pooling/</a:t>
            </a:r>
          </a:p>
        </p:txBody>
      </p:sp>
    </p:spTree>
    <p:extLst>
      <p:ext uri="{BB962C8B-B14F-4D97-AF65-F5344CB8AC3E}">
        <p14:creationId xmlns:p14="http://schemas.microsoft.com/office/powerpoint/2010/main" val="115258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1EFB4-83D3-77BA-6FCF-4E1941587284}"/>
              </a:ext>
            </a:extLst>
          </p:cNvPr>
          <p:cNvSpPr txBox="1"/>
          <p:nvPr/>
        </p:nvSpPr>
        <p:spPr>
          <a:xfrm>
            <a:off x="98854" y="222421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과적합</a:t>
            </a:r>
            <a:r>
              <a:rPr lang="ko-KR" altLang="en-US" dirty="0"/>
              <a:t> 해결방안 </a:t>
            </a:r>
            <a:r>
              <a:rPr lang="en-US" altLang="ko-KR" dirty="0"/>
              <a:t>1: </a:t>
            </a:r>
            <a:r>
              <a:rPr lang="ko-KR" altLang="en-US" dirty="0"/>
              <a:t>모델의 복잡도 줄이기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F0334-A181-AF74-BB73-11ECA890EDB7}"/>
              </a:ext>
            </a:extLst>
          </p:cNvPr>
          <p:cNvSpPr txBox="1"/>
          <p:nvPr/>
        </p:nvSpPr>
        <p:spPr>
          <a:xfrm>
            <a:off x="1062007" y="5616991"/>
            <a:ext cx="413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33,573,601 -&gt; 21,217</a:t>
            </a:r>
          </a:p>
          <a:p>
            <a:r>
              <a:rPr lang="ko-KR" altLang="en-US" dirty="0"/>
              <a:t>파라미터 수가 줄어든 것을 확인 가능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CBEC2-46F6-CEF1-5ED2-ED9CB584EE9F}"/>
              </a:ext>
            </a:extLst>
          </p:cNvPr>
          <p:cNvSpPr txBox="1"/>
          <p:nvPr/>
        </p:nvSpPr>
        <p:spPr>
          <a:xfrm>
            <a:off x="7419625" y="4912852"/>
            <a:ext cx="337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Max Pooling layer </a:t>
            </a:r>
            <a:r>
              <a:rPr lang="ko-KR" altLang="en-US" dirty="0"/>
              <a:t>추가</a:t>
            </a:r>
            <a:r>
              <a:rPr lang="en-US" altLang="ko-KR" dirty="0"/>
              <a:t>+ GAP</a:t>
            </a:r>
            <a:r>
              <a:rPr lang="ko-KR" altLang="en-US" dirty="0"/>
              <a:t> </a:t>
            </a:r>
            <a:endParaRPr lang="en-US" altLang="ko-KR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C59AF43-F0E0-83F9-4205-07BE136949E8}"/>
              </a:ext>
            </a:extLst>
          </p:cNvPr>
          <p:cNvCxnSpPr>
            <a:cxnSpLocks/>
          </p:cNvCxnSpPr>
          <p:nvPr/>
        </p:nvCxnSpPr>
        <p:spPr>
          <a:xfrm>
            <a:off x="5740005" y="3010183"/>
            <a:ext cx="385549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7C470218-FF05-4C46-10DF-9DBF566A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08" y="846476"/>
            <a:ext cx="3673134" cy="39497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B63F694-20A1-D9D5-34BE-71579FAB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76" y="917843"/>
            <a:ext cx="3673134" cy="38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0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ED102A4317D2449F26A825D306F156" ma:contentTypeVersion="4" ma:contentTypeDescription="새 문서를 만듭니다." ma:contentTypeScope="" ma:versionID="7aaec648aade4e16937cf9ee298769ff">
  <xsd:schema xmlns:xsd="http://www.w3.org/2001/XMLSchema" xmlns:xs="http://www.w3.org/2001/XMLSchema" xmlns:p="http://schemas.microsoft.com/office/2006/metadata/properties" xmlns:ns3="2f396b0f-68f7-4c0b-b9c6-c62e2b8419e8" targetNamespace="http://schemas.microsoft.com/office/2006/metadata/properties" ma:root="true" ma:fieldsID="3d85283a5abe3088da8de44eb89ab8d3" ns3:_="">
    <xsd:import namespace="2f396b0f-68f7-4c0b-b9c6-c62e2b841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96b0f-68f7-4c0b-b9c6-c62e2b841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6C76BA-5970-4EFD-B87F-DE0C630999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03DAF3-A837-4564-974A-EA57ECECF3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96b0f-68f7-4c0b-b9c6-c62e2b841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F33210-5FBE-4472-82CF-9C3034051CCC}">
  <ds:schemaRefs>
    <ds:schemaRef ds:uri="2f396b0f-68f7-4c0b-b9c6-c62e2b8419e8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801</Words>
  <Application>Microsoft Office PowerPoint</Application>
  <PresentationFormat>와이드스크린</PresentationFormat>
  <Paragraphs>172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노순건</dc:creator>
  <cp:lastModifiedBy>노순건</cp:lastModifiedBy>
  <cp:revision>2</cp:revision>
  <dcterms:created xsi:type="dcterms:W3CDTF">2022-11-04T08:17:47Z</dcterms:created>
  <dcterms:modified xsi:type="dcterms:W3CDTF">2022-11-05T23:25:29Z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0x010100C0ED102A4317D2449F26A825D306F156</vt:lpwstr>
  </property>
</Properties>
</file>