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0" r:id="rId7"/>
    <p:sldId id="262" r:id="rId8"/>
    <p:sldId id="256" r:id="rId9"/>
    <p:sldId id="261" r:id="rId10"/>
    <p:sldId id="263" r:id="rId11"/>
    <p:sldId id="264" r:id="rId12"/>
    <p:sldId id="266" r:id="rId13"/>
    <p:sldId id="265" r:id="rId14"/>
    <p:sldId id="26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34F879-F97F-4A5F-82C9-2B23E244895A}" v="409" dt="2022-10-16T09:27:49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15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7831-8D3C-5FA8-BE40-13B028774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C50C46-6906-6B13-47BF-41D50DC41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F93E2-AC0C-CE69-45FB-0E3DF651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6D8A-9817-492B-9145-ED1FBC14D433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0D098F-B1DD-91EC-20A8-F9DBF6F3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BFDDD-38B5-F4A0-C7F5-D68FF641A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E427-76DF-47C0-942E-3C3AFCAD3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40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F4FAE-49C6-A60A-6D78-B629A2A7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AAC25A-0580-48F8-32C2-1EE37952C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29EEB7-0DEB-D3CF-0903-0328B4B2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6D8A-9817-492B-9145-ED1FBC14D433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841CF9-51C5-B064-A436-2712552D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06653-8920-577C-E01B-1191873B6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E427-76DF-47C0-942E-3C3AFCAD3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29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01C8E9-A815-4EDE-F2E7-D6A08DB6E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B3D8C9-BF7D-5D36-C58B-ECA46832A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F2AAE-A465-B7A2-0DEE-DA712700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6D8A-9817-492B-9145-ED1FBC14D433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296DC-52DA-6D06-774D-11F3CF15B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A1E67-EF35-2552-85BE-B277E7E1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E427-76DF-47C0-942E-3C3AFCAD3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3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967FB-B66F-081D-0159-8AF09D31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66BAF-5424-4270-228A-8AA08F7C6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7AE71-E85C-4334-92DD-76B8926B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6D8A-9817-492B-9145-ED1FBC14D433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85413-51E3-FA30-21C9-7C5A76D5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7077E4-E1CE-81CE-32DA-CD6E915BF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E427-76DF-47C0-942E-3C3AFCAD3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37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BEC4DD-D414-65B3-B629-DC324E5B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EEFA40-4585-CAA2-4AD2-2E4C9D2FA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EB8AC-3D1D-BB81-57AB-3EBD0DF2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6D8A-9817-492B-9145-ED1FBC14D433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D20BD-3110-FA75-0424-A34BCE0B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E8DEA-4B86-AE98-E81C-2C48FA67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E427-76DF-47C0-942E-3C3AFCAD3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96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42121-C83B-E0DB-FC8A-F6B78D5E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9260AB-5CF6-591B-387A-BFC05016F8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BF6BCC-19A8-EE3D-0D55-C8B7AF0F4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F10144-15BB-B692-52C8-92D727BB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6D8A-9817-492B-9145-ED1FBC14D433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A2C090-C2CD-0664-A097-889F5280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140113-AC4C-3665-DB80-5A4FB9BB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E427-76DF-47C0-942E-3C3AFCAD3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41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7E5F2-1898-61EB-F6DB-A1BF6389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F2364A-0BE0-C298-F440-7F2E038BD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DE3E0B-DE71-6BB2-D6E8-51B5E5060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3EC74E-EEEC-12A9-73B1-E5BC791E9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3B35D1-FCCF-CAF8-AD3F-689DC48C1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AD820B7-03C1-D523-60A7-9A216776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6D8A-9817-492B-9145-ED1FBC14D433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EA6ADC-CFFE-EDA6-644E-3062F10D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8C024D-98B1-040F-2388-B5657D76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E427-76DF-47C0-942E-3C3AFCAD3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58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A8FF6-9364-8F13-3F6C-470BC031B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2D0393-FC48-F63B-2BC5-9D458D839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6D8A-9817-492B-9145-ED1FBC14D433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0F5D74-75A5-4F1F-2B87-13AC88ED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48F97-919B-5207-C9B7-555E9A92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E427-76DF-47C0-942E-3C3AFCAD3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35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9284BF-DB00-6948-FFD9-235249B9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6D8A-9817-492B-9145-ED1FBC14D433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9F249E-7D82-2C65-EB5C-40C99B66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0D9FFE-D710-3C45-A19E-A7855647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E427-76DF-47C0-942E-3C3AFCAD3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05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12DA0-EF15-4D63-C60B-A24DDA70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C8E8DA-350A-9257-4560-D448E0C9A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DFF43A-9A9C-3C04-EEC6-6B8A0EBF8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6A1AFF-1C05-92B2-E8C3-C1D4CAC5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6D8A-9817-492B-9145-ED1FBC14D433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BAB6BD-0DC7-80EB-6673-A09A0BDA7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155230-3970-FB0B-12DA-DB4128AC8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E427-76DF-47C0-942E-3C3AFCAD3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60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F3A49-0013-815D-5C0A-B3773393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7BA683-0E73-225C-C05C-735471E2E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0890C9-A5CB-A634-F015-0CFF2DA07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B3D7FA-1662-8E64-94E0-F5EEB961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86D8A-9817-492B-9145-ED1FBC14D433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C1AD8-4122-E94F-24BF-B65D172B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695617-985A-519E-B2FC-3AE8F0A6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EE427-76DF-47C0-942E-3C3AFCAD3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9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9CE473-CDAA-AC1A-64A1-CC1FBF4DA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AACFCF-A425-8B6D-CCAE-DD80CCFAF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D657EF-0C43-88D6-51E7-D6BE1D695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86D8A-9817-492B-9145-ED1FBC14D433}" type="datetimeFigureOut">
              <a:rPr lang="ko-KR" altLang="en-US" smtClean="0"/>
              <a:t>2022-10-16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F2BA9-BCDB-D173-DBBF-9199088F3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6AFFD1-8A1F-5717-76FD-B6047F734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EE427-76DF-47C0-942E-3C3AFCAD38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20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iae.co.kr/article/202009111112421215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cienceon.kisti.re.kr/commons/util/originalView.do?cn=TRKO200200020848&amp;dbt=TRKO&amp;rn=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con.io/competitions/official/235758/codeshare/315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06.08500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783BDC8-8555-CDF8-0763-93836B8BA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543" y="819439"/>
            <a:ext cx="6597656" cy="44227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5981D6-D7FD-7C6B-25BD-9C84B9C5FFC8}"/>
              </a:ext>
            </a:extLst>
          </p:cNvPr>
          <p:cNvSpPr txBox="1"/>
          <p:nvPr/>
        </p:nvSpPr>
        <p:spPr>
          <a:xfrm>
            <a:off x="5865146" y="6038561"/>
            <a:ext cx="60948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3"/>
              </a:rPr>
              <a:t>출처</a:t>
            </a:r>
            <a:r>
              <a:rPr lang="en-US" altLang="ko-KR" sz="1000" dirty="0">
                <a:hlinkClick r:id="rId3"/>
              </a:rPr>
              <a:t>: </a:t>
            </a:r>
            <a:r>
              <a:rPr lang="ko-KR" altLang="en-US" sz="1000" dirty="0">
                <a:hlinkClick r:id="rId3"/>
              </a:rPr>
              <a:t>서울 시내 </a:t>
            </a:r>
            <a:r>
              <a:rPr lang="en-US" altLang="ko-KR" sz="1000" dirty="0">
                <a:hlinkClick r:id="rId3"/>
              </a:rPr>
              <a:t>'</a:t>
            </a:r>
            <a:r>
              <a:rPr lang="ko-KR" altLang="en-US" sz="1000" dirty="0">
                <a:hlinkClick r:id="rId3"/>
              </a:rPr>
              <a:t>이륜차 교통사고</a:t>
            </a:r>
            <a:r>
              <a:rPr lang="en-US" altLang="ko-KR" sz="1000" dirty="0">
                <a:hlinkClick r:id="rId3"/>
              </a:rPr>
              <a:t>' </a:t>
            </a:r>
            <a:r>
              <a:rPr lang="ko-KR" altLang="en-US" sz="1000" dirty="0">
                <a:hlinkClick r:id="rId3"/>
              </a:rPr>
              <a:t>다발지역은</a:t>
            </a:r>
            <a:r>
              <a:rPr lang="en-US" altLang="ko-KR" sz="1000" dirty="0">
                <a:hlinkClick r:id="rId3"/>
              </a:rPr>
              <a:t>?…</a:t>
            </a:r>
            <a:r>
              <a:rPr lang="ko-KR" altLang="en-US" sz="1000" dirty="0">
                <a:hlinkClick r:id="rId3"/>
              </a:rPr>
              <a:t>교차로</a:t>
            </a:r>
            <a:r>
              <a:rPr lang="en-US" altLang="ko-KR" sz="1000" dirty="0">
                <a:hlinkClick r:id="rId3"/>
              </a:rPr>
              <a:t>·</a:t>
            </a:r>
            <a:r>
              <a:rPr lang="ko-KR" altLang="en-US" sz="1000" dirty="0">
                <a:hlinkClick r:id="rId3"/>
              </a:rPr>
              <a:t>지하철역 집중 </a:t>
            </a:r>
            <a:r>
              <a:rPr lang="en-US" altLang="ko-KR" sz="1000" dirty="0">
                <a:hlinkClick r:id="rId3"/>
              </a:rPr>
              <a:t>- </a:t>
            </a:r>
            <a:r>
              <a:rPr lang="ko-KR" altLang="en-US" sz="1000" dirty="0">
                <a:hlinkClick r:id="rId3"/>
              </a:rPr>
              <a:t>아시아경제 </a:t>
            </a:r>
            <a:r>
              <a:rPr lang="en-US" altLang="ko-KR" sz="1000" dirty="0">
                <a:hlinkClick r:id="rId3"/>
              </a:rPr>
              <a:t>(asiae.co.kr)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3EA45-8259-1951-A50F-889C1982FBA1}"/>
              </a:ext>
            </a:extLst>
          </p:cNvPr>
          <p:cNvSpPr txBox="1"/>
          <p:nvPr/>
        </p:nvSpPr>
        <p:spPr>
          <a:xfrm>
            <a:off x="540107" y="2348245"/>
            <a:ext cx="5036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이륜차 사고는 단일로 보다는 교차로에 집중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BA2E57-05EE-41D8-85D8-A3BFACD191E7}"/>
              </a:ext>
            </a:extLst>
          </p:cNvPr>
          <p:cNvSpPr txBox="1"/>
          <p:nvPr/>
        </p:nvSpPr>
        <p:spPr>
          <a:xfrm>
            <a:off x="125632" y="221004"/>
            <a:ext cx="26837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사고와 도로형태가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상관성이 있는지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이륜차 사고 관련 기사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5120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5E7BA6-0B45-3BB5-798F-5ED0CB87F5FE}"/>
              </a:ext>
            </a:extLst>
          </p:cNvPr>
          <p:cNvSpPr txBox="1"/>
          <p:nvPr/>
        </p:nvSpPr>
        <p:spPr>
          <a:xfrm>
            <a:off x="125632" y="221004"/>
            <a:ext cx="4623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도로 이미지가 사고와 상관관계가 있는지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- </a:t>
            </a:r>
            <a:r>
              <a:rPr lang="ko-KR" altLang="en-US" dirty="0" err="1"/>
              <a:t>프레쳇</a:t>
            </a:r>
            <a:r>
              <a:rPr lang="ko-KR" altLang="en-US" dirty="0"/>
              <a:t> </a:t>
            </a:r>
            <a:r>
              <a:rPr lang="ko-KR" altLang="en-US" dirty="0" err="1"/>
              <a:t>인셉션</a:t>
            </a:r>
            <a:r>
              <a:rPr lang="ko-KR" altLang="en-US" dirty="0"/>
              <a:t> 거리</a:t>
            </a:r>
            <a:r>
              <a:rPr lang="en-US" altLang="ko-KR" dirty="0"/>
              <a:t>(FID) </a:t>
            </a:r>
            <a:r>
              <a:rPr lang="ko-KR" altLang="en-US" dirty="0"/>
              <a:t>계산 결과 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887B88-9F9A-60CA-0009-A0200994CEA7}"/>
              </a:ext>
            </a:extLst>
          </p:cNvPr>
          <p:cNvSpPr txBox="1"/>
          <p:nvPr/>
        </p:nvSpPr>
        <p:spPr>
          <a:xfrm>
            <a:off x="1319272" y="2588030"/>
            <a:ext cx="85154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사고 다발지역 이미지 집합 과 다른 이미지 집합 과의 </a:t>
            </a:r>
            <a:r>
              <a:rPr lang="en-US" altLang="ko-KR" dirty="0"/>
              <a:t>FID</a:t>
            </a:r>
            <a:r>
              <a:rPr lang="ko-KR" altLang="en-US" dirty="0"/>
              <a:t>는 비교적 큰 값을 가짐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사고 다발지역 </a:t>
            </a:r>
            <a:r>
              <a:rPr lang="en-US" altLang="ko-KR" dirty="0"/>
              <a:t>O </a:t>
            </a:r>
            <a:r>
              <a:rPr lang="ko-KR" altLang="en-US" dirty="0"/>
              <a:t>와 사고 다발지역 </a:t>
            </a:r>
            <a:r>
              <a:rPr lang="en-US" altLang="ko-KR" dirty="0"/>
              <a:t>x</a:t>
            </a:r>
          </a:p>
          <a:p>
            <a:r>
              <a:rPr lang="ko-KR" altLang="en-US" b="1" dirty="0">
                <a:solidFill>
                  <a:srgbClr val="C00000"/>
                </a:solidFill>
              </a:rPr>
              <a:t>두 집합을 포함하고 있는 한국 도로 집합과의</a:t>
            </a:r>
            <a:r>
              <a:rPr lang="en-US" altLang="ko-KR" b="1" dirty="0">
                <a:solidFill>
                  <a:srgbClr val="C00000"/>
                </a:solidFill>
              </a:rPr>
              <a:t> </a:t>
            </a:r>
            <a:r>
              <a:rPr lang="ko-KR" altLang="en-US" b="1" dirty="0">
                <a:solidFill>
                  <a:srgbClr val="C00000"/>
                </a:solidFill>
              </a:rPr>
              <a:t>특징거리와 거리가 더 작고</a:t>
            </a:r>
            <a:r>
              <a:rPr lang="en-US" altLang="ko-KR" dirty="0"/>
              <a:t>,</a:t>
            </a:r>
          </a:p>
          <a:p>
            <a:r>
              <a:rPr lang="ko-KR" altLang="en-US" b="1" dirty="0">
                <a:solidFill>
                  <a:srgbClr val="C00000"/>
                </a:solidFill>
              </a:rPr>
              <a:t>배타적인 사고 다발지역 </a:t>
            </a:r>
            <a:r>
              <a:rPr lang="en-US" altLang="ko-KR" b="1" dirty="0">
                <a:solidFill>
                  <a:srgbClr val="C00000"/>
                </a:solidFill>
              </a:rPr>
              <a:t>x </a:t>
            </a:r>
            <a:r>
              <a:rPr lang="ko-KR" altLang="en-US" b="1" dirty="0">
                <a:solidFill>
                  <a:srgbClr val="C00000"/>
                </a:solidFill>
              </a:rPr>
              <a:t>집합과의 특징거리가 더 크다는 </a:t>
            </a:r>
            <a:r>
              <a:rPr lang="ko-KR" altLang="en-US" dirty="0"/>
              <a:t>것을 확인 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도로 이미지는 이륜차 사고와 상관관계가 있다고 결론을 내릴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0394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5E7BA6-0B45-3BB5-798F-5ED0CB87F5FE}"/>
              </a:ext>
            </a:extLst>
          </p:cNvPr>
          <p:cNvSpPr txBox="1"/>
          <p:nvPr/>
        </p:nvSpPr>
        <p:spPr>
          <a:xfrm>
            <a:off x="125632" y="221004"/>
            <a:ext cx="2802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다음 연구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- </a:t>
            </a:r>
            <a:r>
              <a:rPr lang="ko-KR" altLang="en-US" dirty="0"/>
              <a:t>도로 이미지 </a:t>
            </a:r>
            <a:r>
              <a:rPr lang="en-US" altLang="ko-KR" dirty="0"/>
              <a:t>CNN </a:t>
            </a:r>
            <a:r>
              <a:rPr lang="ko-KR" altLang="en-US" dirty="0"/>
              <a:t>모델 </a:t>
            </a:r>
            <a:endParaRPr lang="en-US" altLang="ko-KR" dirty="0"/>
          </a:p>
        </p:txBody>
      </p:sp>
      <p:pic>
        <p:nvPicPr>
          <p:cNvPr id="1026" name="Picture 2" descr="Image result for CNN deep learning">
            <a:extLst>
              <a:ext uri="{FF2B5EF4-FFF2-40B4-BE49-F238E27FC236}">
                <a16:creationId xmlns:a16="http://schemas.microsoft.com/office/drawing/2014/main" id="{A2983ECC-2D9C-BA27-887F-9AFEF2F03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787189"/>
            <a:ext cx="6667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AE709D-AD45-7476-5CA4-D6515C097AE3}"/>
              </a:ext>
            </a:extLst>
          </p:cNvPr>
          <p:cNvSpPr txBox="1"/>
          <p:nvPr/>
        </p:nvSpPr>
        <p:spPr>
          <a:xfrm>
            <a:off x="2425910" y="4645063"/>
            <a:ext cx="7003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사고 다발지역 이미지 집합을 사고 건수로 위험도 계산 및 </a:t>
            </a:r>
            <a:r>
              <a:rPr lang="ko-KR" altLang="en-US" dirty="0" err="1"/>
              <a:t>라벨링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도로 이미지에서 위험도를 예측하는 </a:t>
            </a:r>
            <a:r>
              <a:rPr lang="en-US" altLang="ko-KR" dirty="0"/>
              <a:t>CNN </a:t>
            </a:r>
            <a:r>
              <a:rPr lang="ko-KR" altLang="en-US" dirty="0"/>
              <a:t>모델 구현 및 학습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336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A85B78-7A1C-A433-9013-9B0FC4B894FE}"/>
              </a:ext>
            </a:extLst>
          </p:cNvPr>
          <p:cNvSpPr txBox="1"/>
          <p:nvPr/>
        </p:nvSpPr>
        <p:spPr>
          <a:xfrm>
            <a:off x="125632" y="221004"/>
            <a:ext cx="6346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사고와 도로형태가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상관성이 있는지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국토교차로 형태에 따른 교통사고 특성에 관한 연구</a:t>
            </a:r>
            <a:r>
              <a:rPr lang="en-US" altLang="ko-KR" dirty="0"/>
              <a:t>(1998)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5981D6-D7FD-7C6B-25BD-9C84B9C5FFC8}"/>
              </a:ext>
            </a:extLst>
          </p:cNvPr>
          <p:cNvSpPr txBox="1"/>
          <p:nvPr/>
        </p:nvSpPr>
        <p:spPr>
          <a:xfrm>
            <a:off x="8615679" y="6113068"/>
            <a:ext cx="281770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</a:t>
            </a:r>
            <a:r>
              <a:rPr lang="ko-KR" altLang="en-US" sz="1000" dirty="0">
                <a:hlinkClick r:id="rId2"/>
              </a:rPr>
              <a:t>원문보기 </a:t>
            </a:r>
            <a:r>
              <a:rPr lang="en-US" altLang="ko-KR" sz="1000" dirty="0">
                <a:hlinkClick r:id="rId2"/>
              </a:rPr>
              <a:t>- </a:t>
            </a:r>
            <a:r>
              <a:rPr lang="en-US" altLang="ko-KR" sz="1000" dirty="0" err="1">
                <a:hlinkClick r:id="rId2"/>
              </a:rPr>
              <a:t>ScienceON</a:t>
            </a:r>
            <a:r>
              <a:rPr lang="en-US" altLang="ko-KR" sz="1000" dirty="0">
                <a:hlinkClick r:id="rId2"/>
              </a:rPr>
              <a:t> (kisti.re.kr)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3EA45-8259-1951-A50F-889C1982FBA1}"/>
              </a:ext>
            </a:extLst>
          </p:cNvPr>
          <p:cNvSpPr txBox="1"/>
          <p:nvPr/>
        </p:nvSpPr>
        <p:spPr>
          <a:xfrm>
            <a:off x="780458" y="2388885"/>
            <a:ext cx="581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도로의 교차각과 </a:t>
            </a:r>
            <a:r>
              <a:rPr lang="ko-KR" altLang="en-US" dirty="0" err="1"/>
              <a:t>시거가</a:t>
            </a:r>
            <a:r>
              <a:rPr lang="ko-KR" altLang="en-US" dirty="0"/>
              <a:t> 나쁘면  사고발생율이 증가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F8FF01-5893-D369-BBA7-3071BD509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754" y="221004"/>
            <a:ext cx="3817951" cy="57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0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A85B78-7A1C-A433-9013-9B0FC4B894FE}"/>
              </a:ext>
            </a:extLst>
          </p:cNvPr>
          <p:cNvSpPr txBox="1"/>
          <p:nvPr/>
        </p:nvSpPr>
        <p:spPr>
          <a:xfrm>
            <a:off x="125632" y="221004"/>
            <a:ext cx="57653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사고와 도로형태가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상관성이 있는지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ea typeface="NotoSansKR"/>
              </a:rPr>
              <a:t>- DACON</a:t>
            </a:r>
            <a:r>
              <a:rPr lang="ko-KR" altLang="en-US" dirty="0">
                <a:ea typeface="NotoSansKR"/>
              </a:rPr>
              <a:t> 국토교통 빅데이터 경진대회</a:t>
            </a:r>
            <a:r>
              <a:rPr lang="en-US" altLang="ko-KR" dirty="0">
                <a:ea typeface="NotoSansKR"/>
              </a:rPr>
              <a:t>: </a:t>
            </a:r>
            <a:r>
              <a:rPr lang="ko-KR" altLang="en-US" dirty="0">
                <a:latin typeface="Arial" panose="020B0604020202020204" pitchFamily="34" charset="0"/>
                <a:ea typeface="NotoSansKR"/>
              </a:rPr>
              <a:t>유사 프로젝트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5981D6-D7FD-7C6B-25BD-9C84B9C5FFC8}"/>
              </a:ext>
            </a:extLst>
          </p:cNvPr>
          <p:cNvSpPr txBox="1"/>
          <p:nvPr/>
        </p:nvSpPr>
        <p:spPr>
          <a:xfrm>
            <a:off x="7579360" y="5865023"/>
            <a:ext cx="43552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</a:t>
            </a:r>
            <a:r>
              <a:rPr lang="ko-KR" altLang="en-US" sz="1000" dirty="0">
                <a:hlinkClick r:id="rId2"/>
              </a:rPr>
              <a:t>https://dacon.io/competitions/official/235758/codeshare/3154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3EA45-8259-1951-A50F-889C1982FBA1}"/>
              </a:ext>
            </a:extLst>
          </p:cNvPr>
          <p:cNvSpPr txBox="1"/>
          <p:nvPr/>
        </p:nvSpPr>
        <p:spPr>
          <a:xfrm>
            <a:off x="780458" y="2388885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도로 면적에 따른 교통사고율의 변화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B91A2FB-C021-F804-CA60-818CCAB43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257" y="1144334"/>
            <a:ext cx="4548797" cy="42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4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9E5DB5-057D-F89E-F1E8-D4C914EE92E0}"/>
              </a:ext>
            </a:extLst>
          </p:cNvPr>
          <p:cNvSpPr txBox="1"/>
          <p:nvPr/>
        </p:nvSpPr>
        <p:spPr>
          <a:xfrm>
            <a:off x="1570562" y="2242589"/>
            <a:ext cx="90508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도로의 형태는 확실히</a:t>
            </a:r>
            <a:r>
              <a:rPr lang="en-US" altLang="ko-KR" dirty="0"/>
              <a:t>,</a:t>
            </a:r>
            <a:r>
              <a:rPr lang="ko-KR" altLang="en-US" dirty="0"/>
              <a:t> 사고에 영향을 끼침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ko-KR" altLang="en-US" dirty="0"/>
              <a:t>모든 요소의 데이터를 수집하기 어려운 문제가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그러므로</a:t>
            </a:r>
            <a:r>
              <a:rPr lang="en-US" altLang="ko-KR" dirty="0"/>
              <a:t>, </a:t>
            </a:r>
            <a:r>
              <a:rPr lang="ko-KR" altLang="en-US" dirty="0"/>
              <a:t>도로 이미지를 사용하여 각 도로의 특징을 뽑아내어 위험도를 </a:t>
            </a:r>
            <a:r>
              <a:rPr lang="ko-KR" altLang="en-US" dirty="0" err="1"/>
              <a:t>측정하고자함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8627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41C7818-E011-38B8-D1BC-427ACA195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287" y="604558"/>
            <a:ext cx="1752713" cy="17424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4CD2A13-6775-FC0E-B3FC-268AC832F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524" y="604558"/>
            <a:ext cx="1804631" cy="17424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8ACEBAD-912C-BE27-DD71-89AA8AAC9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78" y="632311"/>
            <a:ext cx="1775614" cy="17146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6F6E652-9691-7CF7-F4CA-CA5AD2AA5A45}"/>
              </a:ext>
            </a:extLst>
          </p:cNvPr>
          <p:cNvSpPr txBox="1"/>
          <p:nvPr/>
        </p:nvSpPr>
        <p:spPr>
          <a:xfrm>
            <a:off x="1699798" y="235226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사고 다발지역의 도로 형태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C2946E-8BEA-52BC-B828-8AFAA38955C0}"/>
              </a:ext>
            </a:extLst>
          </p:cNvPr>
          <p:cNvSpPr/>
          <p:nvPr/>
        </p:nvSpPr>
        <p:spPr>
          <a:xfrm>
            <a:off x="1701280" y="3444240"/>
            <a:ext cx="2969083" cy="7512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340CE5-9F77-F450-9621-C3056373DA2C}"/>
              </a:ext>
            </a:extLst>
          </p:cNvPr>
          <p:cNvSpPr txBox="1"/>
          <p:nvPr/>
        </p:nvSpPr>
        <p:spPr>
          <a:xfrm>
            <a:off x="2897080" y="3635184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CNN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0B2412F-499A-13E1-04F7-07F685017320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3185822" y="2346960"/>
            <a:ext cx="10018" cy="109728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A9BB5D-BB64-083C-DE37-EF730742E91E}"/>
              </a:ext>
            </a:extLst>
          </p:cNvPr>
          <p:cNvSpPr txBox="1"/>
          <p:nvPr/>
        </p:nvSpPr>
        <p:spPr>
          <a:xfrm>
            <a:off x="7523119" y="289152"/>
            <a:ext cx="443583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관련 프로젝트에서 사용한 변수와 유사한</a:t>
            </a:r>
            <a:endParaRPr lang="en-US" altLang="ko-KR" dirty="0"/>
          </a:p>
          <a:p>
            <a:r>
              <a:rPr lang="ko-KR" altLang="en-US" dirty="0"/>
              <a:t>변수들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날씨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교통량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교통사고 사망 데이터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신호등 여부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과속방지턱여부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횡단보도 여부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i="1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88BD951-CC1D-4CDD-AD37-C7BCD0FC3B1D}"/>
              </a:ext>
            </a:extLst>
          </p:cNvPr>
          <p:cNvCxnSpPr>
            <a:cxnSpLocks/>
          </p:cNvCxnSpPr>
          <p:nvPr/>
        </p:nvCxnSpPr>
        <p:spPr>
          <a:xfrm>
            <a:off x="3496640" y="4386403"/>
            <a:ext cx="2187880" cy="128287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B5970C1-1241-AA55-9764-B30B9948CD74}"/>
              </a:ext>
            </a:extLst>
          </p:cNvPr>
          <p:cNvCxnSpPr>
            <a:cxnSpLocks/>
          </p:cNvCxnSpPr>
          <p:nvPr/>
        </p:nvCxnSpPr>
        <p:spPr>
          <a:xfrm flipH="1">
            <a:off x="7696200" y="3056457"/>
            <a:ext cx="2044834" cy="261282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2A2D2F3-358C-0F45-6867-C91306268568}"/>
              </a:ext>
            </a:extLst>
          </p:cNvPr>
          <p:cNvSpPr txBox="1"/>
          <p:nvPr/>
        </p:nvSpPr>
        <p:spPr>
          <a:xfrm>
            <a:off x="2894267" y="4870113"/>
            <a:ext cx="1580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연속변수</a:t>
            </a:r>
            <a:endParaRPr lang="en-US" altLang="ko-KR" dirty="0"/>
          </a:p>
          <a:p>
            <a:r>
              <a:rPr lang="ko-KR" altLang="en-US" dirty="0"/>
              <a:t>위험도 추출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A11931-1153-DDDF-5956-79EA5E0F9868}"/>
              </a:ext>
            </a:extLst>
          </p:cNvPr>
          <p:cNvSpPr/>
          <p:nvPr/>
        </p:nvSpPr>
        <p:spPr>
          <a:xfrm>
            <a:off x="5189050" y="5851262"/>
            <a:ext cx="2969083" cy="7512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EBC4A6-4E65-589B-BD88-E5C611E4A8F8}"/>
              </a:ext>
            </a:extLst>
          </p:cNvPr>
          <p:cNvSpPr txBox="1"/>
          <p:nvPr/>
        </p:nvSpPr>
        <p:spPr>
          <a:xfrm>
            <a:off x="6119593" y="60422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회귀모델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971E9E-CA46-806D-63F6-23A405D493D9}"/>
              </a:ext>
            </a:extLst>
          </p:cNvPr>
          <p:cNvSpPr txBox="1"/>
          <p:nvPr/>
        </p:nvSpPr>
        <p:spPr>
          <a:xfrm>
            <a:off x="3343521" y="2696086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i="1" dirty="0">
                <a:solidFill>
                  <a:srgbClr val="FF0000"/>
                </a:solidFill>
              </a:rPr>
              <a:t>이 프로젝트와 다른 프로젝트의 차이점</a:t>
            </a:r>
            <a:endParaRPr lang="en-US" altLang="ko-KR" i="1" dirty="0">
              <a:solidFill>
                <a:srgbClr val="FF0000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2C2A004-A0DC-64F0-55EE-FC3F0476466D}"/>
              </a:ext>
            </a:extLst>
          </p:cNvPr>
          <p:cNvSpPr/>
          <p:nvPr/>
        </p:nvSpPr>
        <p:spPr>
          <a:xfrm>
            <a:off x="513085" y="155787"/>
            <a:ext cx="5454222" cy="2358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839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5E7BA6-0B45-3BB5-798F-5ED0CB87F5FE}"/>
              </a:ext>
            </a:extLst>
          </p:cNvPr>
          <p:cNvSpPr txBox="1"/>
          <p:nvPr/>
        </p:nvSpPr>
        <p:spPr>
          <a:xfrm>
            <a:off x="125632" y="221004"/>
            <a:ext cx="4623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도로 이미지가 사고와 상관관계가 있는지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- </a:t>
            </a:r>
            <a:r>
              <a:rPr lang="ko-KR" altLang="en-US" dirty="0" err="1"/>
              <a:t>프레쳇</a:t>
            </a:r>
            <a:r>
              <a:rPr lang="ko-KR" altLang="en-US" dirty="0"/>
              <a:t> </a:t>
            </a:r>
            <a:r>
              <a:rPr lang="ko-KR" altLang="en-US" dirty="0" err="1"/>
              <a:t>인셉션</a:t>
            </a:r>
            <a:r>
              <a:rPr lang="ko-KR" altLang="en-US" dirty="0"/>
              <a:t> 거리</a:t>
            </a:r>
            <a:r>
              <a:rPr lang="en-US" altLang="ko-KR" dirty="0"/>
              <a:t>(FID)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EFEBE-26CE-0786-1EE4-1EA7EA821E84}"/>
              </a:ext>
            </a:extLst>
          </p:cNvPr>
          <p:cNvSpPr txBox="1"/>
          <p:nvPr/>
        </p:nvSpPr>
        <p:spPr>
          <a:xfrm>
            <a:off x="540107" y="2348245"/>
            <a:ext cx="72106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프레쳇</a:t>
            </a:r>
            <a:r>
              <a:rPr lang="ko-KR" altLang="en-US" dirty="0"/>
              <a:t> 거리는 두 이미지 집합 간의 </a:t>
            </a:r>
            <a:r>
              <a:rPr lang="ko-KR" altLang="en-US" b="1" dirty="0">
                <a:solidFill>
                  <a:srgbClr val="C00000"/>
                </a:solidFill>
              </a:rPr>
              <a:t>특징 거리를 </a:t>
            </a:r>
            <a:r>
              <a:rPr lang="ko-KR" altLang="en-US" dirty="0"/>
              <a:t>측정하는데 사용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0" i="0" dirty="0">
                <a:solidFill>
                  <a:srgbClr val="363A3D"/>
                </a:solidFill>
                <a:effectLst/>
                <a:latin typeface="Source Serif Pro" panose="020B0604020202020204" pitchFamily="18" charset="0"/>
              </a:rPr>
              <a:t>권장되는 최소 샘플 사이즈는 </a:t>
            </a:r>
            <a:r>
              <a:rPr lang="en-US" altLang="ko-KR" b="0" i="0" dirty="0">
                <a:solidFill>
                  <a:srgbClr val="363A3D"/>
                </a:solidFill>
                <a:effectLst/>
                <a:latin typeface="Source Serif Pro" panose="020B0604020202020204" pitchFamily="18" charset="0"/>
              </a:rPr>
              <a:t>10,000</a:t>
            </a: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363A3D"/>
              </a:solidFill>
              <a:latin typeface="Source Serif Pro" panose="020B0604020202020204" pitchFamily="18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사고 다발 지역인 도로 이미지 셋과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아닌 도로 이미지 셋의 </a:t>
            </a:r>
            <a:r>
              <a:rPr lang="ko-KR" altLang="en-US" b="1" dirty="0">
                <a:solidFill>
                  <a:srgbClr val="C00000"/>
                </a:solidFill>
              </a:rPr>
              <a:t>특징 거리가 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b="1" dirty="0">
                <a:solidFill>
                  <a:srgbClr val="C00000"/>
                </a:solidFill>
              </a:rPr>
              <a:t>   </a:t>
            </a:r>
            <a:r>
              <a:rPr lang="ko-KR" altLang="en-US" b="1" dirty="0">
                <a:solidFill>
                  <a:srgbClr val="C00000"/>
                </a:solidFill>
              </a:rPr>
              <a:t>크다면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ko-KR" altLang="en-US" b="1" dirty="0">
                <a:solidFill>
                  <a:srgbClr val="C00000"/>
                </a:solidFill>
              </a:rPr>
              <a:t>사고와 </a:t>
            </a:r>
            <a:r>
              <a:rPr lang="ko-KR" altLang="en-US" b="1" dirty="0" err="1">
                <a:solidFill>
                  <a:srgbClr val="C00000"/>
                </a:solidFill>
              </a:rPr>
              <a:t>도로이미지가</a:t>
            </a:r>
            <a:r>
              <a:rPr lang="ko-KR" altLang="en-US" b="1" dirty="0">
                <a:solidFill>
                  <a:srgbClr val="C00000"/>
                </a:solidFill>
              </a:rPr>
              <a:t> </a:t>
            </a:r>
            <a:endParaRPr lang="en-US" altLang="ko-KR" b="1" dirty="0">
              <a:solidFill>
                <a:srgbClr val="C00000"/>
              </a:solidFill>
            </a:endParaRPr>
          </a:p>
          <a:p>
            <a:r>
              <a:rPr lang="en-US" altLang="ko-KR" b="1" dirty="0">
                <a:solidFill>
                  <a:srgbClr val="C00000"/>
                </a:solidFill>
              </a:rPr>
              <a:t>   </a:t>
            </a:r>
            <a:r>
              <a:rPr lang="ko-KR" altLang="en-US" b="1" dirty="0">
                <a:solidFill>
                  <a:srgbClr val="C00000"/>
                </a:solidFill>
              </a:rPr>
              <a:t>상관관계가 있다는 것</a:t>
            </a:r>
            <a:endParaRPr lang="en-US" altLang="ko-KR" b="1" dirty="0">
              <a:solidFill>
                <a:srgbClr val="C0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B91615-EDC5-E165-DC9E-806963BE4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194" y="2730191"/>
            <a:ext cx="6180494" cy="38712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399F3C-15CB-6CF5-9936-1DF2A55268A8}"/>
              </a:ext>
            </a:extLst>
          </p:cNvPr>
          <p:cNvSpPr txBox="1"/>
          <p:nvPr/>
        </p:nvSpPr>
        <p:spPr>
          <a:xfrm>
            <a:off x="6096000" y="6478379"/>
            <a:ext cx="60948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출처</a:t>
            </a:r>
            <a:r>
              <a:rPr lang="en-US" altLang="ko-KR" sz="1000" dirty="0"/>
              <a:t>: </a:t>
            </a:r>
            <a:r>
              <a:rPr lang="ko-KR" altLang="en-US" sz="1000" dirty="0">
                <a:hlinkClick r:id="rId3"/>
              </a:rPr>
              <a:t>https://arxiv.org/pdf/1706.08500.pdf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05888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5E7BA6-0B45-3BB5-798F-5ED0CB87F5FE}"/>
              </a:ext>
            </a:extLst>
          </p:cNvPr>
          <p:cNvSpPr txBox="1"/>
          <p:nvPr/>
        </p:nvSpPr>
        <p:spPr>
          <a:xfrm>
            <a:off x="125632" y="221004"/>
            <a:ext cx="4623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도로 이미지가 사고와 상관관계가 있는지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- </a:t>
            </a:r>
            <a:r>
              <a:rPr lang="ko-KR" altLang="en-US" dirty="0" err="1"/>
              <a:t>프레쳇</a:t>
            </a:r>
            <a:r>
              <a:rPr lang="ko-KR" altLang="en-US" dirty="0"/>
              <a:t> </a:t>
            </a:r>
            <a:r>
              <a:rPr lang="ko-KR" altLang="en-US" dirty="0" err="1"/>
              <a:t>인셉션</a:t>
            </a:r>
            <a:r>
              <a:rPr lang="ko-KR" altLang="en-US" dirty="0"/>
              <a:t> 거리</a:t>
            </a:r>
            <a:r>
              <a:rPr lang="en-US" altLang="ko-KR" dirty="0"/>
              <a:t>(FID)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EFEBE-26CE-0786-1EE4-1EA7EA821E84}"/>
              </a:ext>
            </a:extLst>
          </p:cNvPr>
          <p:cNvSpPr txBox="1"/>
          <p:nvPr/>
        </p:nvSpPr>
        <p:spPr>
          <a:xfrm>
            <a:off x="8603006" y="5481645"/>
            <a:ext cx="327685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사고 다발지역 </a:t>
            </a:r>
            <a:r>
              <a:rPr lang="en-US" altLang="ko-KR" b="1" dirty="0"/>
              <a:t>X : 29,991</a:t>
            </a:r>
            <a:r>
              <a:rPr lang="ko-KR" altLang="en-US" b="1" dirty="0"/>
              <a:t>장</a:t>
            </a:r>
            <a:endParaRPr lang="en-US" altLang="ko-KR" b="1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사고 다발 지에서 </a:t>
            </a:r>
            <a:r>
              <a:rPr lang="en-US" altLang="ko-KR" sz="1600" dirty="0"/>
              <a:t>500m </a:t>
            </a:r>
            <a:r>
              <a:rPr lang="ko-KR" altLang="en-US" sz="1600" dirty="0"/>
              <a:t>떨어진 </a:t>
            </a:r>
            <a:endParaRPr lang="en-US" altLang="ko-KR" sz="1600" dirty="0"/>
          </a:p>
          <a:p>
            <a:r>
              <a:rPr lang="en-US" altLang="ko-KR" sz="1600" dirty="0"/>
              <a:t>  </a:t>
            </a:r>
            <a:r>
              <a:rPr lang="ko-KR" altLang="en-US" sz="1600" dirty="0"/>
              <a:t>지점 수집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서울에 </a:t>
            </a:r>
            <a:r>
              <a:rPr lang="en-US" altLang="ko-KR" sz="1600" dirty="0"/>
              <a:t>50% </a:t>
            </a:r>
            <a:r>
              <a:rPr lang="ko-KR" altLang="en-US" sz="1600" dirty="0"/>
              <a:t>비중을 두고 수집</a:t>
            </a:r>
            <a:endParaRPr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23EADE-5CB5-923B-4D5D-79FA5DB80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661" y="1466680"/>
            <a:ext cx="3200677" cy="39246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1A6C9B0-4F9E-A94D-C9B9-3424A4E6A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326" y="1466680"/>
            <a:ext cx="3223539" cy="39017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8DF2341-701A-30B8-99F2-0ABE044B1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35" y="1466680"/>
            <a:ext cx="3284505" cy="39246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BAA77B-86FD-EBFE-6357-67A40F64B4BE}"/>
              </a:ext>
            </a:extLst>
          </p:cNvPr>
          <p:cNvSpPr txBox="1"/>
          <p:nvPr/>
        </p:nvSpPr>
        <p:spPr>
          <a:xfrm>
            <a:off x="312135" y="5481645"/>
            <a:ext cx="358898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한국 도로 이미지</a:t>
            </a:r>
            <a:r>
              <a:rPr lang="en-US" altLang="ko-KR" b="1" dirty="0"/>
              <a:t>: 29,992</a:t>
            </a:r>
            <a:r>
              <a:rPr lang="ko-KR" altLang="en-US" b="1" dirty="0"/>
              <a:t>장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100m </a:t>
            </a:r>
            <a:r>
              <a:rPr lang="ko-KR" altLang="en-US" sz="1600" dirty="0"/>
              <a:t>반경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 err="1"/>
              <a:t>비복원</a:t>
            </a:r>
            <a:r>
              <a:rPr lang="ko-KR" altLang="en-US" sz="1600" dirty="0"/>
              <a:t> 무작위 수집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서울에 </a:t>
            </a:r>
            <a:r>
              <a:rPr lang="en-US" altLang="ko-KR" sz="1600" dirty="0"/>
              <a:t>50% </a:t>
            </a:r>
            <a:r>
              <a:rPr lang="ko-KR" altLang="en-US" sz="1600" dirty="0"/>
              <a:t>비중을 두고 수집</a:t>
            </a:r>
            <a:endParaRPr lang="en-US" altLang="ko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C1EB10-CF4B-AC6B-D78A-87E543C2E2C7}"/>
              </a:ext>
            </a:extLst>
          </p:cNvPr>
          <p:cNvSpPr txBox="1"/>
          <p:nvPr/>
        </p:nvSpPr>
        <p:spPr>
          <a:xfrm>
            <a:off x="4236125" y="5481645"/>
            <a:ext cx="402766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사고 다발지역 </a:t>
            </a:r>
            <a:r>
              <a:rPr lang="en-US" altLang="ko-KR" b="1" dirty="0"/>
              <a:t>O : 10,354,</a:t>
            </a:r>
            <a:r>
              <a:rPr lang="ko-KR" altLang="en-US" b="1" dirty="0"/>
              <a:t>장</a:t>
            </a:r>
            <a:endParaRPr lang="en-US" altLang="ko-KR" b="1" dirty="0"/>
          </a:p>
          <a:p>
            <a:r>
              <a:rPr lang="en-US" altLang="ko-KR" sz="1600" dirty="0"/>
              <a:t>- 17~21</a:t>
            </a:r>
            <a:r>
              <a:rPr lang="ko-KR" altLang="en-US" sz="1600" dirty="0"/>
              <a:t>년도의 사고 다발지역 </a:t>
            </a:r>
            <a:r>
              <a:rPr lang="en-US" altLang="ko-KR" sz="1600" dirty="0"/>
              <a:t>100m </a:t>
            </a:r>
            <a:r>
              <a:rPr lang="ko-KR" altLang="en-US" sz="1600" dirty="0"/>
              <a:t>반경</a:t>
            </a:r>
            <a:endParaRPr lang="en-US" altLang="ko-KR" sz="1600" dirty="0"/>
          </a:p>
          <a:p>
            <a:r>
              <a:rPr lang="en-US" altLang="ko-KR" sz="1600" dirty="0"/>
              <a:t>- </a:t>
            </a:r>
            <a:r>
              <a:rPr lang="ko-KR" altLang="en-US" sz="1600" dirty="0"/>
              <a:t>데이터 수를 늘리기 위해 중심점에서     </a:t>
            </a:r>
            <a:r>
              <a:rPr lang="en-US" altLang="ko-KR" sz="1600" dirty="0"/>
              <a:t>100m </a:t>
            </a:r>
            <a:r>
              <a:rPr lang="ko-KR" altLang="en-US" sz="1600" dirty="0"/>
              <a:t>떨어진 지점도 수집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2327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5E7BA6-0B45-3BB5-798F-5ED0CB87F5FE}"/>
              </a:ext>
            </a:extLst>
          </p:cNvPr>
          <p:cNvSpPr txBox="1"/>
          <p:nvPr/>
        </p:nvSpPr>
        <p:spPr>
          <a:xfrm>
            <a:off x="125632" y="221004"/>
            <a:ext cx="7552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도로 이미지가 사고와 상관관계가 있는지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- </a:t>
            </a:r>
            <a:r>
              <a:rPr lang="ko-KR" altLang="en-US" dirty="0" err="1"/>
              <a:t>프레쳇</a:t>
            </a:r>
            <a:r>
              <a:rPr lang="ko-KR" altLang="en-US" dirty="0"/>
              <a:t> </a:t>
            </a:r>
            <a:r>
              <a:rPr lang="ko-KR" altLang="en-US" dirty="0" err="1"/>
              <a:t>인셉션</a:t>
            </a:r>
            <a:r>
              <a:rPr lang="ko-KR" altLang="en-US" dirty="0"/>
              <a:t> 거리</a:t>
            </a:r>
            <a:r>
              <a:rPr lang="en-US" altLang="ko-KR" dirty="0"/>
              <a:t>(FID) </a:t>
            </a:r>
            <a:r>
              <a:rPr lang="ko-KR" altLang="en-US" dirty="0"/>
              <a:t>계산 결과</a:t>
            </a:r>
            <a:r>
              <a:rPr lang="en-US" altLang="ko-KR" dirty="0"/>
              <a:t>  (</a:t>
            </a:r>
            <a:r>
              <a:rPr lang="en-US" altLang="ko-KR" dirty="0" err="1"/>
              <a:t>pytorch</a:t>
            </a:r>
            <a:r>
              <a:rPr lang="en-US" altLang="ko-KR" dirty="0"/>
              <a:t>, clean-fid </a:t>
            </a:r>
            <a:r>
              <a:rPr lang="ko-KR" altLang="en-US" dirty="0"/>
              <a:t>오픈소스 사용</a:t>
            </a:r>
            <a:r>
              <a:rPr lang="en-US" altLang="ko-KR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BAA77B-86FD-EBFE-6357-67A40F64B4BE}"/>
              </a:ext>
            </a:extLst>
          </p:cNvPr>
          <p:cNvSpPr txBox="1"/>
          <p:nvPr/>
        </p:nvSpPr>
        <p:spPr>
          <a:xfrm>
            <a:off x="292239" y="1702014"/>
            <a:ext cx="597309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한국 도로 </a:t>
            </a:r>
            <a:r>
              <a:rPr lang="en-US" altLang="ko-KR" b="1" dirty="0"/>
              <a:t>&lt;-&gt; </a:t>
            </a:r>
            <a:r>
              <a:rPr lang="ko-KR" altLang="en-US" b="1" dirty="0"/>
              <a:t>한국 도로</a:t>
            </a:r>
            <a:endParaRPr lang="en-US" altLang="ko-KR" b="1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sz="1600" b="1" dirty="0">
                <a:solidFill>
                  <a:srgbClr val="C00000"/>
                </a:solidFill>
              </a:rPr>
              <a:t>FID: 1.1 ~1.14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약 </a:t>
            </a:r>
            <a:r>
              <a:rPr lang="en-US" altLang="ko-KR" sz="1600" dirty="0"/>
              <a:t>3</a:t>
            </a:r>
            <a:r>
              <a:rPr lang="ko-KR" altLang="en-US" sz="1600" dirty="0"/>
              <a:t>만개의 데이터 셋에서 만개를 </a:t>
            </a:r>
            <a:r>
              <a:rPr lang="ko-KR" altLang="en-US" sz="1600" dirty="0" err="1"/>
              <a:t>비복원</a:t>
            </a:r>
            <a:r>
              <a:rPr lang="ko-KR" altLang="en-US" sz="1600" dirty="0"/>
              <a:t> 샘플링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en-US" altLang="ko-KR" sz="1600" dirty="0"/>
              <a:t>10</a:t>
            </a:r>
            <a:r>
              <a:rPr lang="ko-KR" altLang="en-US" sz="1600" dirty="0"/>
              <a:t>번 시행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결론</a:t>
            </a:r>
            <a:r>
              <a:rPr lang="en-US" altLang="ko-KR" sz="1600" dirty="0"/>
              <a:t>: </a:t>
            </a:r>
            <a:r>
              <a:rPr lang="ko-KR" altLang="en-US" sz="1600" dirty="0"/>
              <a:t>같은 집합에서 나온 집합이 특징 거리는 </a:t>
            </a:r>
            <a:endParaRPr lang="en-US" altLang="ko-KR" sz="1600" dirty="0"/>
          </a:p>
          <a:p>
            <a:r>
              <a:rPr lang="en-US" altLang="ko-KR" sz="1600" dirty="0"/>
              <a:t>           </a:t>
            </a:r>
            <a:r>
              <a:rPr lang="ko-KR" altLang="en-US" sz="1600" dirty="0"/>
              <a:t>작은 값을 가짐 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D7F838-B078-8D7B-509A-56AAE7382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33" y="1617002"/>
            <a:ext cx="5758533" cy="17576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CABF06-6107-8730-BA6A-9211646666F4}"/>
              </a:ext>
            </a:extLst>
          </p:cNvPr>
          <p:cNvSpPr txBox="1"/>
          <p:nvPr/>
        </p:nvSpPr>
        <p:spPr>
          <a:xfrm>
            <a:off x="292239" y="4269171"/>
            <a:ext cx="345639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한국 도로 </a:t>
            </a:r>
            <a:r>
              <a:rPr lang="en-US" altLang="ko-KR" b="1" dirty="0"/>
              <a:t>&lt;-&gt; </a:t>
            </a:r>
            <a:r>
              <a:rPr lang="ko-KR" altLang="en-US" b="1" dirty="0"/>
              <a:t>사고 다발지역 </a:t>
            </a:r>
            <a:r>
              <a:rPr lang="en-US" altLang="ko-KR" b="1" dirty="0"/>
              <a:t>x</a:t>
            </a:r>
          </a:p>
          <a:p>
            <a:endParaRPr lang="en-US" altLang="ko-KR" b="1" dirty="0"/>
          </a:p>
          <a:p>
            <a:r>
              <a:rPr lang="en-US" altLang="ko-KR" sz="1600" b="1" dirty="0">
                <a:solidFill>
                  <a:srgbClr val="C00000"/>
                </a:solidFill>
              </a:rPr>
              <a:t>- FID: </a:t>
            </a:r>
            <a:r>
              <a:rPr lang="en-US" altLang="ko-KR" sz="1600" b="1" i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5.1256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C0DE531C-33FC-862B-D495-5E3FA05B2259}"/>
              </a:ext>
            </a:extLst>
          </p:cNvPr>
          <p:cNvSpPr/>
          <p:nvPr/>
        </p:nvSpPr>
        <p:spPr>
          <a:xfrm>
            <a:off x="6541354" y="3027743"/>
            <a:ext cx="1769527" cy="464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1651CCF-C2E9-4B99-2A8E-6D1560896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333" y="4341106"/>
            <a:ext cx="5763114" cy="1776444"/>
          </a:xfrm>
          <a:prstGeom prst="rect">
            <a:avLst/>
          </a:prstGeom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60562E1A-C65C-88B5-6876-84C0949AE8B6}"/>
              </a:ext>
            </a:extLst>
          </p:cNvPr>
          <p:cNvSpPr/>
          <p:nvPr/>
        </p:nvSpPr>
        <p:spPr>
          <a:xfrm>
            <a:off x="6197599" y="5823037"/>
            <a:ext cx="1769527" cy="464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05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5E7BA6-0B45-3BB5-798F-5ED0CB87F5FE}"/>
              </a:ext>
            </a:extLst>
          </p:cNvPr>
          <p:cNvSpPr txBox="1"/>
          <p:nvPr/>
        </p:nvSpPr>
        <p:spPr>
          <a:xfrm>
            <a:off x="125632" y="221004"/>
            <a:ext cx="75523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도로 이미지가 사고와 상관관계가 있는지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- </a:t>
            </a:r>
            <a:r>
              <a:rPr lang="ko-KR" altLang="en-US" dirty="0" err="1"/>
              <a:t>프레쳇</a:t>
            </a:r>
            <a:r>
              <a:rPr lang="ko-KR" altLang="en-US" dirty="0"/>
              <a:t> </a:t>
            </a:r>
            <a:r>
              <a:rPr lang="ko-KR" altLang="en-US" dirty="0" err="1"/>
              <a:t>인셉션</a:t>
            </a:r>
            <a:r>
              <a:rPr lang="ko-KR" altLang="en-US" dirty="0"/>
              <a:t> 거리</a:t>
            </a:r>
            <a:r>
              <a:rPr lang="en-US" altLang="ko-KR" dirty="0"/>
              <a:t>(FID) </a:t>
            </a:r>
            <a:r>
              <a:rPr lang="ko-KR" altLang="en-US" dirty="0"/>
              <a:t>계산 결과</a:t>
            </a:r>
            <a:r>
              <a:rPr lang="en-US" altLang="ko-KR" dirty="0"/>
              <a:t>  (</a:t>
            </a:r>
            <a:r>
              <a:rPr lang="en-US" altLang="ko-KR" dirty="0" err="1"/>
              <a:t>pytorch</a:t>
            </a:r>
            <a:r>
              <a:rPr lang="en-US" altLang="ko-KR" dirty="0"/>
              <a:t>, clean-fid </a:t>
            </a:r>
            <a:r>
              <a:rPr lang="ko-KR" altLang="en-US" dirty="0"/>
              <a:t>오픈소스 사용</a:t>
            </a:r>
            <a:r>
              <a:rPr lang="en-US" altLang="ko-KR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EEFEBE-26CE-0786-1EE4-1EA7EA821E84}"/>
              </a:ext>
            </a:extLst>
          </p:cNvPr>
          <p:cNvSpPr txBox="1"/>
          <p:nvPr/>
        </p:nvSpPr>
        <p:spPr>
          <a:xfrm>
            <a:off x="319825" y="1773531"/>
            <a:ext cx="351089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사고 다발지역 </a:t>
            </a:r>
            <a:r>
              <a:rPr lang="en-US" altLang="ko-KR" b="1" dirty="0"/>
              <a:t>O &lt;-&gt; </a:t>
            </a:r>
            <a:r>
              <a:rPr lang="ko-KR" altLang="en-US" b="1" dirty="0"/>
              <a:t>한국 도로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sz="1600" b="1" dirty="0">
                <a:solidFill>
                  <a:srgbClr val="C00000"/>
                </a:solidFill>
              </a:rPr>
              <a:t>- FID: 34.8313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3FCB369-225B-A8C2-9F82-2B8B4EE8A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674" y="1469814"/>
            <a:ext cx="5629501" cy="20073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CABF06-6107-8730-BA6A-9211646666F4}"/>
              </a:ext>
            </a:extLst>
          </p:cNvPr>
          <p:cNvSpPr txBox="1"/>
          <p:nvPr/>
        </p:nvSpPr>
        <p:spPr>
          <a:xfrm>
            <a:off x="319825" y="4468917"/>
            <a:ext cx="417934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사고 다발지역 </a:t>
            </a:r>
            <a:r>
              <a:rPr lang="en-US" altLang="ko-KR" b="1" dirty="0"/>
              <a:t>O &lt;-&gt; </a:t>
            </a:r>
            <a:r>
              <a:rPr lang="ko-KR" altLang="en-US" b="1" dirty="0"/>
              <a:t>사고 다발지역 </a:t>
            </a:r>
            <a:r>
              <a:rPr lang="en-US" altLang="ko-KR" b="1" dirty="0"/>
              <a:t>x</a:t>
            </a:r>
          </a:p>
          <a:p>
            <a:endParaRPr lang="en-US" altLang="ko-KR" b="1" dirty="0"/>
          </a:p>
          <a:p>
            <a:r>
              <a:rPr lang="en-US" altLang="ko-KR" sz="1600" b="1" dirty="0">
                <a:solidFill>
                  <a:srgbClr val="C00000"/>
                </a:solidFill>
              </a:rPr>
              <a:t>- FID: </a:t>
            </a:r>
            <a:r>
              <a:rPr lang="en-US" altLang="ko-KR" sz="1600" b="1" i="0" dirty="0">
                <a:solidFill>
                  <a:srgbClr val="C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</a:rPr>
              <a:t>51.5294</a:t>
            </a:r>
            <a:endParaRPr lang="en-US" altLang="ko-KR" sz="1600" b="1" dirty="0">
              <a:solidFill>
                <a:srgbClr val="C00000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2CBF3D7-7BBF-F631-7032-D72875D8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74" y="4346850"/>
            <a:ext cx="5597307" cy="1772146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59B6625A-3840-BF9E-D16C-DAFAD317BA15}"/>
              </a:ext>
            </a:extLst>
          </p:cNvPr>
          <p:cNvSpPr/>
          <p:nvPr/>
        </p:nvSpPr>
        <p:spPr>
          <a:xfrm>
            <a:off x="6096000" y="3012477"/>
            <a:ext cx="1769527" cy="464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3264B03-1F1A-5B5B-B328-391B88E1BAAF}"/>
              </a:ext>
            </a:extLst>
          </p:cNvPr>
          <p:cNvSpPr/>
          <p:nvPr/>
        </p:nvSpPr>
        <p:spPr>
          <a:xfrm>
            <a:off x="6096000" y="5728804"/>
            <a:ext cx="1769527" cy="46469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258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0ED102A4317D2449F26A825D306F156" ma:contentTypeVersion="4" ma:contentTypeDescription="새 문서를 만듭니다." ma:contentTypeScope="" ma:versionID="7aaec648aade4e16937cf9ee298769ff">
  <xsd:schema xmlns:xsd="http://www.w3.org/2001/XMLSchema" xmlns:xs="http://www.w3.org/2001/XMLSchema" xmlns:p="http://schemas.microsoft.com/office/2006/metadata/properties" xmlns:ns3="2f396b0f-68f7-4c0b-b9c6-c62e2b8419e8" targetNamespace="http://schemas.microsoft.com/office/2006/metadata/properties" ma:root="true" ma:fieldsID="3d85283a5abe3088da8de44eb89ab8d3" ns3:_="">
    <xsd:import namespace="2f396b0f-68f7-4c0b-b9c6-c62e2b8419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396b0f-68f7-4c0b-b9c6-c62e2b8419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447487-E52D-4505-B0E5-1EF8AA8252B4}">
  <ds:schemaRefs>
    <ds:schemaRef ds:uri="http://purl.org/dc/elements/1.1/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2f396b0f-68f7-4c0b-b9c6-c62e2b8419e8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F05A8E3-3EEF-4798-A620-12B0D3D9EE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692781-5321-4033-A6ED-77063C71D2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396b0f-68f7-4c0b-b9c6-c62e2b8419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516</Words>
  <Application>Microsoft Office PowerPoint</Application>
  <PresentationFormat>와이드스크린</PresentationFormat>
  <Paragraphs>97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D2Coding</vt:lpstr>
      <vt:lpstr>맑은 고딕</vt:lpstr>
      <vt:lpstr>Arial</vt:lpstr>
      <vt:lpstr>Source Serif Pro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노순건</dc:creator>
  <cp:lastModifiedBy>노순건</cp:lastModifiedBy>
  <cp:revision>2</cp:revision>
  <dcterms:created xsi:type="dcterms:W3CDTF">2022-10-04T12:55:50Z</dcterms:created>
  <dcterms:modified xsi:type="dcterms:W3CDTF">2022-10-16T09:28:13Z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0x010100C0ED102A4317D2449F26A825D306F156</vt:lpwstr>
  </property>
</Properties>
</file>