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0" r:id="rId7"/>
    <p:sldId id="257" r:id="rId8"/>
    <p:sldId id="265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D1E16-4F95-4DBA-8785-07EAC64ACD45}" v="70" dt="2022-10-23T10:44:54.3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00" autoAdjust="0"/>
    <p:restoredTop sz="94660"/>
  </p:normalViewPr>
  <p:slideViewPr>
    <p:cSldViewPr snapToGrid="0">
      <p:cViewPr>
        <p:scale>
          <a:sx n="100" d="100"/>
          <a:sy n="100" d="100"/>
        </p:scale>
        <p:origin x="653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7AA87-5B04-56D6-C946-3C841448C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500FB7-16F7-4E73-6260-3F52FAC9D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DCC2F-2352-D19C-A470-CA10DCD3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31A3-976C-46A3-A47D-969E074D3ADA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3245C0-8B64-C793-7EB0-D6CFFF8A7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65EAC-8E36-3363-F7BC-701F2724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067-E320-47E6-81E0-0F2AB24C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3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0A6E2-69BB-900D-D6E2-7DFA5602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1F3457-8B3B-73AF-9672-A53EC4AC4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38F70-B3B6-0210-E4ED-C056B7FE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31A3-976C-46A3-A47D-969E074D3ADA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4453F3-2BD3-4A25-DA17-C0553F5DA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26FACE-C900-7102-ECCF-D360EFF4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067-E320-47E6-81E0-0F2AB24C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CA5530-BD0C-6D91-565B-B9C68C960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802C02-6A3C-8CAE-A3ED-B8B1A2691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E4481B-EFD2-E628-D0EE-6AAE6B02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31A3-976C-46A3-A47D-969E074D3ADA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B4CE03-10AC-BB08-F55F-23969F9A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61D25B-903F-B0D2-1556-1FC59C42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067-E320-47E6-81E0-0F2AB24C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14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9A3FD-6BEA-EF19-0672-1349391F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4DAA56-055F-D792-2DB2-1D70842BC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A1D0C5-4556-4EB8-3DEE-B1EE87C2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31A3-976C-46A3-A47D-969E074D3ADA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AAFFF0-FDE1-94B6-91B1-DD08008DC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692FF-E510-0914-95A8-661971E0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067-E320-47E6-81E0-0F2AB24C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86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DB9E7-4BDD-AB0F-CD8C-26A38042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C5F46-8B59-68A9-2D04-D1CBEA309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A8B15-401A-B29F-01D8-BD6B54A98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31A3-976C-46A3-A47D-969E074D3ADA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054934-7EC6-76BD-D8E2-C0667B93B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E5A84E-48C5-C8DE-88AC-675E4419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067-E320-47E6-81E0-0F2AB24C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81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E85F4-310C-750E-285E-E33DED32F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32A6C6-DABF-CF9F-011A-C726FCE8F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838C08-AE35-9FBB-0CF4-963B62448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06081-3141-7BF9-9DB5-3B91A733D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31A3-976C-46A3-A47D-969E074D3ADA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E18E37-46B1-7E7F-1E77-80E90120F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CC072F-FA6D-21DD-B53F-EA49D9E5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067-E320-47E6-81E0-0F2AB24C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05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0FBFC-B691-15E6-B351-9EDC3DDD2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49AA07-88B9-0D23-2DD7-1C52FD858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211DE3-8B15-B311-D355-1A0568B1B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1AC8CB-E693-4049-2DE2-809CBD468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019814-0214-3213-6C88-9C8277DE3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59EAFC-A0DA-3B10-E7A3-09721F5B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31A3-976C-46A3-A47D-969E074D3ADA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5369F4-1F20-4889-7E73-F6B073B3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540F31-A9F3-FBCF-0D08-C9538A12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067-E320-47E6-81E0-0F2AB24C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57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41CC28-FAD0-1405-C39C-C8ED48C0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9F22E1-F2EF-AC45-371D-841A954B7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31A3-976C-46A3-A47D-969E074D3ADA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7EBE59-C718-BD1C-315A-031AC5CC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C243BB-02A5-BE6E-0BBA-DB1AF99D9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067-E320-47E6-81E0-0F2AB24C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43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BA2D63-2EF1-C006-7091-36D691F42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31A3-976C-46A3-A47D-969E074D3ADA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C2E228-C0F9-F8F4-2553-DC1A8401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326A4F-3A12-CE96-677C-68E534B1F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067-E320-47E6-81E0-0F2AB24C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0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B6E92-0F73-D261-E80F-64D415125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C9965-A7BC-D36E-0338-9CD913AA8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B744C-D913-40EF-6E0F-32E75B83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724E8-4972-15E6-43F6-40F9E6BC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31A3-976C-46A3-A47D-969E074D3ADA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8BA196-B101-2784-9D1B-65A1B0A39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BA2006-567C-A0C4-AFAF-FCAF4C673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067-E320-47E6-81E0-0F2AB24C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749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01E832-76A8-3D91-D220-26B67D66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097C2-3BC0-6E92-B234-EA98BC21B2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4E7B79-69E4-432D-EAC9-2BDB60627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C497EC-F73F-0D9C-9639-F015FF36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631A3-976C-46A3-A47D-969E074D3ADA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AF25E1-A9F5-F84F-01B9-AEB28DE6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A46F83-4474-B282-F397-6DDE53076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7D067-E320-47E6-81E0-0F2AB24C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9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1A87D1A-4EF9-1E9C-B2AD-90321E76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274250-A72C-CC2F-A08E-4890C30F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132E1D-BB93-BFFD-C8C1-2F06846C7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631A3-976C-46A3-A47D-969E074D3ADA}" type="datetimeFigureOut">
              <a:rPr lang="ko-KR" altLang="en-US" smtClean="0"/>
              <a:t>2022-10-23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79E9E3-C94C-3C82-5944-79F7C1FD4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1C9AC-DFFC-D955-5771-F0FBA2B69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D067-E320-47E6-81E0-0F2AB24CB7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901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3D9EA-494B-7EA5-6D20-47E7D91669EE}"/>
              </a:ext>
            </a:extLst>
          </p:cNvPr>
          <p:cNvSpPr txBox="1"/>
          <p:nvPr/>
        </p:nvSpPr>
        <p:spPr>
          <a:xfrm>
            <a:off x="140677" y="1547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FID </a:t>
            </a:r>
            <a:r>
              <a:rPr lang="ko-KR" altLang="en-US" dirty="0"/>
              <a:t>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396259-D4A3-1544-224F-69FCDB8E28E7}"/>
              </a:ext>
            </a:extLst>
          </p:cNvPr>
          <p:cNvSpPr txBox="1"/>
          <p:nvPr/>
        </p:nvSpPr>
        <p:spPr>
          <a:xfrm>
            <a:off x="783459" y="4518845"/>
            <a:ext cx="95819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GAN</a:t>
            </a:r>
            <a:r>
              <a:rPr lang="ko-KR" altLang="en-US" dirty="0"/>
              <a:t>의 성능 평가를 위해 개발됨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실제 이미지와 생성된 이미지 간의 특징 거리를 계산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ko-KR" altLang="en-US" dirty="0"/>
              <a:t>두 그룹이 얼마나 유사한지</a:t>
            </a:r>
            <a:r>
              <a:rPr lang="en-US" altLang="ko-KR" dirty="0"/>
              <a:t>, </a:t>
            </a:r>
            <a:r>
              <a:rPr lang="ko-KR" altLang="en-US" dirty="0"/>
              <a:t>두 벡터 사이의 거리를 계산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06FEF7-FBC4-F4FA-6F59-C92A5AF0B566}"/>
              </a:ext>
            </a:extLst>
          </p:cNvPr>
          <p:cNvSpPr txBox="1"/>
          <p:nvPr/>
        </p:nvSpPr>
        <p:spPr>
          <a:xfrm>
            <a:off x="8200803" y="6155617"/>
            <a:ext cx="4209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이미지 출처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https://arxiv.org/pdf/1802.03446.pdf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AB7CA64-2F0B-A826-3818-0084A7EC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838" y="886875"/>
            <a:ext cx="5246601" cy="348067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4DC120E8-6CD6-B29C-2A7D-3067CC921C8D}"/>
              </a:ext>
            </a:extLst>
          </p:cNvPr>
          <p:cNvSpPr/>
          <p:nvPr/>
        </p:nvSpPr>
        <p:spPr>
          <a:xfrm>
            <a:off x="6284741" y="988984"/>
            <a:ext cx="1233267" cy="13048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9BB1E9C-13C8-6286-974C-5F0AE6230F61}"/>
              </a:ext>
            </a:extLst>
          </p:cNvPr>
          <p:cNvSpPr/>
          <p:nvPr/>
        </p:nvSpPr>
        <p:spPr>
          <a:xfrm>
            <a:off x="9526172" y="856046"/>
            <a:ext cx="1233267" cy="13048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5226F-02E2-06FE-8600-280F3886A4DF}"/>
              </a:ext>
            </a:extLst>
          </p:cNvPr>
          <p:cNvSpPr txBox="1"/>
          <p:nvPr/>
        </p:nvSpPr>
        <p:spPr>
          <a:xfrm>
            <a:off x="5574450" y="56853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데이터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324471-6D8C-1D8F-C9B8-A2CBEBF4484D}"/>
              </a:ext>
            </a:extLst>
          </p:cNvPr>
          <p:cNvSpPr txBox="1"/>
          <p:nvPr/>
        </p:nvSpPr>
        <p:spPr>
          <a:xfrm>
            <a:off x="10305607" y="64467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생성된 이미지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26619B8-7367-0B43-68EB-F96E1DE35489}"/>
              </a:ext>
            </a:extLst>
          </p:cNvPr>
          <p:cNvCxnSpPr/>
          <p:nvPr/>
        </p:nvCxnSpPr>
        <p:spPr>
          <a:xfrm flipH="1">
            <a:off x="7399606" y="856046"/>
            <a:ext cx="2126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DF70C1-2926-8B0E-AAC9-4B8930D955B8}"/>
              </a:ext>
            </a:extLst>
          </p:cNvPr>
          <p:cNvSpPr txBox="1"/>
          <p:nvPr/>
        </p:nvSpPr>
        <p:spPr>
          <a:xfrm>
            <a:off x="7299556" y="172611"/>
            <a:ext cx="284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FID</a:t>
            </a:r>
            <a:r>
              <a:rPr lang="ko-KR" altLang="en-US" dirty="0"/>
              <a:t>가 작을수록</a:t>
            </a:r>
            <a:endParaRPr lang="en-US" altLang="ko-KR" dirty="0"/>
          </a:p>
          <a:p>
            <a:r>
              <a:rPr lang="ko-KR" altLang="en-US" dirty="0"/>
              <a:t>생성 모델의 성능이 좋음</a:t>
            </a:r>
          </a:p>
        </p:txBody>
      </p:sp>
    </p:spTree>
    <p:extLst>
      <p:ext uri="{BB962C8B-B14F-4D97-AF65-F5344CB8AC3E}">
        <p14:creationId xmlns:p14="http://schemas.microsoft.com/office/powerpoint/2010/main" val="238759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3D9EA-494B-7EA5-6D20-47E7D91669EE}"/>
              </a:ext>
            </a:extLst>
          </p:cNvPr>
          <p:cNvSpPr txBox="1"/>
          <p:nvPr/>
        </p:nvSpPr>
        <p:spPr>
          <a:xfrm>
            <a:off x="140677" y="154744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FID </a:t>
            </a:r>
          </a:p>
          <a:p>
            <a:r>
              <a:rPr lang="ko-KR" altLang="en-US" dirty="0"/>
              <a:t>어떻게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89DBED-40B0-AA3D-ADF2-B2107FE12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356" y="1667803"/>
            <a:ext cx="3985583" cy="26832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59C264-2A30-4E1A-32D7-37FC7F61F8E4}"/>
              </a:ext>
            </a:extLst>
          </p:cNvPr>
          <p:cNvSpPr txBox="1"/>
          <p:nvPr/>
        </p:nvSpPr>
        <p:spPr>
          <a:xfrm>
            <a:off x="800081" y="5071604"/>
            <a:ext cx="9457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이미지의 평균과 공분산을 계산하여</a:t>
            </a:r>
            <a:r>
              <a:rPr lang="en-US" altLang="ko-KR" dirty="0"/>
              <a:t> </a:t>
            </a:r>
            <a:r>
              <a:rPr lang="ko-KR" altLang="en-US" dirty="0"/>
              <a:t>확률 분포로 요약한 후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두 분포의 거리를 </a:t>
            </a:r>
            <a:r>
              <a:rPr lang="en-US" altLang="ko-KR" dirty="0" err="1"/>
              <a:t>Frechet</a:t>
            </a:r>
            <a:r>
              <a:rPr lang="en-US" altLang="ko-KR" dirty="0"/>
              <a:t> distance</a:t>
            </a:r>
            <a:r>
              <a:rPr lang="ko-KR" altLang="en-US" dirty="0"/>
              <a:t>를 사용하여 측정하는 방식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5E166E-5791-B1DC-F54F-39C625B9438E}"/>
              </a:ext>
            </a:extLst>
          </p:cNvPr>
          <p:cNvSpPr txBox="1"/>
          <p:nvPr/>
        </p:nvSpPr>
        <p:spPr>
          <a:xfrm>
            <a:off x="1944008" y="886348"/>
            <a:ext cx="1834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데이터셋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A02DEF9-24FD-8042-A708-68FA9009D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000" y="1255680"/>
            <a:ext cx="4900085" cy="2949196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BB0E58-94BB-06C5-C589-F6929AACF379}"/>
              </a:ext>
            </a:extLst>
          </p:cNvPr>
          <p:cNvCxnSpPr/>
          <p:nvPr/>
        </p:nvCxnSpPr>
        <p:spPr>
          <a:xfrm>
            <a:off x="4923692" y="3165231"/>
            <a:ext cx="2056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044825-FE17-C7B3-2ADF-3988F980B036}"/>
              </a:ext>
            </a:extLst>
          </p:cNvPr>
          <p:cNvSpPr txBox="1"/>
          <p:nvPr/>
        </p:nvSpPr>
        <p:spPr>
          <a:xfrm>
            <a:off x="8174885" y="801075"/>
            <a:ext cx="2843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데이터셋의 분포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0573A8-9B34-99C4-FB31-C6ABD01CEF8E}"/>
              </a:ext>
            </a:extLst>
          </p:cNvPr>
          <p:cNvSpPr txBox="1"/>
          <p:nvPr/>
        </p:nvSpPr>
        <p:spPr>
          <a:xfrm>
            <a:off x="6380870" y="6191351"/>
            <a:ext cx="60983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이미지 출처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https://www.youtube.com/watch?v=odpjk7_tGY0</a:t>
            </a:r>
          </a:p>
        </p:txBody>
      </p:sp>
    </p:spTree>
    <p:extLst>
      <p:ext uri="{BB962C8B-B14F-4D97-AF65-F5344CB8AC3E}">
        <p14:creationId xmlns:p14="http://schemas.microsoft.com/office/powerpoint/2010/main" val="3813971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3D9EA-494B-7EA5-6D20-47E7D91669EE}"/>
              </a:ext>
            </a:extLst>
          </p:cNvPr>
          <p:cNvSpPr txBox="1"/>
          <p:nvPr/>
        </p:nvSpPr>
        <p:spPr>
          <a:xfrm>
            <a:off x="140677" y="154744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FID </a:t>
            </a:r>
          </a:p>
          <a:p>
            <a:r>
              <a:rPr lang="ko-KR" altLang="en-US" dirty="0"/>
              <a:t>어떻게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59C264-2A30-4E1A-32D7-37FC7F61F8E4}"/>
              </a:ext>
            </a:extLst>
          </p:cNvPr>
          <p:cNvSpPr txBox="1"/>
          <p:nvPr/>
        </p:nvSpPr>
        <p:spPr>
          <a:xfrm>
            <a:off x="912623" y="5549777"/>
            <a:ext cx="94570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확률 분포는 위와 같이 이미지의 특징을 설명</a:t>
            </a:r>
            <a:endParaRPr lang="en-US" altLang="ko-KR" dirty="0"/>
          </a:p>
          <a:p>
            <a:r>
              <a:rPr lang="en-US" altLang="ko-KR" dirty="0"/>
              <a:t>   (</a:t>
            </a:r>
            <a:r>
              <a:rPr lang="ko-KR" altLang="en-US" dirty="0" err="1"/>
              <a:t>안경낀</a:t>
            </a:r>
            <a:r>
              <a:rPr lang="ko-KR" altLang="en-US" dirty="0"/>
              <a:t> 남성</a:t>
            </a:r>
            <a:r>
              <a:rPr lang="en-US" altLang="ko-KR" dirty="0"/>
              <a:t>, </a:t>
            </a:r>
            <a:r>
              <a:rPr lang="ko-KR" altLang="en-US" dirty="0"/>
              <a:t>흑발 여성</a:t>
            </a:r>
            <a:r>
              <a:rPr lang="en-US" altLang="ko-KR" dirty="0"/>
              <a:t>, </a:t>
            </a:r>
            <a:r>
              <a:rPr lang="ko-KR" altLang="en-US" dirty="0"/>
              <a:t>금발 여성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19F23E-7B79-871A-0DDA-3E876A4CF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" y="985057"/>
            <a:ext cx="4208017" cy="21495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B80670-2894-AFB1-0AAB-906F97FB7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379" y="2987168"/>
            <a:ext cx="4495494" cy="234094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C8DEBA-D945-AEDC-B7D0-9FE823181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6560" y="1253221"/>
            <a:ext cx="4069152" cy="203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37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3D9EA-494B-7EA5-6D20-47E7D91669EE}"/>
              </a:ext>
            </a:extLst>
          </p:cNvPr>
          <p:cNvSpPr txBox="1"/>
          <p:nvPr/>
        </p:nvSpPr>
        <p:spPr>
          <a:xfrm>
            <a:off x="140677" y="154744"/>
            <a:ext cx="10647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FID</a:t>
            </a:r>
          </a:p>
          <a:p>
            <a:r>
              <a:rPr lang="ko-KR" altLang="en-US" dirty="0"/>
              <a:t>어떻게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96143-78EE-F50F-150F-DD64BBA5EF59}"/>
              </a:ext>
            </a:extLst>
          </p:cNvPr>
          <p:cNvSpPr txBox="1"/>
          <p:nvPr/>
        </p:nvSpPr>
        <p:spPr>
          <a:xfrm>
            <a:off x="934893" y="4339877"/>
            <a:ext cx="93444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이미지 셋에서 이미지를 요약하기위한 </a:t>
            </a:r>
            <a:r>
              <a:rPr lang="ko-KR" altLang="en-US" dirty="0" err="1"/>
              <a:t>사전학습된</a:t>
            </a:r>
            <a:r>
              <a:rPr lang="ko-KR" altLang="en-US" dirty="0"/>
              <a:t> </a:t>
            </a:r>
            <a:r>
              <a:rPr lang="en-US" altLang="ko-KR" dirty="0"/>
              <a:t>Inception V3 </a:t>
            </a:r>
            <a:r>
              <a:rPr lang="ko-KR" altLang="en-US" dirty="0"/>
              <a:t>모델로 확률 분포 형성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 평균과 공분산을 이용하여 거리를 계산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평균을 사용하는 수식</a:t>
            </a:r>
            <a:r>
              <a:rPr lang="en-US" altLang="ko-KR" dirty="0"/>
              <a:t>: </a:t>
            </a:r>
            <a:r>
              <a:rPr lang="ko-KR" altLang="en-US" dirty="0"/>
              <a:t>얼마나 분포가 </a:t>
            </a:r>
            <a:r>
              <a:rPr lang="ko-KR" altLang="en-US" dirty="0" err="1"/>
              <a:t>비슷한지를</a:t>
            </a:r>
            <a:r>
              <a:rPr lang="ko-KR" altLang="en-US" dirty="0"/>
              <a:t> 나타냄</a:t>
            </a:r>
            <a:endParaRPr lang="en-US" altLang="ko-KR" dirty="0"/>
          </a:p>
          <a:p>
            <a:r>
              <a:rPr lang="en-US" altLang="ko-KR" dirty="0"/>
              <a:t>    - </a:t>
            </a:r>
            <a:r>
              <a:rPr lang="ko-KR" altLang="en-US" dirty="0"/>
              <a:t>공분산을 사용하는 수식</a:t>
            </a:r>
            <a:r>
              <a:rPr lang="en-US" altLang="ko-KR" dirty="0"/>
              <a:t>: </a:t>
            </a:r>
            <a:r>
              <a:rPr lang="ko-KR" altLang="en-US" dirty="0" err="1"/>
              <a:t>특징들간의</a:t>
            </a:r>
            <a:r>
              <a:rPr lang="ko-KR" altLang="en-US" dirty="0"/>
              <a:t> 통계가 얼마나 </a:t>
            </a:r>
            <a:r>
              <a:rPr lang="ko-KR" altLang="en-US" dirty="0" err="1"/>
              <a:t>비슷한지를</a:t>
            </a:r>
            <a:r>
              <a:rPr lang="ko-KR" altLang="en-US" dirty="0"/>
              <a:t> 나타냄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63785B-E0D3-FC19-75AB-3A7763AEE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007" y="1693398"/>
            <a:ext cx="5662151" cy="78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D3AC89-4787-88E9-46CE-EAF5781571FF}"/>
              </a:ext>
            </a:extLst>
          </p:cNvPr>
          <p:cNvSpPr txBox="1"/>
          <p:nvPr/>
        </p:nvSpPr>
        <p:spPr>
          <a:xfrm>
            <a:off x="6984763" y="1193860"/>
            <a:ext cx="1953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평균을 사용하는 수식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8060A-A7EB-29E8-24EC-6E13B4E2ED7B}"/>
              </a:ext>
            </a:extLst>
          </p:cNvPr>
          <p:cNvSpPr txBox="1"/>
          <p:nvPr/>
        </p:nvSpPr>
        <p:spPr>
          <a:xfrm>
            <a:off x="9120602" y="1193860"/>
            <a:ext cx="2444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공분산을 사용하는</a:t>
            </a:r>
            <a:endParaRPr lang="en-US" altLang="ko-KR" dirty="0"/>
          </a:p>
          <a:p>
            <a:r>
              <a:rPr lang="ko-KR" altLang="en-US" dirty="0"/>
              <a:t>수식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85A1FD4-25C8-2D81-429F-D048BFED4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620" y="654108"/>
            <a:ext cx="3154862" cy="364843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685E126-455B-6E26-CE12-8C57DFA85100}"/>
              </a:ext>
            </a:extLst>
          </p:cNvPr>
          <p:cNvCxnSpPr>
            <a:cxnSpLocks/>
          </p:cNvCxnSpPr>
          <p:nvPr/>
        </p:nvCxnSpPr>
        <p:spPr>
          <a:xfrm>
            <a:off x="5125461" y="2183403"/>
            <a:ext cx="117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A033B3-D38C-DB20-5685-DCCC53B22CC7}"/>
              </a:ext>
            </a:extLst>
          </p:cNvPr>
          <p:cNvSpPr txBox="1"/>
          <p:nvPr/>
        </p:nvSpPr>
        <p:spPr>
          <a:xfrm>
            <a:off x="2707465" y="376990"/>
            <a:ext cx="1517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Inception V3 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3741CFEA-6915-29F6-2B9C-54806C31C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996" y="1539160"/>
            <a:ext cx="445154" cy="19432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908A343-CB5B-0CC7-19D5-98A01FBD9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995" y="2750937"/>
            <a:ext cx="445153" cy="19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4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3D9EA-494B-7EA5-6D20-47E7D91669EE}"/>
              </a:ext>
            </a:extLst>
          </p:cNvPr>
          <p:cNvSpPr txBox="1"/>
          <p:nvPr/>
        </p:nvSpPr>
        <p:spPr>
          <a:xfrm>
            <a:off x="140677" y="154744"/>
            <a:ext cx="1988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FID</a:t>
            </a:r>
          </a:p>
          <a:p>
            <a:r>
              <a:rPr lang="ko-KR" altLang="en-US" dirty="0"/>
              <a:t>프로젝트에 적용</a:t>
            </a:r>
            <a:r>
              <a:rPr lang="en-US" altLang="ko-KR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E96143-78EE-F50F-150F-DD64BBA5EF59}"/>
              </a:ext>
            </a:extLst>
          </p:cNvPr>
          <p:cNvSpPr txBox="1"/>
          <p:nvPr/>
        </p:nvSpPr>
        <p:spPr>
          <a:xfrm>
            <a:off x="869198" y="4311289"/>
            <a:ext cx="102972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사고 </a:t>
            </a:r>
            <a:r>
              <a:rPr lang="en-US" altLang="ko-KR" dirty="0"/>
              <a:t>O </a:t>
            </a:r>
            <a:r>
              <a:rPr lang="ko-KR" altLang="en-US" dirty="0"/>
              <a:t>도로와 사고 </a:t>
            </a:r>
            <a:r>
              <a:rPr lang="en-US" altLang="ko-KR" dirty="0"/>
              <a:t>X </a:t>
            </a:r>
            <a:r>
              <a:rPr lang="ko-KR" altLang="en-US" dirty="0"/>
              <a:t>도로 이미지 </a:t>
            </a:r>
            <a:r>
              <a:rPr lang="ko-KR" altLang="en-US" dirty="0" err="1"/>
              <a:t>집합간의</a:t>
            </a:r>
            <a:r>
              <a:rPr lang="ko-KR" altLang="en-US" dirty="0"/>
              <a:t> 특징이 다를 것이라는 가정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전체 도로 이미지 분포는 사고 </a:t>
            </a:r>
            <a:r>
              <a:rPr lang="en-US" altLang="ko-KR" dirty="0"/>
              <a:t>O </a:t>
            </a:r>
            <a:r>
              <a:rPr lang="ko-KR" altLang="en-US" dirty="0"/>
              <a:t>와 사고 </a:t>
            </a:r>
            <a:r>
              <a:rPr lang="en-US" altLang="ko-KR" dirty="0"/>
              <a:t>X </a:t>
            </a:r>
            <a:r>
              <a:rPr lang="ko-KR" altLang="en-US" dirty="0"/>
              <a:t>이미지 집합을 포함하고 있다는 가정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사고 </a:t>
            </a:r>
            <a:r>
              <a:rPr lang="en-US" altLang="ko-KR" dirty="0"/>
              <a:t>O </a:t>
            </a:r>
            <a:r>
              <a:rPr lang="ko-KR" altLang="en-US" dirty="0"/>
              <a:t>의 분포와 사고 </a:t>
            </a:r>
            <a:r>
              <a:rPr lang="en-US" altLang="ko-KR" dirty="0"/>
              <a:t>X </a:t>
            </a:r>
            <a:r>
              <a:rPr lang="ko-KR" altLang="en-US" dirty="0"/>
              <a:t>의 분포의 </a:t>
            </a:r>
            <a:r>
              <a:rPr lang="en-US" altLang="ko-KR" dirty="0"/>
              <a:t>FID</a:t>
            </a:r>
            <a:r>
              <a:rPr lang="ko-KR" altLang="en-US" dirty="0"/>
              <a:t>는 클 것 이며</a:t>
            </a:r>
            <a:r>
              <a:rPr lang="en-US" altLang="ko-KR" dirty="0"/>
              <a:t>, </a:t>
            </a:r>
            <a:r>
              <a:rPr lang="ko-KR" altLang="en-US" dirty="0"/>
              <a:t>사고 </a:t>
            </a:r>
            <a:r>
              <a:rPr lang="en-US" altLang="ko-KR" dirty="0"/>
              <a:t>O</a:t>
            </a:r>
            <a:r>
              <a:rPr lang="ko-KR" altLang="en-US" dirty="0"/>
              <a:t>와 전체 도로</a:t>
            </a:r>
            <a:r>
              <a:rPr lang="en-US" altLang="ko-KR" dirty="0"/>
              <a:t>, </a:t>
            </a:r>
            <a:r>
              <a:rPr lang="ko-KR" altLang="en-US" dirty="0"/>
              <a:t>사고 </a:t>
            </a:r>
            <a:r>
              <a:rPr lang="en-US" altLang="ko-KR" dirty="0"/>
              <a:t>X</a:t>
            </a:r>
            <a:r>
              <a:rPr lang="ko-KR" altLang="en-US" dirty="0"/>
              <a:t>와 전체 도로 의 </a:t>
            </a:r>
            <a:r>
              <a:rPr lang="en-US" altLang="ko-KR" dirty="0"/>
              <a:t>FID</a:t>
            </a:r>
            <a:r>
              <a:rPr lang="ko-KR" altLang="en-US" dirty="0"/>
              <a:t>는 상대적으로 작을 것이라는 가정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이러한 가정들이 </a:t>
            </a:r>
            <a:r>
              <a:rPr lang="ko-KR" altLang="en-US" dirty="0" err="1"/>
              <a:t>맞다면</a:t>
            </a:r>
            <a:r>
              <a:rPr lang="en-US" altLang="ko-KR" dirty="0"/>
              <a:t>, </a:t>
            </a:r>
            <a:r>
              <a:rPr lang="ko-KR" altLang="en-US" dirty="0"/>
              <a:t>사고가 나는 도로의 형태가 일반적인 도로의 형태의 특징이 다르다는 것을 보여 줄 수 있다고 생각</a:t>
            </a:r>
            <a:endParaRPr lang="en-US" altLang="ko-KR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45B1A6F-91D7-9D8F-8BAC-E8A70136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986" y="645442"/>
            <a:ext cx="6104149" cy="3223539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49A4F1A0-2F9A-6CE9-D161-E44B9B25EBF0}"/>
              </a:ext>
            </a:extLst>
          </p:cNvPr>
          <p:cNvSpPr/>
          <p:nvPr/>
        </p:nvSpPr>
        <p:spPr>
          <a:xfrm>
            <a:off x="4428160" y="1496984"/>
            <a:ext cx="726348" cy="7602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524A959-2B5E-F9F6-C1F3-C6C19E177379}"/>
              </a:ext>
            </a:extLst>
          </p:cNvPr>
          <p:cNvSpPr/>
          <p:nvPr/>
        </p:nvSpPr>
        <p:spPr>
          <a:xfrm>
            <a:off x="5718886" y="557136"/>
            <a:ext cx="726348" cy="7602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F0CAC88-3410-C65D-B37C-0E65DE3C2296}"/>
              </a:ext>
            </a:extLst>
          </p:cNvPr>
          <p:cNvSpPr/>
          <p:nvPr/>
        </p:nvSpPr>
        <p:spPr>
          <a:xfrm>
            <a:off x="6564746" y="1243383"/>
            <a:ext cx="726348" cy="7602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63914B-050A-0170-959D-37C7F8B4A8C4}"/>
              </a:ext>
            </a:extLst>
          </p:cNvPr>
          <p:cNvCxnSpPr>
            <a:cxnSpLocks/>
          </p:cNvCxnSpPr>
          <p:nvPr/>
        </p:nvCxnSpPr>
        <p:spPr>
          <a:xfrm flipH="1">
            <a:off x="5254487" y="3885666"/>
            <a:ext cx="1526660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6CFD7D-2F32-FF55-6A08-32F4683CAD67}"/>
              </a:ext>
            </a:extLst>
          </p:cNvPr>
          <p:cNvSpPr txBox="1"/>
          <p:nvPr/>
        </p:nvSpPr>
        <p:spPr>
          <a:xfrm>
            <a:off x="3445565" y="150776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사고 </a:t>
            </a:r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3034F6-3BE0-705D-D97B-9230AE1AEDA1}"/>
              </a:ext>
            </a:extLst>
          </p:cNvPr>
          <p:cNvSpPr txBox="1"/>
          <p:nvPr/>
        </p:nvSpPr>
        <p:spPr>
          <a:xfrm>
            <a:off x="7377129" y="1323100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사고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684947-BE74-56F6-8280-35B60B271EAD}"/>
              </a:ext>
            </a:extLst>
          </p:cNvPr>
          <p:cNvSpPr txBox="1"/>
          <p:nvPr/>
        </p:nvSpPr>
        <p:spPr>
          <a:xfrm>
            <a:off x="5501125" y="214957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전체 도로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9893179-DAA1-20A6-3B00-A4E35D77CC64}"/>
              </a:ext>
            </a:extLst>
          </p:cNvPr>
          <p:cNvCxnSpPr>
            <a:cxnSpLocks/>
          </p:cNvCxnSpPr>
          <p:nvPr/>
        </p:nvCxnSpPr>
        <p:spPr>
          <a:xfrm flipH="1">
            <a:off x="5254487" y="801075"/>
            <a:ext cx="43957" cy="33137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DDBFE52-09DE-A56F-5807-B2EBE7E3AA14}"/>
              </a:ext>
            </a:extLst>
          </p:cNvPr>
          <p:cNvCxnSpPr>
            <a:cxnSpLocks/>
          </p:cNvCxnSpPr>
          <p:nvPr/>
        </p:nvCxnSpPr>
        <p:spPr>
          <a:xfrm>
            <a:off x="6781147" y="801075"/>
            <a:ext cx="4760" cy="331372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44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3D9EA-494B-7EA5-6D20-47E7D91669EE}"/>
              </a:ext>
            </a:extLst>
          </p:cNvPr>
          <p:cNvSpPr txBox="1"/>
          <p:nvPr/>
        </p:nvSpPr>
        <p:spPr>
          <a:xfrm>
            <a:off x="140677" y="154744"/>
            <a:ext cx="3233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FID</a:t>
            </a:r>
          </a:p>
          <a:p>
            <a:r>
              <a:rPr lang="ko-KR" altLang="en-US" dirty="0"/>
              <a:t>계산</a:t>
            </a:r>
            <a:r>
              <a:rPr lang="en-US" altLang="ko-KR" dirty="0"/>
              <a:t>: clean-fid </a:t>
            </a:r>
            <a:r>
              <a:rPr lang="ko-KR" altLang="en-US" dirty="0"/>
              <a:t>오픈소스 사용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94CA1-1158-A2AF-4FE8-982617B54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080" y="1522519"/>
            <a:ext cx="7620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3C48D6-1FFA-21AC-80E8-8925DE6232B6}"/>
              </a:ext>
            </a:extLst>
          </p:cNvPr>
          <p:cNvSpPr txBox="1"/>
          <p:nvPr/>
        </p:nvSpPr>
        <p:spPr>
          <a:xfrm>
            <a:off x="887479" y="4940099"/>
            <a:ext cx="102972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Fid</a:t>
            </a:r>
            <a:r>
              <a:rPr lang="ko-KR" altLang="en-US" dirty="0"/>
              <a:t>는 </a:t>
            </a:r>
            <a:r>
              <a:rPr lang="en-US" altLang="ko-KR" dirty="0" err="1"/>
              <a:t>Pytorch</a:t>
            </a:r>
            <a:r>
              <a:rPr lang="en-US" altLang="ko-KR" dirty="0"/>
              <a:t>, </a:t>
            </a:r>
            <a:r>
              <a:rPr lang="en-US" altLang="ko-KR" dirty="0" err="1"/>
              <a:t>Tensorflow</a:t>
            </a:r>
            <a:r>
              <a:rPr lang="ko-KR" altLang="en-US" dirty="0"/>
              <a:t>에서 제공하는 기능이지만</a:t>
            </a:r>
            <a:r>
              <a:rPr lang="en-US" altLang="ko-KR" dirty="0"/>
              <a:t>, </a:t>
            </a:r>
            <a:r>
              <a:rPr lang="ko-KR" altLang="en-US" dirty="0"/>
              <a:t>이미지 요약 중 정보 손실이 </a:t>
            </a:r>
            <a:r>
              <a:rPr lang="ko-KR" altLang="en-US" dirty="0" err="1"/>
              <a:t>일어남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오픈소스 </a:t>
            </a:r>
            <a:r>
              <a:rPr lang="en-US" altLang="ko-KR" dirty="0"/>
              <a:t>Clean-fid</a:t>
            </a:r>
            <a:r>
              <a:rPr lang="ko-KR" altLang="en-US" dirty="0"/>
              <a:t>를 사용하여</a:t>
            </a:r>
            <a:r>
              <a:rPr lang="en-US" altLang="ko-KR" dirty="0"/>
              <a:t>, </a:t>
            </a:r>
            <a:r>
              <a:rPr lang="ko-KR" altLang="en-US" dirty="0"/>
              <a:t>정보 손실을 최소화함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498908-0A3F-5F28-2525-A3228B237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795" y="3777616"/>
            <a:ext cx="3528366" cy="64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79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3D9EA-494B-7EA5-6D20-47E7D91669EE}"/>
              </a:ext>
            </a:extLst>
          </p:cNvPr>
          <p:cNvSpPr txBox="1"/>
          <p:nvPr/>
        </p:nvSpPr>
        <p:spPr>
          <a:xfrm>
            <a:off x="140677" y="154744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FID</a:t>
            </a:r>
          </a:p>
          <a:p>
            <a:r>
              <a:rPr lang="ko-KR" altLang="en-US" dirty="0"/>
              <a:t>계산 결과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21070E-F84A-DADC-6028-0BF8A482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618" y="2292222"/>
            <a:ext cx="4732903" cy="11443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AE0AFB-0AD3-654E-0CB2-F6EC0B38C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79" y="1769164"/>
            <a:ext cx="3442837" cy="1818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693FBD-5E1D-9C19-F3AA-4608AFC0AC93}"/>
              </a:ext>
            </a:extLst>
          </p:cNvPr>
          <p:cNvSpPr txBox="1"/>
          <p:nvPr/>
        </p:nvSpPr>
        <p:spPr>
          <a:xfrm>
            <a:off x="887479" y="4940099"/>
            <a:ext cx="102972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가정과 일치하는 결과를 얻어냄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도로의 형태 이미지는 </a:t>
            </a:r>
            <a:r>
              <a:rPr lang="en-US" altLang="ko-KR" dirty="0"/>
              <a:t>‘</a:t>
            </a:r>
            <a:r>
              <a:rPr lang="ko-KR" altLang="en-US" dirty="0"/>
              <a:t>사고</a:t>
            </a:r>
            <a:r>
              <a:rPr lang="en-US" altLang="ko-KR" dirty="0"/>
              <a:t>’</a:t>
            </a:r>
            <a:r>
              <a:rPr lang="ko-KR" altLang="en-US" dirty="0"/>
              <a:t>와 상관관계가 있다고 판단</a:t>
            </a:r>
            <a:endParaRPr lang="en-US" altLang="ko-KR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AA03D0E-FB85-D785-CB4F-FAF6E73EB48E}"/>
              </a:ext>
            </a:extLst>
          </p:cNvPr>
          <p:cNvCxnSpPr>
            <a:cxnSpLocks/>
          </p:cNvCxnSpPr>
          <p:nvPr/>
        </p:nvCxnSpPr>
        <p:spPr>
          <a:xfrm flipH="1">
            <a:off x="4773263" y="2911631"/>
            <a:ext cx="1526660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2C44B6-2224-7558-2EFB-B9F63A65583A}"/>
              </a:ext>
            </a:extLst>
          </p:cNvPr>
          <p:cNvSpPr txBox="1"/>
          <p:nvPr/>
        </p:nvSpPr>
        <p:spPr>
          <a:xfrm>
            <a:off x="2240485" y="3741200"/>
            <a:ext cx="88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가정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A13B3-8C96-5F57-2282-C8BAF8F47566}"/>
              </a:ext>
            </a:extLst>
          </p:cNvPr>
          <p:cNvSpPr txBox="1"/>
          <p:nvPr/>
        </p:nvSpPr>
        <p:spPr>
          <a:xfrm>
            <a:off x="8250346" y="3745186"/>
            <a:ext cx="880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결과</a:t>
            </a:r>
          </a:p>
        </p:txBody>
      </p:sp>
    </p:spTree>
    <p:extLst>
      <p:ext uri="{BB962C8B-B14F-4D97-AF65-F5344CB8AC3E}">
        <p14:creationId xmlns:p14="http://schemas.microsoft.com/office/powerpoint/2010/main" val="200499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03D9EA-494B-7EA5-6D20-47E7D91669EE}"/>
              </a:ext>
            </a:extLst>
          </p:cNvPr>
          <p:cNvSpPr txBox="1"/>
          <p:nvPr/>
        </p:nvSpPr>
        <p:spPr>
          <a:xfrm>
            <a:off x="140677" y="15474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FID</a:t>
            </a:r>
          </a:p>
          <a:p>
            <a:r>
              <a:rPr lang="ko-KR" altLang="en-US" dirty="0"/>
              <a:t>한계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693FBD-5E1D-9C19-F3AA-4608AFC0AC93}"/>
              </a:ext>
            </a:extLst>
          </p:cNvPr>
          <p:cNvSpPr txBox="1"/>
          <p:nvPr/>
        </p:nvSpPr>
        <p:spPr>
          <a:xfrm>
            <a:off x="947381" y="4734027"/>
            <a:ext cx="102972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FID</a:t>
            </a:r>
            <a:r>
              <a:rPr lang="ko-KR" altLang="en-US" dirty="0"/>
              <a:t>를 계산하기 위해 최소 </a:t>
            </a:r>
            <a:r>
              <a:rPr lang="en-US" altLang="ko-KR" dirty="0"/>
              <a:t>10,000</a:t>
            </a:r>
            <a:r>
              <a:rPr lang="ko-KR" altLang="en-US" dirty="0"/>
              <a:t>장의 데이터가 필요함 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사고 다발지 데이터는 약 </a:t>
            </a:r>
            <a:r>
              <a:rPr lang="en-US" altLang="ko-KR" dirty="0"/>
              <a:t>1200</a:t>
            </a:r>
            <a:r>
              <a:rPr lang="ko-KR" altLang="en-US" dirty="0"/>
              <a:t>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수를 늘리기 위해 중심점에서 </a:t>
            </a:r>
            <a:r>
              <a:rPr lang="en-US" altLang="ko-KR" dirty="0"/>
              <a:t>100m </a:t>
            </a:r>
            <a:r>
              <a:rPr lang="ko-KR" altLang="en-US" dirty="0"/>
              <a:t>떨어진 지점을 수집</a:t>
            </a:r>
            <a:r>
              <a:rPr lang="en-US" altLang="ko-KR" dirty="0"/>
              <a:t> (</a:t>
            </a:r>
            <a:r>
              <a:rPr lang="ko-KR" altLang="en-US" dirty="0"/>
              <a:t>각 지점은 </a:t>
            </a:r>
            <a:r>
              <a:rPr lang="en-US" altLang="ko-KR" dirty="0"/>
              <a:t>60~100m </a:t>
            </a:r>
            <a:r>
              <a:rPr lang="ko-KR" altLang="en-US" dirty="0"/>
              <a:t>차이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이러한 수집과정이 </a:t>
            </a:r>
            <a:r>
              <a:rPr lang="en-US" altLang="ko-KR" dirty="0"/>
              <a:t>FID </a:t>
            </a:r>
            <a:r>
              <a:rPr lang="ko-KR" altLang="en-US" dirty="0"/>
              <a:t>계산에 영향을 끼쳤을 가능성이 높음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향후</a:t>
            </a:r>
            <a:r>
              <a:rPr lang="en-US" altLang="ko-KR" dirty="0"/>
              <a:t>, </a:t>
            </a:r>
            <a:r>
              <a:rPr lang="ko-KR" altLang="en-US" dirty="0"/>
              <a:t>해외 데이터 셋을 사용하여 다시 비교할 예정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B87632-AAF3-9961-A9CF-B8A4565F0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414" y="1809097"/>
            <a:ext cx="2152132" cy="215213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FBA041-F4D7-1EF5-02E2-3794538F7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782" y="2192742"/>
            <a:ext cx="2152132" cy="21521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D67CA1B-5FFA-7E25-275B-C4B396F11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88" y="1809097"/>
            <a:ext cx="2152132" cy="2152132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AB84440-CC38-2D54-A774-3B3BEDF6D9E0}"/>
              </a:ext>
            </a:extLst>
          </p:cNvPr>
          <p:cNvCxnSpPr>
            <a:cxnSpLocks/>
          </p:cNvCxnSpPr>
          <p:nvPr/>
        </p:nvCxnSpPr>
        <p:spPr>
          <a:xfrm flipH="1">
            <a:off x="3613697" y="2944762"/>
            <a:ext cx="1526660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79E9C7-D11A-4B76-761D-1C069248B452}"/>
              </a:ext>
            </a:extLst>
          </p:cNvPr>
          <p:cNvCxnSpPr>
            <a:cxnSpLocks/>
          </p:cNvCxnSpPr>
          <p:nvPr/>
        </p:nvCxnSpPr>
        <p:spPr>
          <a:xfrm flipH="1">
            <a:off x="7569471" y="2944762"/>
            <a:ext cx="1526660" cy="0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7223DC-1C8E-A2EA-0CC0-7B3A4752CE24}"/>
              </a:ext>
            </a:extLst>
          </p:cNvPr>
          <p:cNvSpPr txBox="1"/>
          <p:nvPr/>
        </p:nvSpPr>
        <p:spPr>
          <a:xfrm>
            <a:off x="3829764" y="248723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50~100m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A1911A-C119-E894-CEE1-18B53802C76E}"/>
              </a:ext>
            </a:extLst>
          </p:cNvPr>
          <p:cNvSpPr txBox="1"/>
          <p:nvPr/>
        </p:nvSpPr>
        <p:spPr>
          <a:xfrm>
            <a:off x="7716595" y="247275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50~100m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C8996A-0E1B-BCB3-A3B2-49695A093748}"/>
              </a:ext>
            </a:extLst>
          </p:cNvPr>
          <p:cNvSpPr txBox="1"/>
          <p:nvPr/>
        </p:nvSpPr>
        <p:spPr>
          <a:xfrm>
            <a:off x="5288782" y="169759"/>
            <a:ext cx="2327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사고다발지 중심점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917C485-AF16-433A-5B0B-B1386011C8C8}"/>
              </a:ext>
            </a:extLst>
          </p:cNvPr>
          <p:cNvCxnSpPr>
            <a:cxnSpLocks/>
          </p:cNvCxnSpPr>
          <p:nvPr/>
        </p:nvCxnSpPr>
        <p:spPr>
          <a:xfrm>
            <a:off x="6375154" y="563331"/>
            <a:ext cx="0" cy="13873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D72D05-D0E1-ADF0-B3FA-6509BC2871A5}"/>
              </a:ext>
            </a:extLst>
          </p:cNvPr>
          <p:cNvSpPr txBox="1"/>
          <p:nvPr/>
        </p:nvSpPr>
        <p:spPr>
          <a:xfrm>
            <a:off x="8656927" y="55763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100m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F2FC60-EAD5-0735-6CF8-8F59B3FC0B68}"/>
              </a:ext>
            </a:extLst>
          </p:cNvPr>
          <p:cNvSpPr txBox="1"/>
          <p:nvPr/>
        </p:nvSpPr>
        <p:spPr>
          <a:xfrm>
            <a:off x="6452511" y="10464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100m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32D40D-7259-20C7-5D7B-4DAEA5A5F295}"/>
              </a:ext>
            </a:extLst>
          </p:cNvPr>
          <p:cNvSpPr txBox="1"/>
          <p:nvPr/>
        </p:nvSpPr>
        <p:spPr>
          <a:xfrm>
            <a:off x="3417385" y="62039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100m</a:t>
            </a:r>
            <a:endParaRPr lang="ko-KR" altLang="en-US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775935E-2103-DD02-EB3C-3B8E30C16C05}"/>
              </a:ext>
            </a:extLst>
          </p:cNvPr>
          <p:cNvCxnSpPr>
            <a:cxnSpLocks/>
          </p:cNvCxnSpPr>
          <p:nvPr/>
        </p:nvCxnSpPr>
        <p:spPr>
          <a:xfrm flipH="1">
            <a:off x="3613697" y="539091"/>
            <a:ext cx="1143694" cy="876691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739D57A-8343-BBC7-DAD0-E73DE4D737F5}"/>
              </a:ext>
            </a:extLst>
          </p:cNvPr>
          <p:cNvCxnSpPr>
            <a:cxnSpLocks/>
          </p:cNvCxnSpPr>
          <p:nvPr/>
        </p:nvCxnSpPr>
        <p:spPr>
          <a:xfrm>
            <a:off x="7988716" y="539091"/>
            <a:ext cx="1107415" cy="772798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407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0ED102A4317D2449F26A825D306F156" ma:contentTypeVersion="4" ma:contentTypeDescription="새 문서를 만듭니다." ma:contentTypeScope="" ma:versionID="7aaec648aade4e16937cf9ee298769ff">
  <xsd:schema xmlns:xsd="http://www.w3.org/2001/XMLSchema" xmlns:xs="http://www.w3.org/2001/XMLSchema" xmlns:p="http://schemas.microsoft.com/office/2006/metadata/properties" xmlns:ns3="2f396b0f-68f7-4c0b-b9c6-c62e2b8419e8" targetNamespace="http://schemas.microsoft.com/office/2006/metadata/properties" ma:root="true" ma:fieldsID="3d85283a5abe3088da8de44eb89ab8d3" ns3:_="">
    <xsd:import namespace="2f396b0f-68f7-4c0b-b9c6-c62e2b8419e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396b0f-68f7-4c0b-b9c6-c62e2b8419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18ABC0-A232-4CB7-AAA7-283A71E9C8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396b0f-68f7-4c0b-b9c6-c62e2b8419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FECE2B-27CE-4D1D-96DD-D29836AD858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DDDDEC-4312-4573-8F06-69D64F575657}">
  <ds:schemaRefs>
    <ds:schemaRef ds:uri="2f396b0f-68f7-4c0b-b9c6-c62e2b8419e8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560</TotalTime>
  <Words>364</Words>
  <Application>Microsoft Office PowerPoint</Application>
  <PresentationFormat>와이드스크린</PresentationFormat>
  <Paragraphs>68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노순건</dc:creator>
  <cp:lastModifiedBy>노순건</cp:lastModifiedBy>
  <cp:revision>2</cp:revision>
  <dcterms:created xsi:type="dcterms:W3CDTF">2022-10-23T05:00:44Z</dcterms:created>
  <dcterms:modified xsi:type="dcterms:W3CDTF">2022-10-23T14:21:18Z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0x010100C0ED102A4317D2449F26A825D306F156</vt:lpwstr>
  </property>
</Properties>
</file>