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76" r:id="rId6"/>
    <p:sldId id="277" r:id="rId7"/>
    <p:sldId id="260" r:id="rId8"/>
    <p:sldId id="273" r:id="rId9"/>
    <p:sldId id="274" r:id="rId10"/>
    <p:sldId id="275" r:id="rId11"/>
    <p:sldId id="271" r:id="rId12"/>
    <p:sldId id="272" r:id="rId13"/>
    <p:sldId id="266" r:id="rId14"/>
    <p:sldId id="267" r:id="rId15"/>
    <p:sldId id="259" r:id="rId16"/>
    <p:sldId id="268" r:id="rId17"/>
    <p:sldId id="269" r:id="rId18"/>
    <p:sldId id="264" r:id="rId19"/>
    <p:sldId id="263" r:id="rId20"/>
    <p:sldId id="262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489" autoAdjust="0"/>
  </p:normalViewPr>
  <p:slideViewPr>
    <p:cSldViewPr snapToGrid="0">
      <p:cViewPr varScale="1">
        <p:scale>
          <a:sx n="93" d="100"/>
          <a:sy n="93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5F7D-F229-4032-B052-7D04F8B1F88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CB88D-1CFB-45EA-814B-AE57F9D2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  <a:p>
            <a:r>
              <a:rPr lang="en-US" dirty="0"/>
              <a:t>Mobile Services  Native support for mobile services in the cloud – both iOS and android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3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B88D-1CFB-45EA-814B-AE57F9D2D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02F0-0780-46B3-A5EF-B16534D7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Monthly Status Meeting</a:t>
            </a:r>
            <a:br>
              <a:rPr lang="en-US" dirty="0"/>
            </a:br>
            <a:r>
              <a:rPr lang="en-US" dirty="0"/>
              <a:t>March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4E76-27D1-4A57-A253-7239FBE9B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Savvly</a:t>
            </a:r>
            <a:endParaRPr lang="en-US" dirty="0"/>
          </a:p>
          <a:p>
            <a:r>
              <a:rPr lang="en-US" dirty="0"/>
              <a:t>Art Sedighi, PhD</a:t>
            </a:r>
          </a:p>
        </p:txBody>
      </p:sp>
    </p:spTree>
    <p:extLst>
      <p:ext uri="{BB962C8B-B14F-4D97-AF65-F5344CB8AC3E}">
        <p14:creationId xmlns:p14="http://schemas.microsoft.com/office/powerpoint/2010/main" val="327156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6B0D-DBA1-4489-BF6A-AD7357AA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E69B3C-F11A-4881-A01E-2F4D233A01C0}"/>
              </a:ext>
            </a:extLst>
          </p:cNvPr>
          <p:cNvCxnSpPr/>
          <p:nvPr/>
        </p:nvCxnSpPr>
        <p:spPr>
          <a:xfrm>
            <a:off x="4831290" y="5093254"/>
            <a:ext cx="256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759D2-85B2-4999-9FDA-C8FD32BAFE6B}"/>
              </a:ext>
            </a:extLst>
          </p:cNvPr>
          <p:cNvSpPr txBox="1"/>
          <p:nvPr/>
        </p:nvSpPr>
        <p:spPr>
          <a:xfrm>
            <a:off x="4978796" y="4799578"/>
            <a:ext cx="649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Action:</a:t>
            </a:r>
          </a:p>
          <a:p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743A2-CB3D-4AB2-8B3E-FB7F7EBE23F7}"/>
              </a:ext>
            </a:extLst>
          </p:cNvPr>
          <p:cNvSpPr/>
          <p:nvPr/>
        </p:nvSpPr>
        <p:spPr>
          <a:xfrm>
            <a:off x="1880601" y="2824040"/>
            <a:ext cx="160915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0525E2-13E5-45B6-A5A9-A623B57A4B83}"/>
              </a:ext>
            </a:extLst>
          </p:cNvPr>
          <p:cNvSpPr/>
          <p:nvPr/>
        </p:nvSpPr>
        <p:spPr>
          <a:xfrm>
            <a:off x="3868353" y="4734243"/>
            <a:ext cx="962937" cy="65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02D5-BF0F-4DEF-8474-697419D50E2C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flipH="1" flipV="1">
            <a:off x="2685181" y="3687906"/>
            <a:ext cx="1183172" cy="13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ADA4B3-CBAE-46EE-938F-766F8FAB607F}"/>
              </a:ext>
            </a:extLst>
          </p:cNvPr>
          <p:cNvSpPr/>
          <p:nvPr/>
        </p:nvSpPr>
        <p:spPr>
          <a:xfrm>
            <a:off x="2759707" y="4344663"/>
            <a:ext cx="293133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2F611F-99C4-4549-B67E-0EDA49BE3FA6}"/>
              </a:ext>
            </a:extLst>
          </p:cNvPr>
          <p:cNvSpPr/>
          <p:nvPr/>
        </p:nvSpPr>
        <p:spPr>
          <a:xfrm>
            <a:off x="5785033" y="5215076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5A457B-E6E8-41A5-88A4-FD133E3BECEC}"/>
              </a:ext>
            </a:extLst>
          </p:cNvPr>
          <p:cNvSpPr/>
          <p:nvPr/>
        </p:nvSpPr>
        <p:spPr>
          <a:xfrm>
            <a:off x="3307430" y="4016863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698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B1E1-DFFB-4E60-A011-63D61E7D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 management + rules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D2A6-3E89-4B35-98F7-14575870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engine is a standalone process</a:t>
            </a:r>
          </a:p>
          <a:p>
            <a:pPr lvl="1"/>
            <a:r>
              <a:rPr lang="en-US" dirty="0"/>
              <a:t>Checks the account of the user</a:t>
            </a:r>
          </a:p>
          <a:p>
            <a:pPr lvl="1"/>
            <a:r>
              <a:rPr lang="en-US" dirty="0"/>
              <a:t>if there needs to be rebalancing</a:t>
            </a:r>
          </a:p>
          <a:p>
            <a:pPr lvl="1"/>
            <a:r>
              <a:rPr lang="en-US" dirty="0"/>
              <a:t>if wire transfer is completed</a:t>
            </a:r>
          </a:p>
          <a:p>
            <a:pPr lvl="1"/>
            <a:r>
              <a:rPr lang="en-US" dirty="0"/>
              <a:t>Calculates the </a:t>
            </a:r>
            <a:r>
              <a:rPr lang="en-US" dirty="0" err="1"/>
              <a:t>fmv</a:t>
            </a:r>
            <a:r>
              <a:rPr lang="en-US" dirty="0"/>
              <a:t> of the portfolio every 24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Checks for wire transfer requests and checks for completion</a:t>
            </a:r>
          </a:p>
          <a:p>
            <a:pPr lvl="1"/>
            <a:r>
              <a:rPr lang="en-US" dirty="0"/>
              <a:t>Submits new trades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05427-2C4C-4026-BC60-820AC257D3FD}"/>
              </a:ext>
            </a:extLst>
          </p:cNvPr>
          <p:cNvSpPr txBox="1"/>
          <p:nvPr/>
        </p:nvSpPr>
        <p:spPr>
          <a:xfrm>
            <a:off x="8570815" y="2367171"/>
            <a:ext cx="3143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Rules engine could be divided into </a:t>
            </a:r>
            <a:r>
              <a:rPr lang="en-US" sz="1200" u="sng" dirty="0"/>
              <a:t>multiple micro-services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Trades</a:t>
            </a:r>
            <a:r>
              <a:rPr lang="en-US" sz="1200" dirty="0"/>
              <a:t>: a service that just submits trades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Money transfer</a:t>
            </a:r>
            <a:r>
              <a:rPr lang="en-US" sz="1200" dirty="0"/>
              <a:t>: a service that just checks for pending and successful money transfer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Death</a:t>
            </a:r>
            <a:r>
              <a:rPr lang="en-US" sz="1200" dirty="0"/>
              <a:t>: a service that checks for “death” of a user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FMV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701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B1E1-DFFB-4E60-A011-63D61E7D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 management + rules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D2A6-3E89-4B35-98F7-14575870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 management is flask based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Interfaces with the database</a:t>
            </a:r>
          </a:p>
          <a:p>
            <a:pPr lvl="1"/>
            <a:r>
              <a:rPr lang="en-US" dirty="0"/>
              <a:t>Mostly read (GET)</a:t>
            </a:r>
          </a:p>
          <a:p>
            <a:pPr lvl="1"/>
            <a:r>
              <a:rPr lang="en-US" dirty="0"/>
              <a:t>A couple of POST calls:</a:t>
            </a:r>
          </a:p>
          <a:p>
            <a:pPr lvl="2"/>
            <a:r>
              <a:rPr lang="en-US" dirty="0"/>
              <a:t>Money wire request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5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C79C-8C93-4381-A508-A49A3EDC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B419-9093-4366-897C-5B19C0C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Azure Virtual Machines: hosts services and business logic</a:t>
            </a:r>
          </a:p>
          <a:p>
            <a:r>
              <a:rPr lang="en-US" dirty="0"/>
              <a:t>Azure Active Directory: authenticator and user management</a:t>
            </a:r>
          </a:p>
          <a:p>
            <a:r>
              <a:rPr lang="en-US" dirty="0"/>
              <a:t>Azure Security center: Security information and event management (SIEM)</a:t>
            </a:r>
          </a:p>
          <a:p>
            <a:r>
              <a:rPr lang="en-US" dirty="0"/>
              <a:t>Azure Application gateway: traffic router, filter, firewall</a:t>
            </a:r>
          </a:p>
          <a:p>
            <a:r>
              <a:rPr lang="en-US" dirty="0"/>
              <a:t>Azure Application server: main business logic, integration hub with other components</a:t>
            </a:r>
          </a:p>
          <a:p>
            <a:r>
              <a:rPr lang="en-US" dirty="0"/>
              <a:t>Azure Key Vault: single entry secure vault to keep bank account information</a:t>
            </a:r>
          </a:p>
          <a:p>
            <a:r>
              <a:rPr lang="en-US" dirty="0"/>
              <a:t>Azure </a:t>
            </a:r>
            <a:r>
              <a:rPr lang="en-US" dirty="0" err="1"/>
              <a:t>CosmosDB</a:t>
            </a:r>
            <a:r>
              <a:rPr lang="en-US" dirty="0"/>
              <a:t>: distributed database to hold shared transactions, contacts, and other system state</a:t>
            </a:r>
          </a:p>
          <a:p>
            <a:r>
              <a:rPr lang="en-US" dirty="0"/>
              <a:t>Azure Storage: logging</a:t>
            </a:r>
          </a:p>
          <a:p>
            <a:r>
              <a:rPr lang="en-US" dirty="0"/>
              <a:t>Azure Log Analytics: event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5BCC-EFD3-4F5D-B3C4-08FD9FDB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09C6-C26A-4793-9E00-A792DEBA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API driven architecture, use of micro-services and stateless design patterns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Production environment is logically segregated from the rest of the resources on Azure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All networking </a:t>
            </a:r>
            <a:r>
              <a:rPr lang="en-US" sz="1800" spc="-1" dirty="0">
                <a:latin typeface="Arial"/>
              </a:rPr>
              <a:t>and communication is internal to Azure</a:t>
            </a:r>
          </a:p>
          <a:p>
            <a:pPr lvl="1"/>
            <a:r>
              <a:rPr lang="en-US" sz="1500" b="0" strike="noStrike" spc="-1" dirty="0">
                <a:latin typeface="Arial"/>
              </a:rPr>
              <a:t>Only </a:t>
            </a:r>
            <a:r>
              <a:rPr lang="en-US" sz="1500" spc="-1" dirty="0">
                <a:latin typeface="Arial"/>
              </a:rPr>
              <a:t>one entry point to the environment (web 80/443) – everything else is blocked off</a:t>
            </a:r>
          </a:p>
          <a:p>
            <a:r>
              <a:rPr lang="en-US" sz="1800" b="0" strike="noStrike" spc="-1" dirty="0">
                <a:latin typeface="Arial"/>
              </a:rPr>
              <a:t>All networking is segregated out to its own resource group and managed accordingly </a:t>
            </a:r>
          </a:p>
          <a:p>
            <a:pPr lvl="1"/>
            <a:r>
              <a:rPr lang="en-US" sz="1500" spc="-1" dirty="0">
                <a:latin typeface="Arial"/>
              </a:rPr>
              <a:t>Not affected by production resources</a:t>
            </a:r>
          </a:p>
          <a:p>
            <a:r>
              <a:rPr lang="en-US" sz="1800" b="0" strike="noStrike" spc="-1" dirty="0">
                <a:latin typeface="Arial"/>
              </a:rPr>
              <a:t> Integration with external providers is decoupled to allow for ease of transition to other providers </a:t>
            </a:r>
          </a:p>
          <a:p>
            <a:endParaRPr lang="en-US" sz="18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9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F4A-BCEB-4BBB-B549-D3ADCC09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Non-Functional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AC7A-9492-420A-97D3-FAB5D326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Primary: Security</a:t>
            </a:r>
          </a:p>
          <a:p>
            <a:r>
              <a:rPr lang="en-US" dirty="0"/>
              <a:t>Secondary: </a:t>
            </a:r>
          </a:p>
          <a:p>
            <a:pPr lvl="1"/>
            <a:r>
              <a:rPr lang="en-US" dirty="0"/>
              <a:t>Cloud-native: API driven, micro-services</a:t>
            </a:r>
          </a:p>
          <a:p>
            <a:pPr lvl="1"/>
            <a:r>
              <a:rPr lang="en-US" dirty="0"/>
              <a:t>Abstraction of integration points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B804-EE4B-4127-ADD0-D21E441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BF3A-7633-43A3-B33E-78A15C07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and Team buildout: Jan 31</a:t>
            </a:r>
            <a:r>
              <a:rPr lang="en-US" baseline="30000" dirty="0"/>
              <a:t>st</a:t>
            </a:r>
            <a:r>
              <a:rPr lang="en-US" dirty="0"/>
              <a:t> (approx.)</a:t>
            </a:r>
          </a:p>
          <a:p>
            <a:r>
              <a:rPr lang="en-US" dirty="0"/>
              <a:t>Start Date: Feb 1</a:t>
            </a:r>
            <a:r>
              <a:rPr lang="en-US" baseline="30000" dirty="0"/>
              <a:t>st</a:t>
            </a:r>
            <a:r>
              <a:rPr lang="en-US" dirty="0"/>
              <a:t> (depending on resource allocation)</a:t>
            </a:r>
          </a:p>
          <a:p>
            <a:r>
              <a:rPr lang="en-US" dirty="0"/>
              <a:t>Alpha release: May 31</a:t>
            </a:r>
            <a:r>
              <a:rPr lang="en-US" baseline="30000" dirty="0"/>
              <a:t>st</a:t>
            </a:r>
            <a:r>
              <a:rPr lang="en-US" dirty="0"/>
              <a:t> (depending on start date)</a:t>
            </a:r>
          </a:p>
          <a:p>
            <a:pPr lvl="1"/>
            <a:r>
              <a:rPr lang="en-US" dirty="0"/>
              <a:t>End-to-end communication sand-box: start date plus 45-days</a:t>
            </a:r>
          </a:p>
          <a:p>
            <a:r>
              <a:rPr lang="en-US" dirty="0"/>
              <a:t>Total resource requirement: </a:t>
            </a:r>
          </a:p>
          <a:p>
            <a:pPr lvl="1"/>
            <a:r>
              <a:rPr lang="en-US" dirty="0"/>
              <a:t>4 Senior developers - full time</a:t>
            </a:r>
          </a:p>
          <a:p>
            <a:pPr lvl="1"/>
            <a:r>
              <a:rPr lang="en-US" dirty="0"/>
              <a:t>1 Senior DevOps – half-time</a:t>
            </a:r>
          </a:p>
          <a:p>
            <a:r>
              <a:rPr lang="en-US" dirty="0"/>
              <a:t>Estimated cost:  350k </a:t>
            </a:r>
            <a:r>
              <a:rPr lang="en-US"/>
              <a:t>+ Azure costs </a:t>
            </a:r>
            <a:endParaRPr lang="en-US" dirty="0"/>
          </a:p>
          <a:p>
            <a:r>
              <a:rPr lang="en-US" dirty="0"/>
              <a:t>Not currently part of the engineering plan:</a:t>
            </a:r>
          </a:p>
          <a:p>
            <a:pPr lvl="1"/>
            <a:r>
              <a:rPr lang="en-US" dirty="0"/>
              <a:t>Web, Mobile and any client facing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20062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768-07B1-44EF-8086-832995ADB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5C55C8-8BB2-4C6C-A494-55666FA2A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1480-78D1-451D-BDB3-B38AA7BF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E565-AF29-4576-979E-98AC6CEF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Application gateway is the main external entry to the environment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Application gateway has a web application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firewall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(WAF) feature that is setup to prevent attacks that are outlined in the OWASP 10 documentation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App Service Environment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hosts the API,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which is an isolated app server, and only hosts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Savvly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product (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single tenant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, separate network and storage)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The Azure App Service Environment is an Azure App Service feature that provides a fully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isolated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and dedicated environment for securely running App Service apps at high scale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The app service further isolates network traffic by allowing traffic to only come from the app gateway.  The ensures that the app service is further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isolated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from unwanted access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All the connection to the application gateway are over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SSL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55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C555-7083-4494-A3E9-08E7A9EB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6B90-DF53-4DD4-9A8F-E50CD1F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Azure Cosmos DB is a fully </a:t>
            </a:r>
            <a:r>
              <a:rPr lang="en-US" sz="1800" b="1" strike="noStrike" spc="-1" dirty="0">
                <a:solidFill>
                  <a:srgbClr val="2E3436"/>
                </a:solidFill>
                <a:latin typeface="Arial"/>
              </a:rPr>
              <a:t>managed</a:t>
            </a:r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 NoSQL database</a:t>
            </a:r>
          </a:p>
          <a:p>
            <a:r>
              <a:rPr lang="en-US" sz="1800" b="1" strike="noStrike" spc="-1" dirty="0">
                <a:solidFill>
                  <a:srgbClr val="2E3436"/>
                </a:solidFill>
                <a:latin typeface="Arial"/>
              </a:rPr>
              <a:t>Single-digit</a:t>
            </a:r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 millisecond response times, and automatic and instant scalability, guarantee speed at any scale</a:t>
            </a:r>
          </a:p>
          <a:p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Real-time access with fast read and write latencies globally, and throughput and consistency all backed by SLA with </a:t>
            </a:r>
            <a:r>
              <a:rPr lang="en-US" sz="1800" b="1" strike="noStrike" spc="-1" dirty="0">
                <a:solidFill>
                  <a:srgbClr val="2E3436"/>
                </a:solidFill>
                <a:latin typeface="Arial"/>
              </a:rPr>
              <a:t>99.999%</a:t>
            </a:r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 availability, and enterprise-level security</a:t>
            </a:r>
          </a:p>
          <a:p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The Cassandra API for </a:t>
            </a:r>
            <a:r>
              <a:rPr lang="en-US" sz="1800" b="0" strike="noStrike" spc="-1" dirty="0" err="1">
                <a:solidFill>
                  <a:srgbClr val="2E3436"/>
                </a:solidFill>
                <a:latin typeface="Arial"/>
              </a:rPr>
              <a:t>CosmosDB</a:t>
            </a:r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 enables interaction with data stored in Azure Cosmos DB using the Cassandra Query Language (CQL) , Cassandra-based tools (like </a:t>
            </a:r>
            <a:r>
              <a:rPr lang="en-US" sz="1800" b="0" strike="noStrike" spc="-1" dirty="0" err="1">
                <a:solidFill>
                  <a:srgbClr val="2E3436"/>
                </a:solidFill>
                <a:latin typeface="Arial"/>
              </a:rPr>
              <a:t>cqlsh</a:t>
            </a:r>
            <a:r>
              <a:rPr lang="en-US" sz="1800" b="0" strike="noStrike" spc="-1" dirty="0">
                <a:solidFill>
                  <a:srgbClr val="2E3436"/>
                </a:solidFill>
                <a:latin typeface="Arial"/>
              </a:rPr>
              <a:t>) and Cassandra client drivers that you're already familiar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AE4E-6400-4994-A634-D7C3FCAB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0BA2-FF45-43C2-8FEF-95ED9630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infrastructure for all of SDLC and production</a:t>
            </a:r>
          </a:p>
          <a:p>
            <a:pPr lvl="1"/>
            <a:r>
              <a:rPr lang="en-US" dirty="0"/>
              <a:t>Segregated infrastructure for production with tight access control</a:t>
            </a:r>
          </a:p>
          <a:p>
            <a:r>
              <a:rPr lang="en-US" dirty="0"/>
              <a:t>Multi-region deployment</a:t>
            </a:r>
          </a:p>
          <a:p>
            <a:pPr lvl="1"/>
            <a:r>
              <a:rPr lang="en-US" dirty="0"/>
              <a:t>The product calls for as many regions as possible</a:t>
            </a:r>
          </a:p>
          <a:p>
            <a:r>
              <a:rPr lang="en-US" dirty="0"/>
              <a:t>Use of PaaS cloud services for the initial release </a:t>
            </a:r>
          </a:p>
          <a:p>
            <a:pPr lvl="1"/>
            <a:r>
              <a:rPr lang="en-US" dirty="0"/>
              <a:t>Engineering and development for later releases in order to increase performance and reduce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180-2337-4E34-B85C-84F916E1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CEF9-2496-4CA4-8EF0-CA3E5972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strike="noStrike" spc="-1" dirty="0">
                <a:latin typeface="Arial"/>
              </a:rPr>
              <a:t>Azure Virtual Network (</a:t>
            </a:r>
            <a:r>
              <a:rPr lang="en-US" sz="1800" b="0" strike="noStrike" spc="-1" dirty="0" err="1">
                <a:latin typeface="Arial"/>
              </a:rPr>
              <a:t>VNet</a:t>
            </a:r>
            <a:r>
              <a:rPr lang="en-US" sz="1800" b="0" strike="noStrike" spc="-1" dirty="0">
                <a:latin typeface="Arial"/>
              </a:rPr>
              <a:t>) is the fundamental building block for private networks in Azure</a:t>
            </a:r>
          </a:p>
          <a:p>
            <a:r>
              <a:rPr lang="en-US" sz="1800" b="0" strike="noStrike" spc="-1" dirty="0" err="1">
                <a:latin typeface="Arial"/>
              </a:rPr>
              <a:t>VNet</a:t>
            </a:r>
            <a:r>
              <a:rPr lang="en-US" sz="1800" b="0" strike="noStrike" spc="-1" dirty="0">
                <a:latin typeface="Arial"/>
              </a:rPr>
              <a:t> enables resources to securely communicate with each other </a:t>
            </a:r>
            <a:r>
              <a:rPr lang="en-US" sz="1800" spc="-1" dirty="0">
                <a:latin typeface="Arial"/>
              </a:rPr>
              <a:t>without ever going over the public </a:t>
            </a:r>
            <a:r>
              <a:rPr lang="en-US" sz="1800" b="0" strike="noStrike" spc="-1" dirty="0">
                <a:latin typeface="Arial"/>
              </a:rPr>
              <a:t>internet</a:t>
            </a:r>
          </a:p>
          <a:p>
            <a:r>
              <a:rPr lang="en-US" sz="1800" b="0" strike="noStrike" spc="-1" dirty="0">
                <a:latin typeface="Arial"/>
              </a:rPr>
              <a:t>The production environment further segregates </a:t>
            </a:r>
            <a:r>
              <a:rPr lang="en-US" sz="1800" spc="-1" dirty="0">
                <a:latin typeface="Arial"/>
              </a:rPr>
              <a:t>traffic to</a:t>
            </a:r>
            <a:r>
              <a:rPr lang="en-US" sz="1800" b="0" strike="noStrike" spc="-1" dirty="0">
                <a:latin typeface="Arial"/>
              </a:rPr>
              <a:t> the following </a:t>
            </a:r>
            <a:r>
              <a:rPr lang="en-US" sz="1800" b="0" strike="noStrike" spc="-1" dirty="0" err="1">
                <a:latin typeface="Arial"/>
              </a:rPr>
              <a:t>vnets</a:t>
            </a:r>
            <a:r>
              <a:rPr lang="en-US" sz="1800" b="0" strike="noStrike" spc="-1" dirty="0">
                <a:latin typeface="Arial"/>
              </a:rPr>
              <a:t>:</a:t>
            </a:r>
          </a:p>
          <a:p>
            <a:pPr lvl="1"/>
            <a:r>
              <a:rPr lang="en-US" sz="1500" spc="-1" dirty="0">
                <a:latin typeface="Arial"/>
              </a:rPr>
              <a:t>Ke</a:t>
            </a:r>
            <a:r>
              <a:rPr lang="en-US" sz="1500" b="0" strike="noStrike" spc="-1" dirty="0">
                <a:latin typeface="Arial"/>
              </a:rPr>
              <a:t>y vault </a:t>
            </a:r>
            <a:r>
              <a:rPr lang="en-US" sz="1500" b="0" strike="noStrike" spc="-1" dirty="0" err="1">
                <a:latin typeface="Arial"/>
              </a:rPr>
              <a:t>vnet</a:t>
            </a:r>
            <a:r>
              <a:rPr lang="en-US" sz="1500" b="0" strike="noStrike" spc="-1" dirty="0">
                <a:latin typeface="Arial"/>
              </a:rPr>
              <a:t>: holds band information.  This </a:t>
            </a:r>
            <a:r>
              <a:rPr lang="en-US" sz="1500" b="0" strike="noStrike" spc="-1" dirty="0" err="1">
                <a:latin typeface="Arial"/>
              </a:rPr>
              <a:t>vnet</a:t>
            </a:r>
            <a:r>
              <a:rPr lang="en-US" sz="1500" b="0" strike="noStrike" spc="-1" dirty="0">
                <a:latin typeface="Arial"/>
              </a:rPr>
              <a:t> </a:t>
            </a:r>
            <a:r>
              <a:rPr lang="en-US" sz="1500" spc="-1" dirty="0">
                <a:latin typeface="Arial"/>
              </a:rPr>
              <a:t>has a dedicated access control, and firewall</a:t>
            </a:r>
            <a:endParaRPr lang="en-US" sz="1500" b="0" strike="noStrike" spc="-1" dirty="0">
              <a:latin typeface="Arial"/>
            </a:endParaRPr>
          </a:p>
          <a:p>
            <a:pPr lvl="1"/>
            <a:r>
              <a:rPr lang="en-US" sz="1500" b="0" strike="noStrike" spc="-1" dirty="0">
                <a:latin typeface="Arial"/>
              </a:rPr>
              <a:t>Database </a:t>
            </a:r>
            <a:r>
              <a:rPr lang="en-US" sz="1500" b="0" strike="noStrike" spc="-1" dirty="0" err="1">
                <a:latin typeface="Arial"/>
              </a:rPr>
              <a:t>vnet</a:t>
            </a:r>
            <a:r>
              <a:rPr lang="en-US" sz="1500" b="0" strike="noStrike" spc="-1" dirty="0">
                <a:latin typeface="Arial"/>
              </a:rPr>
              <a:t>: all traffic to the database is segregated and firewalled.  </a:t>
            </a:r>
            <a:r>
              <a:rPr lang="en-US" sz="1500" spc="-1" dirty="0">
                <a:latin typeface="Arial"/>
              </a:rPr>
              <a:t>No traffic to the database is allowed unless it flows thru proper set of resources</a:t>
            </a:r>
            <a:endParaRPr lang="en-US" sz="1500" b="0" strike="noStrike" spc="-1" dirty="0">
              <a:latin typeface="Arial"/>
            </a:endParaRPr>
          </a:p>
          <a:p>
            <a:pPr lvl="1"/>
            <a:r>
              <a:rPr lang="en-US" sz="1500" b="0" strike="noStrike" spc="-1" dirty="0">
                <a:latin typeface="Arial"/>
              </a:rPr>
              <a:t>Gateway subnet in </a:t>
            </a:r>
            <a:r>
              <a:rPr lang="en-US" sz="1500" b="0" strike="noStrike" spc="-1" dirty="0" err="1">
                <a:latin typeface="Arial"/>
              </a:rPr>
              <a:t>vnet</a:t>
            </a:r>
            <a:r>
              <a:rPr lang="en-US" sz="1500" b="0" strike="noStrike" spc="-1" dirty="0">
                <a:latin typeface="Arial"/>
              </a:rPr>
              <a:t>: composed of a dedicated subnet for the internet gateway.  This is the only external facing IP</a:t>
            </a:r>
          </a:p>
          <a:p>
            <a:pPr lvl="2"/>
            <a:r>
              <a:rPr lang="en-US" sz="1400" b="0" strike="noStrike" spc="-1" dirty="0">
                <a:latin typeface="Arial"/>
              </a:rPr>
              <a:t>Firewall: controls traffic and prevents against OWAPS 10 based attacks</a:t>
            </a:r>
          </a:p>
          <a:p>
            <a:pPr lvl="1"/>
            <a:r>
              <a:rPr lang="en-US" sz="1500" spc="-1" dirty="0">
                <a:latin typeface="Arial"/>
              </a:rPr>
              <a:t>Application Server subnet in </a:t>
            </a:r>
            <a:r>
              <a:rPr lang="en-US" sz="1500" spc="-1" dirty="0" err="1">
                <a:latin typeface="Arial"/>
              </a:rPr>
              <a:t>vnet</a:t>
            </a:r>
            <a:r>
              <a:rPr lang="en-US" sz="1500" spc="-1" dirty="0">
                <a:latin typeface="Arial"/>
              </a:rPr>
              <a:t>: dedicated application server (not multi-tenant). Only traffic from the app gateway is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5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81B3-5CCB-492C-BA81-900FE6BF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3BC-1AEB-4951-B94A-84312466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rivate endpoint is a network interface that uses a private IP address from ‘a’ virtual network that connects privately and securely to a service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By using a private endpoint, the service can only be accessed from the virtual network</a:t>
            </a:r>
          </a:p>
          <a:p>
            <a:pPr lvl="1"/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Private endpoint basically allows connection to the resource only via the private end point route, but by putting the private endpoint in a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</a:rPr>
              <a:t>vnet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, we limit access to the resource</a:t>
            </a:r>
          </a:p>
          <a:p>
            <a:r>
              <a:rPr lang="en-US" sz="1800" spc="-1" dirty="0">
                <a:solidFill>
                  <a:srgbClr val="000000"/>
                </a:solidFill>
                <a:latin typeface="Arial"/>
              </a:rPr>
              <a:t>Private endpoints in the architecture:</a:t>
            </a:r>
          </a:p>
          <a:p>
            <a:pPr lvl="1"/>
            <a:r>
              <a:rPr lang="en-US" sz="1500" spc="-1" dirty="0">
                <a:solidFill>
                  <a:srgbClr val="000000"/>
                </a:solidFill>
                <a:latin typeface="Arial"/>
              </a:rPr>
              <a:t>KV – connection to the key vault must flow thru the </a:t>
            </a:r>
            <a:r>
              <a:rPr lang="en-US" sz="1500" spc="-1" dirty="0" err="1">
                <a:solidFill>
                  <a:srgbClr val="000000"/>
                </a:solidFill>
                <a:latin typeface="Arial"/>
              </a:rPr>
              <a:t>vnet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, and then the private endpoint</a:t>
            </a:r>
          </a:p>
          <a:p>
            <a:pPr lvl="1"/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Database (Cosmos) – connection and interaction with the database must 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flow thru the </a:t>
            </a:r>
            <a:r>
              <a:rPr lang="en-US" sz="1500" spc="-1" dirty="0" err="1">
                <a:solidFill>
                  <a:srgbClr val="000000"/>
                </a:solidFill>
                <a:latin typeface="Arial"/>
              </a:rPr>
              <a:t>vnet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, and then the private endpoint</a:t>
            </a:r>
          </a:p>
          <a:p>
            <a:pPr lvl="1"/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CC98-AEA9-4A67-B125-AA37A90D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977E-B46C-4FD6-80F0-634787E6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n-tier architecture: </a:t>
            </a:r>
          </a:p>
          <a:p>
            <a:pPr lvl="1"/>
            <a:r>
              <a:rPr lang="en-US" dirty="0"/>
              <a:t>Clients: come from mobile devices or REST calls via Web</a:t>
            </a:r>
          </a:p>
          <a:p>
            <a:pPr lvl="1"/>
            <a:r>
              <a:rPr lang="en-US" dirty="0"/>
              <a:t>Server: business logic that manages requests</a:t>
            </a:r>
          </a:p>
          <a:p>
            <a:pPr lvl="1"/>
            <a:r>
              <a:rPr lang="en-US" dirty="0"/>
              <a:t>Persistence Layer: Cloud NoSQL storage vis </a:t>
            </a:r>
            <a:r>
              <a:rPr lang="en-US" dirty="0" err="1"/>
              <a:t>CosmosDB</a:t>
            </a:r>
            <a:r>
              <a:rPr lang="en-US" dirty="0"/>
              <a:t> and blob store as needed</a:t>
            </a:r>
          </a:p>
          <a:p>
            <a:pPr lvl="1"/>
            <a:r>
              <a:rPr lang="en-US" dirty="0"/>
              <a:t>Adaptors to external and third-party service providers</a:t>
            </a:r>
          </a:p>
          <a:p>
            <a:r>
              <a:rPr lang="en-US" dirty="0"/>
              <a:t>Security architecture</a:t>
            </a:r>
          </a:p>
          <a:p>
            <a:pPr lvl="1"/>
            <a:r>
              <a:rPr lang="en-US" dirty="0"/>
              <a:t>VNETs for data, business logic and web</a:t>
            </a:r>
          </a:p>
          <a:p>
            <a:pPr lvl="1"/>
            <a:r>
              <a:rPr lang="en-US" dirty="0"/>
              <a:t>Application Gateway and Firewalls to control traffic from the public Internet</a:t>
            </a:r>
          </a:p>
          <a:p>
            <a:pPr lvl="1"/>
            <a:r>
              <a:rPr lang="en-US" dirty="0"/>
              <a:t>No internet access from business logic or backend store</a:t>
            </a:r>
          </a:p>
        </p:txBody>
      </p:sp>
    </p:spTree>
    <p:extLst>
      <p:ext uri="{BB962C8B-B14F-4D97-AF65-F5344CB8AC3E}">
        <p14:creationId xmlns:p14="http://schemas.microsoft.com/office/powerpoint/2010/main" val="30686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D8F8C1-E3F5-497A-9273-1C3FB866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6" y="391681"/>
            <a:ext cx="8825659" cy="706964"/>
          </a:xfrm>
        </p:spPr>
        <p:txBody>
          <a:bodyPr/>
          <a:lstStyle/>
          <a:p>
            <a:r>
              <a:rPr lang="en-US" dirty="0"/>
              <a:t>Domain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8EFD8-A24D-47D2-B967-1477491E1C31}"/>
              </a:ext>
            </a:extLst>
          </p:cNvPr>
          <p:cNvSpPr/>
          <p:nvPr/>
        </p:nvSpPr>
        <p:spPr>
          <a:xfrm>
            <a:off x="504968" y="2183642"/>
            <a:ext cx="1033516" cy="433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B94B0-B546-4D1A-8592-75A6F297ADF6}"/>
              </a:ext>
            </a:extLst>
          </p:cNvPr>
          <p:cNvSpPr txBox="1"/>
          <p:nvPr/>
        </p:nvSpPr>
        <p:spPr>
          <a:xfrm rot="16200000">
            <a:off x="-97202" y="395695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r>
              <a:rPr lang="en-US" dirty="0"/>
              <a:t>Mobile, REST, WEB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A2DD7-B15F-4457-B5D1-4670C481F421}"/>
              </a:ext>
            </a:extLst>
          </p:cNvPr>
          <p:cNvSpPr/>
          <p:nvPr/>
        </p:nvSpPr>
        <p:spPr>
          <a:xfrm>
            <a:off x="10944520" y="4183814"/>
            <a:ext cx="792555" cy="227250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A04C1-608F-4662-82C6-609AEC5675C5}"/>
              </a:ext>
            </a:extLst>
          </p:cNvPr>
          <p:cNvGrpSpPr/>
          <p:nvPr/>
        </p:nvGrpSpPr>
        <p:grpSpPr>
          <a:xfrm>
            <a:off x="7562513" y="1719989"/>
            <a:ext cx="2187503" cy="2336226"/>
            <a:chOff x="9567260" y="2212504"/>
            <a:chExt cx="2187503" cy="23362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1EC608-8FE5-4E27-B92B-12A0E181346D}"/>
                </a:ext>
              </a:extLst>
            </p:cNvPr>
            <p:cNvGrpSpPr/>
            <p:nvPr/>
          </p:nvGrpSpPr>
          <p:grpSpPr>
            <a:xfrm>
              <a:off x="9584948" y="2813162"/>
              <a:ext cx="2169815" cy="1735568"/>
              <a:chOff x="9253182" y="2442949"/>
              <a:chExt cx="2483893" cy="173556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D4D0F5B-E797-4F0D-8CA4-4C1A031C3783}"/>
                  </a:ext>
                </a:extLst>
              </p:cNvPr>
              <p:cNvSpPr/>
              <p:nvPr/>
            </p:nvSpPr>
            <p:spPr>
              <a:xfrm>
                <a:off x="9253182" y="2442949"/>
                <a:ext cx="2483893" cy="1473958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A4D2FB-D2AD-4AC9-B5E9-B92CB99340C5}"/>
                  </a:ext>
                </a:extLst>
              </p:cNvPr>
              <p:cNvSpPr txBox="1"/>
              <p:nvPr/>
            </p:nvSpPr>
            <p:spPr>
              <a:xfrm>
                <a:off x="11214175" y="391690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VNET</a:t>
                </a:r>
              </a:p>
            </p:txBody>
          </p:sp>
        </p:grp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AC4F5A8E-D85F-4C1D-8AF8-87068AC11A65}"/>
                </a:ext>
              </a:extLst>
            </p:cNvPr>
            <p:cNvSpPr/>
            <p:nvPr/>
          </p:nvSpPr>
          <p:spPr>
            <a:xfrm>
              <a:off x="9858086" y="3101549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48475CCA-6675-445E-8AFF-539592E3EBBD}"/>
                </a:ext>
              </a:extLst>
            </p:cNvPr>
            <p:cNvSpPr/>
            <p:nvPr/>
          </p:nvSpPr>
          <p:spPr>
            <a:xfrm>
              <a:off x="10762383" y="3093358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D5F41E-2ADA-44D4-98BC-BD1CBEE1EDB1}"/>
                </a:ext>
              </a:extLst>
            </p:cNvPr>
            <p:cNvSpPr txBox="1"/>
            <p:nvPr/>
          </p:nvSpPr>
          <p:spPr>
            <a:xfrm>
              <a:off x="9567260" y="2212504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Cosmos</a:t>
              </a:r>
            </a:p>
            <a:p>
              <a:r>
                <a:rPr lang="en-US" dirty="0"/>
                <a:t>Persistence Layer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F54DCFB-ACC0-4481-8493-ED5541B6F88E}"/>
              </a:ext>
            </a:extLst>
          </p:cNvPr>
          <p:cNvSpPr/>
          <p:nvPr/>
        </p:nvSpPr>
        <p:spPr>
          <a:xfrm>
            <a:off x="1865149" y="5659764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A61AFA-1F2B-460A-A1DA-61240C0B18AF}"/>
              </a:ext>
            </a:extLst>
          </p:cNvPr>
          <p:cNvSpPr/>
          <p:nvPr/>
        </p:nvSpPr>
        <p:spPr>
          <a:xfrm>
            <a:off x="4643476" y="4024178"/>
            <a:ext cx="158114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Secret and Key management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49254-F878-47F4-8E7E-1DD79E7C464F}"/>
              </a:ext>
            </a:extLst>
          </p:cNvPr>
          <p:cNvSpPr txBox="1"/>
          <p:nvPr/>
        </p:nvSpPr>
        <p:spPr>
          <a:xfrm rot="5400000">
            <a:off x="10318454" y="5112585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A71FD5-FFC0-4AD7-9E10-198C8D4095B6}"/>
              </a:ext>
            </a:extLst>
          </p:cNvPr>
          <p:cNvSpPr/>
          <p:nvPr/>
        </p:nvSpPr>
        <p:spPr>
          <a:xfrm>
            <a:off x="3690783" y="5659764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 and Identity Management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70796F-97BC-44EC-B6DC-A5AF5FB16DCE}"/>
              </a:ext>
            </a:extLst>
          </p:cNvPr>
          <p:cNvSpPr/>
          <p:nvPr/>
        </p:nvSpPr>
        <p:spPr>
          <a:xfrm>
            <a:off x="2753536" y="2647571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Layer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26F1F-3A5F-43A6-94B8-66D64DE9D985}"/>
              </a:ext>
            </a:extLst>
          </p:cNvPr>
          <p:cNvSpPr/>
          <p:nvPr/>
        </p:nvSpPr>
        <p:spPr>
          <a:xfrm>
            <a:off x="9024948" y="5088016"/>
            <a:ext cx="1587522" cy="5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Death Checker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1AD20-A802-47C6-8134-A3AC8215D8C9}"/>
              </a:ext>
            </a:extLst>
          </p:cNvPr>
          <p:cNvSpPr/>
          <p:nvPr/>
        </p:nvSpPr>
        <p:spPr>
          <a:xfrm>
            <a:off x="6678221" y="5058721"/>
            <a:ext cx="1587522" cy="5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FMV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9BCA5-4DA4-4C0D-961C-FAE02345DB47}"/>
              </a:ext>
            </a:extLst>
          </p:cNvPr>
          <p:cNvSpPr/>
          <p:nvPr/>
        </p:nvSpPr>
        <p:spPr>
          <a:xfrm>
            <a:off x="7861361" y="4400148"/>
            <a:ext cx="1587522" cy="5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 Adaptor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D255D6-B33C-4A26-B606-FD2E87940634}"/>
              </a:ext>
            </a:extLst>
          </p:cNvPr>
          <p:cNvSpPr/>
          <p:nvPr/>
        </p:nvSpPr>
        <p:spPr>
          <a:xfrm>
            <a:off x="4592513" y="2018923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</a:t>
            </a:r>
          </a:p>
          <a:p>
            <a:pPr algn="ctr"/>
            <a:r>
              <a:rPr lang="en-US" sz="1400" dirty="0"/>
              <a:t>Monitoring</a:t>
            </a:r>
          </a:p>
          <a:p>
            <a:pPr algn="ctr"/>
            <a:r>
              <a:rPr lang="en-US" sz="1400" dirty="0"/>
              <a:t>Logging</a:t>
            </a:r>
          </a:p>
          <a:p>
            <a:pPr algn="ctr"/>
            <a:r>
              <a:rPr lang="en-US" sz="1400" dirty="0"/>
              <a:t>Admin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18FEBF-381B-47E0-9E9E-82BDBE22F85E}"/>
              </a:ext>
            </a:extLst>
          </p:cNvPr>
          <p:cNvSpPr/>
          <p:nvPr/>
        </p:nvSpPr>
        <p:spPr>
          <a:xfrm rot="16200000">
            <a:off x="2886306" y="4013529"/>
            <a:ext cx="1473955" cy="38959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FA21B-1958-4C29-9EF2-4FFA7899D3DF}"/>
              </a:ext>
            </a:extLst>
          </p:cNvPr>
          <p:cNvSpPr txBox="1"/>
          <p:nvPr/>
        </p:nvSpPr>
        <p:spPr>
          <a:xfrm>
            <a:off x="2964893" y="522615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AAD B2C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5039D-81CB-4F54-A1F1-74DDCF82B77A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8665109" y="3794605"/>
            <a:ext cx="3030" cy="3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D9760-456C-475B-8C92-DE595A76EEF9}"/>
              </a:ext>
            </a:extLst>
          </p:cNvPr>
          <p:cNvCxnSpPr>
            <a:cxnSpLocks/>
            <a:stCxn id="53" idx="3"/>
            <a:endCxn id="38" idx="1"/>
          </p:cNvCxnSpPr>
          <p:nvPr/>
        </p:nvCxnSpPr>
        <p:spPr>
          <a:xfrm flipV="1">
            <a:off x="4341058" y="3057626"/>
            <a:ext cx="3239143" cy="2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F63623-243C-44EC-9679-198F21904DC7}"/>
              </a:ext>
            </a:extLst>
          </p:cNvPr>
          <p:cNvCxnSpPr>
            <a:cxnSpLocks/>
            <a:stCxn id="3" idx="0"/>
            <a:endCxn id="53" idx="2"/>
          </p:cNvCxnSpPr>
          <p:nvPr/>
        </p:nvCxnSpPr>
        <p:spPr>
          <a:xfrm flipH="1" flipV="1">
            <a:off x="3547297" y="3511437"/>
            <a:ext cx="23692" cy="17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958B4-BDA0-4DD1-8AC6-D4712DC82197}"/>
              </a:ext>
            </a:extLst>
          </p:cNvPr>
          <p:cNvCxnSpPr>
            <a:stCxn id="13" idx="3"/>
            <a:endCxn id="31" idx="3"/>
          </p:cNvCxnSpPr>
          <p:nvPr/>
        </p:nvCxnSpPr>
        <p:spPr>
          <a:xfrm>
            <a:off x="1538484" y="4353636"/>
            <a:ext cx="2084800" cy="87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56E12F-E60F-443A-A749-C56F53C50AA0}"/>
              </a:ext>
            </a:extLst>
          </p:cNvPr>
          <p:cNvSpPr txBox="1"/>
          <p:nvPr/>
        </p:nvSpPr>
        <p:spPr>
          <a:xfrm>
            <a:off x="2097839" y="3858378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27C778-79C1-4442-90C4-6131E1DC00E7}"/>
              </a:ext>
            </a:extLst>
          </p:cNvPr>
          <p:cNvCxnSpPr>
            <a:stCxn id="13" idx="3"/>
            <a:endCxn id="53" idx="1"/>
          </p:cNvCxnSpPr>
          <p:nvPr/>
        </p:nvCxnSpPr>
        <p:spPr>
          <a:xfrm flipV="1">
            <a:off x="1538484" y="3079504"/>
            <a:ext cx="1215052" cy="12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19F1D-9146-437E-9815-3082295D39C1}"/>
              </a:ext>
            </a:extLst>
          </p:cNvPr>
          <p:cNvSpPr/>
          <p:nvPr/>
        </p:nvSpPr>
        <p:spPr>
          <a:xfrm>
            <a:off x="6511070" y="4183815"/>
            <a:ext cx="4314137" cy="227204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172347-7A5B-4091-8FA9-6F13248392D9}"/>
              </a:ext>
            </a:extLst>
          </p:cNvPr>
          <p:cNvSpPr/>
          <p:nvPr/>
        </p:nvSpPr>
        <p:spPr>
          <a:xfrm>
            <a:off x="9024948" y="5805144"/>
            <a:ext cx="1587522" cy="5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Trade Submission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21780D-0EF3-4FCF-A4C1-4FC3B44A86DA}"/>
              </a:ext>
            </a:extLst>
          </p:cNvPr>
          <p:cNvSpPr/>
          <p:nvPr/>
        </p:nvSpPr>
        <p:spPr>
          <a:xfrm>
            <a:off x="6670360" y="5772344"/>
            <a:ext cx="1587522" cy="5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Rebalancer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17CB7-02F7-485D-8347-372156362601}"/>
              </a:ext>
            </a:extLst>
          </p:cNvPr>
          <p:cNvSpPr txBox="1"/>
          <p:nvPr/>
        </p:nvSpPr>
        <p:spPr>
          <a:xfrm>
            <a:off x="7434718" y="638759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8227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CACB-A73A-4ACF-AD27-E9BD104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Progress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E798D6-803C-4DC2-8D40-6AB57B2E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1" y="2753474"/>
            <a:ext cx="10938138" cy="28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8697-E85B-4E57-A4A9-8AF8F660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0CEC-CF01-42AD-8300-2977A58D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-  Cloud, FMV, Rebalancer</a:t>
            </a:r>
          </a:p>
          <a:p>
            <a:r>
              <a:rPr lang="en-US" dirty="0"/>
              <a:t>Danny – API</a:t>
            </a:r>
          </a:p>
          <a:p>
            <a:r>
              <a:rPr lang="en-US" dirty="0"/>
              <a:t>Dave – Cloud, Bank Adaptor</a:t>
            </a:r>
          </a:p>
          <a:p>
            <a:r>
              <a:rPr lang="en-US" dirty="0"/>
              <a:t>Mainor – Death checker</a:t>
            </a:r>
          </a:p>
          <a:p>
            <a:r>
              <a:rPr lang="en-US" dirty="0"/>
              <a:t>TBD – Identity, Secret, Trade submission</a:t>
            </a:r>
          </a:p>
          <a:p>
            <a:r>
              <a:rPr lang="en-US" dirty="0"/>
              <a:t>TBD – Testing, Web integration, monitoring </a:t>
            </a:r>
          </a:p>
        </p:txBody>
      </p:sp>
    </p:spTree>
    <p:extLst>
      <p:ext uri="{BB962C8B-B14F-4D97-AF65-F5344CB8AC3E}">
        <p14:creationId xmlns:p14="http://schemas.microsoft.com/office/powerpoint/2010/main" val="20566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D8F8C1-E3F5-497A-9273-1C3FB866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8EFD8-A24D-47D2-B967-1477491E1C31}"/>
              </a:ext>
            </a:extLst>
          </p:cNvPr>
          <p:cNvSpPr/>
          <p:nvPr/>
        </p:nvSpPr>
        <p:spPr>
          <a:xfrm>
            <a:off x="504968" y="2183642"/>
            <a:ext cx="1033516" cy="433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B94B0-B546-4D1A-8592-75A6F297ADF6}"/>
              </a:ext>
            </a:extLst>
          </p:cNvPr>
          <p:cNvSpPr txBox="1"/>
          <p:nvPr/>
        </p:nvSpPr>
        <p:spPr>
          <a:xfrm rot="16200000">
            <a:off x="-97202" y="395695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r>
              <a:rPr lang="en-US" dirty="0"/>
              <a:t>Mobile, REST, WEB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1EC608-8FE5-4E27-B92B-12A0E181346D}"/>
              </a:ext>
            </a:extLst>
          </p:cNvPr>
          <p:cNvGrpSpPr/>
          <p:nvPr/>
        </p:nvGrpSpPr>
        <p:grpSpPr>
          <a:xfrm>
            <a:off x="9584948" y="2813162"/>
            <a:ext cx="2169815" cy="1735568"/>
            <a:chOff x="9253182" y="2442949"/>
            <a:chExt cx="2483893" cy="17355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4D0F5B-E797-4F0D-8CA4-4C1A031C3783}"/>
                </a:ext>
              </a:extLst>
            </p:cNvPr>
            <p:cNvSpPr/>
            <p:nvPr/>
          </p:nvSpPr>
          <p:spPr>
            <a:xfrm>
              <a:off x="9253182" y="2442949"/>
              <a:ext cx="2483893" cy="1473958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A4D2FB-D2AD-4AC9-B5E9-B92CB99340C5}"/>
                </a:ext>
              </a:extLst>
            </p:cNvPr>
            <p:cNvSpPr txBox="1"/>
            <p:nvPr/>
          </p:nvSpPr>
          <p:spPr>
            <a:xfrm>
              <a:off x="11214175" y="391690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VNET</a:t>
              </a:r>
            </a:p>
          </p:txBody>
        </p:sp>
      </p:grpSp>
      <p:sp>
        <p:nvSpPr>
          <p:cNvPr id="43" name="Cylinder 42">
            <a:extLst>
              <a:ext uri="{FF2B5EF4-FFF2-40B4-BE49-F238E27FC236}">
                <a16:creationId xmlns:a16="http://schemas.microsoft.com/office/drawing/2014/main" id="{AC4F5A8E-D85F-4C1D-8AF8-87068AC11A65}"/>
              </a:ext>
            </a:extLst>
          </p:cNvPr>
          <p:cNvSpPr/>
          <p:nvPr/>
        </p:nvSpPr>
        <p:spPr>
          <a:xfrm>
            <a:off x="9858086" y="3101549"/>
            <a:ext cx="730930" cy="849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48475CCA-6675-445E-8AFF-539592E3EBBD}"/>
              </a:ext>
            </a:extLst>
          </p:cNvPr>
          <p:cNvSpPr/>
          <p:nvPr/>
        </p:nvSpPr>
        <p:spPr>
          <a:xfrm>
            <a:off x="10762383" y="3093358"/>
            <a:ext cx="730930" cy="849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A2DD7-B15F-4457-B5D1-4670C481F421}"/>
              </a:ext>
            </a:extLst>
          </p:cNvPr>
          <p:cNvSpPr/>
          <p:nvPr/>
        </p:nvSpPr>
        <p:spPr>
          <a:xfrm>
            <a:off x="9591096" y="4982366"/>
            <a:ext cx="2145979" cy="147395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D5F41E-2ADA-44D4-98BC-BD1CBEE1EDB1}"/>
              </a:ext>
            </a:extLst>
          </p:cNvPr>
          <p:cNvSpPr txBox="1"/>
          <p:nvPr/>
        </p:nvSpPr>
        <p:spPr>
          <a:xfrm>
            <a:off x="9567260" y="220223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Cosmos</a:t>
            </a:r>
          </a:p>
          <a:p>
            <a:r>
              <a:rPr lang="en-US" dirty="0"/>
              <a:t>Persistence Layer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9C241E-94B2-47C2-8E90-B166C8BE0BE5}"/>
              </a:ext>
            </a:extLst>
          </p:cNvPr>
          <p:cNvSpPr/>
          <p:nvPr/>
        </p:nvSpPr>
        <p:spPr>
          <a:xfrm>
            <a:off x="4034840" y="2475296"/>
            <a:ext cx="160191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Rules Engine</a:t>
            </a:r>
          </a:p>
          <a:p>
            <a:pPr algn="ctr"/>
            <a:r>
              <a:rPr lang="en-US" sz="1400" dirty="0"/>
              <a:t>Business logic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54DCFB-ACC0-4481-8493-ED5541B6F88E}"/>
              </a:ext>
            </a:extLst>
          </p:cNvPr>
          <p:cNvSpPr/>
          <p:nvPr/>
        </p:nvSpPr>
        <p:spPr>
          <a:xfrm>
            <a:off x="2332245" y="5381751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A61AFA-1F2B-460A-A1DA-61240C0B18AF}"/>
              </a:ext>
            </a:extLst>
          </p:cNvPr>
          <p:cNvSpPr/>
          <p:nvPr/>
        </p:nvSpPr>
        <p:spPr>
          <a:xfrm>
            <a:off x="5771077" y="2476035"/>
            <a:ext cx="158114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Secret and Key management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CB56FFF-B19E-48ED-B3C8-0B807DDB47B0}"/>
              </a:ext>
            </a:extLst>
          </p:cNvPr>
          <p:cNvSpPr/>
          <p:nvPr/>
        </p:nvSpPr>
        <p:spPr>
          <a:xfrm>
            <a:off x="5780167" y="4390689"/>
            <a:ext cx="160915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Persistence Proxy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49254-F878-47F4-8E7E-1DD79E7C464F}"/>
              </a:ext>
            </a:extLst>
          </p:cNvPr>
          <p:cNvSpPr txBox="1"/>
          <p:nvPr/>
        </p:nvSpPr>
        <p:spPr>
          <a:xfrm>
            <a:off x="9702544" y="523870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A71FD5-FFC0-4AD7-9E10-198C8D4095B6}"/>
              </a:ext>
            </a:extLst>
          </p:cNvPr>
          <p:cNvSpPr/>
          <p:nvPr/>
        </p:nvSpPr>
        <p:spPr>
          <a:xfrm>
            <a:off x="4026054" y="5381751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 and Identity Management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70796F-97BC-44EC-B6DC-A5AF5FB16DCE}"/>
              </a:ext>
            </a:extLst>
          </p:cNvPr>
          <p:cNvSpPr/>
          <p:nvPr/>
        </p:nvSpPr>
        <p:spPr>
          <a:xfrm>
            <a:off x="4026054" y="4374841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Account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02A912-7D0F-4550-8F83-13AC491CE198}"/>
              </a:ext>
            </a:extLst>
          </p:cNvPr>
          <p:cNvSpPr/>
          <p:nvPr/>
        </p:nvSpPr>
        <p:spPr>
          <a:xfrm>
            <a:off x="5792714" y="5380900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Secure Enclave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26F1F-3A5F-43A6-94B8-66D64DE9D985}"/>
              </a:ext>
            </a:extLst>
          </p:cNvPr>
          <p:cNvSpPr/>
          <p:nvPr/>
        </p:nvSpPr>
        <p:spPr>
          <a:xfrm>
            <a:off x="4030482" y="3416254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“Death” Check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E945C1-E6DA-4BB6-8A43-6F4B31EA52BD}"/>
              </a:ext>
            </a:extLst>
          </p:cNvPr>
          <p:cNvSpPr/>
          <p:nvPr/>
        </p:nvSpPr>
        <p:spPr>
          <a:xfrm>
            <a:off x="5771077" y="3416254"/>
            <a:ext cx="160915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Proxy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7BA419-97F6-45D3-AA05-5690647EB76F}"/>
              </a:ext>
            </a:extLst>
          </p:cNvPr>
          <p:cNvSpPr/>
          <p:nvPr/>
        </p:nvSpPr>
        <p:spPr>
          <a:xfrm>
            <a:off x="7451387" y="2937368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Management Adapter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EABCB5-317A-4399-A141-EAC8458868FD}"/>
              </a:ext>
            </a:extLst>
          </p:cNvPr>
          <p:cNvSpPr/>
          <p:nvPr/>
        </p:nvSpPr>
        <p:spPr>
          <a:xfrm>
            <a:off x="7603787" y="3089768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Management Adapter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1AD20-A802-47C6-8134-A3AC8215D8C9}"/>
              </a:ext>
            </a:extLst>
          </p:cNvPr>
          <p:cNvSpPr/>
          <p:nvPr/>
        </p:nvSpPr>
        <p:spPr>
          <a:xfrm>
            <a:off x="7756187" y="3242168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Management Adapter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CDD816-8863-4C7A-B0BC-34665218D877}"/>
              </a:ext>
            </a:extLst>
          </p:cNvPr>
          <p:cNvSpPr/>
          <p:nvPr/>
        </p:nvSpPr>
        <p:spPr>
          <a:xfrm>
            <a:off x="7522948" y="4407832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 Account And Escrow Account Adapter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9BCA5-4DA4-4C0D-961C-FAE02345DB47}"/>
              </a:ext>
            </a:extLst>
          </p:cNvPr>
          <p:cNvSpPr/>
          <p:nvPr/>
        </p:nvSpPr>
        <p:spPr>
          <a:xfrm>
            <a:off x="7675348" y="4560232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 Account And Escrow Account Adapter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E659FA-9993-49EF-9D0C-13C0FB3555B5}"/>
              </a:ext>
            </a:extLst>
          </p:cNvPr>
          <p:cNvSpPr/>
          <p:nvPr/>
        </p:nvSpPr>
        <p:spPr>
          <a:xfrm>
            <a:off x="2293454" y="4382139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Logging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D255D6-B33C-4A26-B606-FD2E87940634}"/>
              </a:ext>
            </a:extLst>
          </p:cNvPr>
          <p:cNvSpPr/>
          <p:nvPr/>
        </p:nvSpPr>
        <p:spPr>
          <a:xfrm>
            <a:off x="2295141" y="3429000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4F09F8-CD48-461F-950B-062266503405}"/>
              </a:ext>
            </a:extLst>
          </p:cNvPr>
          <p:cNvSpPr/>
          <p:nvPr/>
        </p:nvSpPr>
        <p:spPr>
          <a:xfrm>
            <a:off x="2293454" y="2446998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59984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D8F8C1-E3F5-497A-9273-1C3FB866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6" y="391681"/>
            <a:ext cx="8825659" cy="706964"/>
          </a:xfrm>
        </p:spPr>
        <p:txBody>
          <a:bodyPr/>
          <a:lstStyle/>
          <a:p>
            <a:r>
              <a:rPr lang="en-US" dirty="0"/>
              <a:t>Domain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8EFD8-A24D-47D2-B967-1477491E1C31}"/>
              </a:ext>
            </a:extLst>
          </p:cNvPr>
          <p:cNvSpPr/>
          <p:nvPr/>
        </p:nvSpPr>
        <p:spPr>
          <a:xfrm>
            <a:off x="504968" y="2183642"/>
            <a:ext cx="1033516" cy="433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B94B0-B546-4D1A-8592-75A6F297ADF6}"/>
              </a:ext>
            </a:extLst>
          </p:cNvPr>
          <p:cNvSpPr txBox="1"/>
          <p:nvPr/>
        </p:nvSpPr>
        <p:spPr>
          <a:xfrm rot="16200000">
            <a:off x="-97202" y="395695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r>
              <a:rPr lang="en-US" dirty="0"/>
              <a:t>Mobile, REST, WEB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A2DD7-B15F-4457-B5D1-4670C481F421}"/>
              </a:ext>
            </a:extLst>
          </p:cNvPr>
          <p:cNvSpPr/>
          <p:nvPr/>
        </p:nvSpPr>
        <p:spPr>
          <a:xfrm>
            <a:off x="10944520" y="3265360"/>
            <a:ext cx="792555" cy="319096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A04C1-608F-4662-82C6-609AEC5675C5}"/>
              </a:ext>
            </a:extLst>
          </p:cNvPr>
          <p:cNvGrpSpPr/>
          <p:nvPr/>
        </p:nvGrpSpPr>
        <p:grpSpPr>
          <a:xfrm>
            <a:off x="6167548" y="530912"/>
            <a:ext cx="2187503" cy="2346500"/>
            <a:chOff x="9567260" y="2202230"/>
            <a:chExt cx="2187503" cy="23465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1EC608-8FE5-4E27-B92B-12A0E181346D}"/>
                </a:ext>
              </a:extLst>
            </p:cNvPr>
            <p:cNvGrpSpPr/>
            <p:nvPr/>
          </p:nvGrpSpPr>
          <p:grpSpPr>
            <a:xfrm>
              <a:off x="9584948" y="2813162"/>
              <a:ext cx="2169815" cy="1735568"/>
              <a:chOff x="9253182" y="2442949"/>
              <a:chExt cx="2483893" cy="173556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D4D0F5B-E797-4F0D-8CA4-4C1A031C3783}"/>
                  </a:ext>
                </a:extLst>
              </p:cNvPr>
              <p:cNvSpPr/>
              <p:nvPr/>
            </p:nvSpPr>
            <p:spPr>
              <a:xfrm>
                <a:off x="9253182" y="2442949"/>
                <a:ext cx="2483893" cy="1473958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A4D2FB-D2AD-4AC9-B5E9-B92CB99340C5}"/>
                  </a:ext>
                </a:extLst>
              </p:cNvPr>
              <p:cNvSpPr txBox="1"/>
              <p:nvPr/>
            </p:nvSpPr>
            <p:spPr>
              <a:xfrm>
                <a:off x="11214175" y="391690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VNET</a:t>
                </a:r>
              </a:p>
            </p:txBody>
          </p:sp>
        </p:grp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AC4F5A8E-D85F-4C1D-8AF8-87068AC11A65}"/>
                </a:ext>
              </a:extLst>
            </p:cNvPr>
            <p:cNvSpPr/>
            <p:nvPr/>
          </p:nvSpPr>
          <p:spPr>
            <a:xfrm>
              <a:off x="9858086" y="3101549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48475CCA-6675-445E-8AFF-539592E3EBBD}"/>
                </a:ext>
              </a:extLst>
            </p:cNvPr>
            <p:cNvSpPr/>
            <p:nvPr/>
          </p:nvSpPr>
          <p:spPr>
            <a:xfrm>
              <a:off x="10762383" y="3093358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D5F41E-2ADA-44D4-98BC-BD1CBEE1EDB1}"/>
                </a:ext>
              </a:extLst>
            </p:cNvPr>
            <p:cNvSpPr txBox="1"/>
            <p:nvPr/>
          </p:nvSpPr>
          <p:spPr>
            <a:xfrm>
              <a:off x="9567260" y="2202230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Cosmos</a:t>
              </a:r>
            </a:p>
            <a:p>
              <a:r>
                <a:rPr lang="en-US" dirty="0"/>
                <a:t>Persistence Layer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F54DCFB-ACC0-4481-8493-ED5541B6F88E}"/>
              </a:ext>
            </a:extLst>
          </p:cNvPr>
          <p:cNvSpPr/>
          <p:nvPr/>
        </p:nvSpPr>
        <p:spPr>
          <a:xfrm>
            <a:off x="1865149" y="5659764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A61AFA-1F2B-460A-A1DA-61240C0B18AF}"/>
              </a:ext>
            </a:extLst>
          </p:cNvPr>
          <p:cNvSpPr/>
          <p:nvPr/>
        </p:nvSpPr>
        <p:spPr>
          <a:xfrm>
            <a:off x="6470726" y="5897941"/>
            <a:ext cx="158114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Secret and Key management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49254-F878-47F4-8E7E-1DD79E7C464F}"/>
              </a:ext>
            </a:extLst>
          </p:cNvPr>
          <p:cNvSpPr txBox="1"/>
          <p:nvPr/>
        </p:nvSpPr>
        <p:spPr>
          <a:xfrm rot="5400000">
            <a:off x="10350547" y="470398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A71FD5-FFC0-4AD7-9E10-198C8D4095B6}"/>
              </a:ext>
            </a:extLst>
          </p:cNvPr>
          <p:cNvSpPr/>
          <p:nvPr/>
        </p:nvSpPr>
        <p:spPr>
          <a:xfrm>
            <a:off x="3690783" y="5659764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 and Identity Management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70796F-97BC-44EC-B6DC-A5AF5FB16DCE}"/>
              </a:ext>
            </a:extLst>
          </p:cNvPr>
          <p:cNvSpPr/>
          <p:nvPr/>
        </p:nvSpPr>
        <p:spPr>
          <a:xfrm>
            <a:off x="2767135" y="3319949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Account Management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26F1F-3A5F-43A6-94B8-66D64DE9D985}"/>
              </a:ext>
            </a:extLst>
          </p:cNvPr>
          <p:cNvSpPr/>
          <p:nvPr/>
        </p:nvSpPr>
        <p:spPr>
          <a:xfrm>
            <a:off x="9132886" y="3296627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“Death” Check</a:t>
            </a:r>
          </a:p>
          <a:p>
            <a:pPr algn="ctr"/>
            <a:r>
              <a:rPr lang="en-US" sz="1400" dirty="0"/>
              <a:t>(process)</a:t>
            </a:r>
          </a:p>
          <a:p>
            <a:pPr algn="ctr"/>
            <a:r>
              <a:rPr lang="en-US" sz="1400" dirty="0"/>
              <a:t>(manual UI)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E945C1-E6DA-4BB6-8A43-6F4B31EA52BD}"/>
              </a:ext>
            </a:extLst>
          </p:cNvPr>
          <p:cNvSpPr/>
          <p:nvPr/>
        </p:nvSpPr>
        <p:spPr>
          <a:xfrm>
            <a:off x="5371138" y="3319949"/>
            <a:ext cx="160915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Manager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1AD20-A802-47C6-8134-A3AC8215D8C9}"/>
              </a:ext>
            </a:extLst>
          </p:cNvPr>
          <p:cNvSpPr/>
          <p:nvPr/>
        </p:nvSpPr>
        <p:spPr>
          <a:xfrm>
            <a:off x="9123459" y="4337082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Management Adapter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9BCA5-4DA4-4C0D-961C-FAE02345DB47}"/>
              </a:ext>
            </a:extLst>
          </p:cNvPr>
          <p:cNvSpPr/>
          <p:nvPr/>
        </p:nvSpPr>
        <p:spPr>
          <a:xfrm>
            <a:off x="9132886" y="5410819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 Account And Escrow Account Adapter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D255D6-B33C-4A26-B606-FD2E87940634}"/>
              </a:ext>
            </a:extLst>
          </p:cNvPr>
          <p:cNvSpPr/>
          <p:nvPr/>
        </p:nvSpPr>
        <p:spPr>
          <a:xfrm>
            <a:off x="9780291" y="2094021"/>
            <a:ext cx="1587522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</a:t>
            </a:r>
          </a:p>
          <a:p>
            <a:pPr algn="ctr"/>
            <a:r>
              <a:rPr lang="en-US" sz="1400" dirty="0"/>
              <a:t>Monitoring</a:t>
            </a:r>
          </a:p>
          <a:p>
            <a:pPr algn="ctr"/>
            <a:r>
              <a:rPr lang="en-US" sz="1400" dirty="0"/>
              <a:t>Logging</a:t>
            </a:r>
          </a:p>
          <a:p>
            <a:pPr algn="ctr"/>
            <a:r>
              <a:rPr lang="en-US" sz="1400" dirty="0"/>
              <a:t>Admin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18FEBF-381B-47E0-9E9E-82BDBE22F85E}"/>
              </a:ext>
            </a:extLst>
          </p:cNvPr>
          <p:cNvSpPr/>
          <p:nvPr/>
        </p:nvSpPr>
        <p:spPr>
          <a:xfrm rot="16200000">
            <a:off x="2886306" y="4013529"/>
            <a:ext cx="1473955" cy="38959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FA21B-1958-4C29-9EF2-4FFA7899D3DF}"/>
              </a:ext>
            </a:extLst>
          </p:cNvPr>
          <p:cNvSpPr txBox="1"/>
          <p:nvPr/>
        </p:nvSpPr>
        <p:spPr>
          <a:xfrm>
            <a:off x="2964893" y="522615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AAD B2C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ED3E19-31EB-44DC-8CCB-BE3AAABEF721}"/>
              </a:ext>
            </a:extLst>
          </p:cNvPr>
          <p:cNvCxnSpPr>
            <a:stCxn id="56" idx="1"/>
            <a:endCxn id="57" idx="3"/>
          </p:cNvCxnSpPr>
          <p:nvPr/>
        </p:nvCxnSpPr>
        <p:spPr>
          <a:xfrm flipH="1">
            <a:off x="6980297" y="3728560"/>
            <a:ext cx="2152589" cy="2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5039D-81CB-4F54-A1F1-74DDCF82B77A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6175718" y="2615802"/>
            <a:ext cx="1094426" cy="7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D9760-456C-475B-8C92-DE595A76EEF9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4354657" y="3751882"/>
            <a:ext cx="101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F63623-243C-44EC-9679-198F21904DC7}"/>
              </a:ext>
            </a:extLst>
          </p:cNvPr>
          <p:cNvCxnSpPr>
            <a:cxnSpLocks/>
            <a:stCxn id="3" idx="0"/>
            <a:endCxn id="53" idx="2"/>
          </p:cNvCxnSpPr>
          <p:nvPr/>
        </p:nvCxnSpPr>
        <p:spPr>
          <a:xfrm flipH="1" flipV="1">
            <a:off x="3560896" y="4183815"/>
            <a:ext cx="10093" cy="104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958B4-BDA0-4DD1-8AC6-D4712DC82197}"/>
              </a:ext>
            </a:extLst>
          </p:cNvPr>
          <p:cNvCxnSpPr>
            <a:stCxn id="13" idx="3"/>
            <a:endCxn id="31" idx="3"/>
          </p:cNvCxnSpPr>
          <p:nvPr/>
        </p:nvCxnSpPr>
        <p:spPr>
          <a:xfrm>
            <a:off x="1538484" y="4353636"/>
            <a:ext cx="2084800" cy="87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9233B4-3C3C-48DC-A9AF-FDF4C6D951A6}"/>
              </a:ext>
            </a:extLst>
          </p:cNvPr>
          <p:cNvCxnSpPr>
            <a:cxnSpLocks/>
            <a:stCxn id="60" idx="1"/>
            <a:endCxn id="57" idx="3"/>
          </p:cNvCxnSpPr>
          <p:nvPr/>
        </p:nvCxnSpPr>
        <p:spPr>
          <a:xfrm flipH="1" flipV="1">
            <a:off x="6980297" y="3751882"/>
            <a:ext cx="2143162" cy="101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56E12F-E60F-443A-A749-C56F53C50AA0}"/>
              </a:ext>
            </a:extLst>
          </p:cNvPr>
          <p:cNvSpPr txBox="1"/>
          <p:nvPr/>
        </p:nvSpPr>
        <p:spPr>
          <a:xfrm>
            <a:off x="1872158" y="3707305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27C778-79C1-4442-90C4-6131E1DC00E7}"/>
              </a:ext>
            </a:extLst>
          </p:cNvPr>
          <p:cNvCxnSpPr>
            <a:stCxn id="13" idx="3"/>
            <a:endCxn id="53" idx="1"/>
          </p:cNvCxnSpPr>
          <p:nvPr/>
        </p:nvCxnSpPr>
        <p:spPr>
          <a:xfrm flipV="1">
            <a:off x="1538484" y="3751882"/>
            <a:ext cx="1228651" cy="60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FACA05-E796-44E9-A801-E8D43795115C}"/>
              </a:ext>
            </a:extLst>
          </p:cNvPr>
          <p:cNvCxnSpPr>
            <a:cxnSpLocks/>
            <a:stCxn id="62" idx="1"/>
            <a:endCxn id="57" idx="3"/>
          </p:cNvCxnSpPr>
          <p:nvPr/>
        </p:nvCxnSpPr>
        <p:spPr>
          <a:xfrm flipH="1" flipV="1">
            <a:off x="6980297" y="3751882"/>
            <a:ext cx="2152589" cy="209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F8F5F2-C7B8-4B85-9EAF-549AAF06F87B}"/>
              </a:ext>
            </a:extLst>
          </p:cNvPr>
          <p:cNvSpPr txBox="1"/>
          <p:nvPr/>
        </p:nvSpPr>
        <p:spPr>
          <a:xfrm>
            <a:off x="7084131" y="4222206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449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7572E-F3AB-444D-9B9D-216915BFA3E9}"/>
              </a:ext>
            </a:extLst>
          </p:cNvPr>
          <p:cNvSpPr/>
          <p:nvPr/>
        </p:nvSpPr>
        <p:spPr>
          <a:xfrm>
            <a:off x="6163632" y="2622009"/>
            <a:ext cx="158114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Fidelity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D013F-CF89-4B35-91E9-425B0E10708A}"/>
              </a:ext>
            </a:extLst>
          </p:cNvPr>
          <p:cNvSpPr/>
          <p:nvPr/>
        </p:nvSpPr>
        <p:spPr>
          <a:xfrm>
            <a:off x="6169068" y="5020465"/>
            <a:ext cx="158114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Citibank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B63CA-40FD-494B-93F3-FF87CC7B8D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954207" y="3485875"/>
            <a:ext cx="5436" cy="153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7E329F-0114-4CD3-8D3D-E6215B08BE37}"/>
              </a:ext>
            </a:extLst>
          </p:cNvPr>
          <p:cNvSpPr txBox="1"/>
          <p:nvPr/>
        </p:nvSpPr>
        <p:spPr>
          <a:xfrm>
            <a:off x="6959642" y="4007261"/>
            <a:ext cx="170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setup is</a:t>
            </a:r>
          </a:p>
          <a:p>
            <a:r>
              <a:rPr lang="en-US" sz="1200" dirty="0"/>
              <a:t>Manual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517D0-D406-494A-8320-E1D0D5622CE1}"/>
              </a:ext>
            </a:extLst>
          </p:cNvPr>
          <p:cNvCxnSpPr/>
          <p:nvPr/>
        </p:nvCxnSpPr>
        <p:spPr>
          <a:xfrm>
            <a:off x="3770722" y="2915239"/>
            <a:ext cx="239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6C3411-2823-4C97-9768-C2107C7C2BF2}"/>
              </a:ext>
            </a:extLst>
          </p:cNvPr>
          <p:cNvSpPr txBox="1"/>
          <p:nvPr/>
        </p:nvSpPr>
        <p:spPr>
          <a:xfrm>
            <a:off x="3669778" y="2436422"/>
            <a:ext cx="239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Trade:</a:t>
            </a:r>
          </a:p>
          <a:p>
            <a:r>
              <a:rPr lang="en-US" sz="1200" dirty="0"/>
              <a:t>Buy $10,000 Index 500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D65D1-DD5C-4A5A-93B2-BE909627BC68}"/>
              </a:ext>
            </a:extLst>
          </p:cNvPr>
          <p:cNvCxnSpPr/>
          <p:nvPr/>
        </p:nvCxnSpPr>
        <p:spPr>
          <a:xfrm flipV="1">
            <a:off x="6363093" y="3447584"/>
            <a:ext cx="0" cy="157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79A129-0244-41E6-A15F-E9555285192B}"/>
              </a:ext>
            </a:extLst>
          </p:cNvPr>
          <p:cNvSpPr txBox="1"/>
          <p:nvPr/>
        </p:nvSpPr>
        <p:spPr>
          <a:xfrm rot="16200000">
            <a:off x="5659019" y="4018099"/>
            <a:ext cx="113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Pulls $10,000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4FB71-BF51-42E0-A370-223598F1DAAB}"/>
              </a:ext>
            </a:extLst>
          </p:cNvPr>
          <p:cNvCxnSpPr/>
          <p:nvPr/>
        </p:nvCxnSpPr>
        <p:spPr>
          <a:xfrm>
            <a:off x="3516198" y="5545317"/>
            <a:ext cx="256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9E2630-DA0A-4EB9-BA54-5AABAF04F60A}"/>
              </a:ext>
            </a:extLst>
          </p:cNvPr>
          <p:cNvSpPr txBox="1"/>
          <p:nvPr/>
        </p:nvSpPr>
        <p:spPr>
          <a:xfrm>
            <a:off x="3443997" y="4938231"/>
            <a:ext cx="26148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Validate:</a:t>
            </a:r>
          </a:p>
          <a:p>
            <a:r>
              <a:rPr lang="en-US" sz="1050" dirty="0"/>
              <a:t>Is Wire for amount  $10,000 received</a:t>
            </a:r>
          </a:p>
          <a:p>
            <a:r>
              <a:rPr lang="en-US" sz="1050" dirty="0"/>
              <a:t>With a specific correlation id?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AD1574-2A14-4053-BA99-EDEDA74C6609}"/>
              </a:ext>
            </a:extLst>
          </p:cNvPr>
          <p:cNvSpPr/>
          <p:nvPr/>
        </p:nvSpPr>
        <p:spPr>
          <a:xfrm>
            <a:off x="2758488" y="2540417"/>
            <a:ext cx="970960" cy="78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there pending trade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F0DA73-0B26-4EAC-ADC2-A6220F5F4644}"/>
              </a:ext>
            </a:extLst>
          </p:cNvPr>
          <p:cNvGrpSpPr/>
          <p:nvPr/>
        </p:nvGrpSpPr>
        <p:grpSpPr>
          <a:xfrm>
            <a:off x="283101" y="507383"/>
            <a:ext cx="2187503" cy="2346500"/>
            <a:chOff x="9567260" y="2202230"/>
            <a:chExt cx="2187503" cy="23465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5EC2C4-30F7-4F1D-BF2C-78305ABE4B00}"/>
                </a:ext>
              </a:extLst>
            </p:cNvPr>
            <p:cNvGrpSpPr/>
            <p:nvPr/>
          </p:nvGrpSpPr>
          <p:grpSpPr>
            <a:xfrm>
              <a:off x="9584948" y="2813162"/>
              <a:ext cx="2169815" cy="1735568"/>
              <a:chOff x="9253182" y="2442949"/>
              <a:chExt cx="2483893" cy="17355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0790E1-5CE1-4029-9515-625C6763ED4D}"/>
                  </a:ext>
                </a:extLst>
              </p:cNvPr>
              <p:cNvSpPr/>
              <p:nvPr/>
            </p:nvSpPr>
            <p:spPr>
              <a:xfrm>
                <a:off x="9253182" y="2442949"/>
                <a:ext cx="2483893" cy="1473958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F2068F-8703-4DEE-9EA9-B30FD4EE7BAC}"/>
                  </a:ext>
                </a:extLst>
              </p:cNvPr>
              <p:cNvSpPr txBox="1"/>
              <p:nvPr/>
            </p:nvSpPr>
            <p:spPr>
              <a:xfrm>
                <a:off x="11214175" y="391690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VNET</a:t>
                </a:r>
              </a:p>
            </p:txBody>
          </p:sp>
        </p:grp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2CAC61A6-5D5C-4716-A05C-22876DEC89B5}"/>
                </a:ext>
              </a:extLst>
            </p:cNvPr>
            <p:cNvSpPr/>
            <p:nvPr/>
          </p:nvSpPr>
          <p:spPr>
            <a:xfrm>
              <a:off x="9858086" y="3101549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7B8B27D6-7FE0-4BBB-A040-EE718213DF50}"/>
                </a:ext>
              </a:extLst>
            </p:cNvPr>
            <p:cNvSpPr/>
            <p:nvPr/>
          </p:nvSpPr>
          <p:spPr>
            <a:xfrm>
              <a:off x="10762383" y="3093358"/>
              <a:ext cx="730930" cy="8493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537E9C-3BFE-4316-AE30-047FBD32856B}"/>
                </a:ext>
              </a:extLst>
            </p:cNvPr>
            <p:cNvSpPr txBox="1"/>
            <p:nvPr/>
          </p:nvSpPr>
          <p:spPr>
            <a:xfrm>
              <a:off x="9567260" y="2202230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Cosmos</a:t>
              </a:r>
            </a:p>
            <a:p>
              <a:r>
                <a:rPr lang="en-US" dirty="0"/>
                <a:t>Persistence Layer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6B82985-B065-458F-8F08-56513FEE9865}"/>
              </a:ext>
            </a:extLst>
          </p:cNvPr>
          <p:cNvSpPr/>
          <p:nvPr/>
        </p:nvSpPr>
        <p:spPr>
          <a:xfrm>
            <a:off x="565509" y="3276103"/>
            <a:ext cx="1609159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927D07-D0C8-4AA4-BA59-1EDA012FD48E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1370089" y="2592273"/>
            <a:ext cx="15608" cy="6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548C3D-EDFB-442F-A211-914106A9BE20}"/>
              </a:ext>
            </a:extLst>
          </p:cNvPr>
          <p:cNvCxnSpPr>
            <a:stCxn id="18" idx="3"/>
            <a:endCxn id="26" idx="3"/>
          </p:cNvCxnSpPr>
          <p:nvPr/>
        </p:nvCxnSpPr>
        <p:spPr>
          <a:xfrm flipH="1">
            <a:off x="2174668" y="3212626"/>
            <a:ext cx="726014" cy="4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3BF3DE7-C5EC-444D-A7B5-C7C45DDD3A6E}"/>
              </a:ext>
            </a:extLst>
          </p:cNvPr>
          <p:cNvSpPr/>
          <p:nvPr/>
        </p:nvSpPr>
        <p:spPr>
          <a:xfrm>
            <a:off x="2553261" y="5186306"/>
            <a:ext cx="962937" cy="65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</a:t>
            </a:r>
          </a:p>
          <a:p>
            <a:pPr algn="ctr"/>
            <a:r>
              <a:rPr lang="en-US" sz="800" dirty="0"/>
              <a:t>If pending $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95E5CC-1540-407C-9DEC-184C814E884F}"/>
              </a:ext>
            </a:extLst>
          </p:cNvPr>
          <p:cNvCxnSpPr>
            <a:cxnSpLocks/>
            <a:stCxn id="30" idx="2"/>
            <a:endCxn id="26" idx="2"/>
          </p:cNvCxnSpPr>
          <p:nvPr/>
        </p:nvCxnSpPr>
        <p:spPr>
          <a:xfrm flipH="1" flipV="1">
            <a:off x="1370089" y="4139969"/>
            <a:ext cx="1183172" cy="13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53091-E2F5-48B1-8B46-972F9D30CE41}"/>
              </a:ext>
            </a:extLst>
          </p:cNvPr>
          <p:cNvSpPr/>
          <p:nvPr/>
        </p:nvSpPr>
        <p:spPr>
          <a:xfrm>
            <a:off x="10031337" y="5030178"/>
            <a:ext cx="1581147" cy="85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(interested in transferring $)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7D4FE6-1628-4E3A-927F-310C8DCE60AD}"/>
              </a:ext>
            </a:extLst>
          </p:cNvPr>
          <p:cNvSpPr/>
          <p:nvPr/>
        </p:nvSpPr>
        <p:spPr>
          <a:xfrm>
            <a:off x="10045344" y="2518603"/>
            <a:ext cx="1581147" cy="86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C39494-547D-418C-BD9A-E27ED4488FF0}"/>
              </a:ext>
            </a:extLst>
          </p:cNvPr>
          <p:cNvCxnSpPr>
            <a:stCxn id="33" idx="0"/>
            <a:endCxn id="35" idx="2"/>
          </p:cNvCxnSpPr>
          <p:nvPr/>
        </p:nvCxnSpPr>
        <p:spPr>
          <a:xfrm flipV="1">
            <a:off x="10821911" y="3382469"/>
            <a:ext cx="14007" cy="16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D804E2-BFDB-4459-BDE3-E6568F4E5276}"/>
              </a:ext>
            </a:extLst>
          </p:cNvPr>
          <p:cNvCxnSpPr>
            <a:stCxn id="35" idx="1"/>
            <a:endCxn id="24" idx="3"/>
          </p:cNvCxnSpPr>
          <p:nvPr/>
        </p:nvCxnSpPr>
        <p:spPr>
          <a:xfrm flipH="1" flipV="1">
            <a:off x="2470604" y="1855294"/>
            <a:ext cx="7574740" cy="109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EF450B-BDE6-4774-9D89-2A0F6BDEF3CE}"/>
              </a:ext>
            </a:extLst>
          </p:cNvPr>
          <p:cNvSpPr txBox="1"/>
          <p:nvPr/>
        </p:nvSpPr>
        <p:spPr>
          <a:xfrm>
            <a:off x="6633832" y="2125382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wants to transfer $10,000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6968A-37B9-454C-8E0D-D97F7DE5E422}"/>
              </a:ext>
            </a:extLst>
          </p:cNvPr>
          <p:cNvCxnSpPr/>
          <p:nvPr/>
        </p:nvCxnSpPr>
        <p:spPr>
          <a:xfrm>
            <a:off x="10416619" y="3382469"/>
            <a:ext cx="0" cy="16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F052A4-45CC-42E5-A1D9-2C31F30EFA1D}"/>
              </a:ext>
            </a:extLst>
          </p:cNvPr>
          <p:cNvSpPr txBox="1"/>
          <p:nvPr/>
        </p:nvSpPr>
        <p:spPr>
          <a:xfrm rot="16200000">
            <a:off x="9735033" y="403142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Correlation ID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C56E6F-70CB-43CB-B66D-0A4A09E6C480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833192" y="5452398"/>
            <a:ext cx="2198145" cy="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8B492F-B31D-400F-A5F9-9522123D201C}"/>
              </a:ext>
            </a:extLst>
          </p:cNvPr>
          <p:cNvSpPr txBox="1"/>
          <p:nvPr/>
        </p:nvSpPr>
        <p:spPr>
          <a:xfrm>
            <a:off x="8125183" y="5500791"/>
            <a:ext cx="15135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Transfer $</a:t>
            </a:r>
          </a:p>
          <a:p>
            <a:r>
              <a:rPr lang="en-US" sz="1100" dirty="0"/>
              <a:t>Adds Correlation 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29D90F-BE52-4EB6-9E7E-243AA543E09E}"/>
              </a:ext>
            </a:extLst>
          </p:cNvPr>
          <p:cNvSpPr txBox="1"/>
          <p:nvPr/>
        </p:nvSpPr>
        <p:spPr>
          <a:xfrm rot="16200000">
            <a:off x="10368001" y="394919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Interested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0CF30CC-6D7B-4F16-AA2C-2DC251B475AA}"/>
              </a:ext>
            </a:extLst>
          </p:cNvPr>
          <p:cNvSpPr/>
          <p:nvPr/>
        </p:nvSpPr>
        <p:spPr>
          <a:xfrm>
            <a:off x="11331019" y="3591024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2D135A-DFE1-462A-BDC7-4325F06CB2DE}"/>
              </a:ext>
            </a:extLst>
          </p:cNvPr>
          <p:cNvSpPr/>
          <p:nvPr/>
        </p:nvSpPr>
        <p:spPr>
          <a:xfrm>
            <a:off x="9108675" y="2468263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863911-1CE6-4BCF-98A1-8C20871222FF}"/>
              </a:ext>
            </a:extLst>
          </p:cNvPr>
          <p:cNvSpPr/>
          <p:nvPr/>
        </p:nvSpPr>
        <p:spPr>
          <a:xfrm>
            <a:off x="9943083" y="4292545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E8532B-2EBD-46BF-B1BA-B505B2661A85}"/>
              </a:ext>
            </a:extLst>
          </p:cNvPr>
          <p:cNvSpPr/>
          <p:nvPr/>
        </p:nvSpPr>
        <p:spPr>
          <a:xfrm>
            <a:off x="9239838" y="5931678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74A756-6B0B-433F-B11F-2BB958B53F7E}"/>
              </a:ext>
            </a:extLst>
          </p:cNvPr>
          <p:cNvSpPr/>
          <p:nvPr/>
        </p:nvSpPr>
        <p:spPr>
          <a:xfrm>
            <a:off x="1444615" y="4796726"/>
            <a:ext cx="293133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82E52-16AB-4726-B378-74FD29990DB8}"/>
              </a:ext>
            </a:extLst>
          </p:cNvPr>
          <p:cNvSpPr/>
          <p:nvPr/>
        </p:nvSpPr>
        <p:spPr>
          <a:xfrm>
            <a:off x="4469941" y="5667139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D06F66-F94F-4B12-BB9D-41A9A2F4E81A}"/>
              </a:ext>
            </a:extLst>
          </p:cNvPr>
          <p:cNvSpPr/>
          <p:nvPr/>
        </p:nvSpPr>
        <p:spPr>
          <a:xfrm>
            <a:off x="1992338" y="4468926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902E30-D20C-47BA-995E-14DF71D6F095}"/>
              </a:ext>
            </a:extLst>
          </p:cNvPr>
          <p:cNvSpPr/>
          <p:nvPr/>
        </p:nvSpPr>
        <p:spPr>
          <a:xfrm>
            <a:off x="2571888" y="3460331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9FDCC2-7717-4D06-B324-E594C9ABA779}"/>
              </a:ext>
            </a:extLst>
          </p:cNvPr>
          <p:cNvSpPr/>
          <p:nvPr/>
        </p:nvSpPr>
        <p:spPr>
          <a:xfrm>
            <a:off x="4394143" y="2958261"/>
            <a:ext cx="281465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4B19D8-6BDC-4083-8833-77F99784FF67}"/>
              </a:ext>
            </a:extLst>
          </p:cNvPr>
          <p:cNvSpPr/>
          <p:nvPr/>
        </p:nvSpPr>
        <p:spPr>
          <a:xfrm>
            <a:off x="2336290" y="3092129"/>
            <a:ext cx="422198" cy="264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32F8AC-1798-46A1-A9A6-1ED716708DFA}"/>
              </a:ext>
            </a:extLst>
          </p:cNvPr>
          <p:cNvSpPr/>
          <p:nvPr/>
        </p:nvSpPr>
        <p:spPr>
          <a:xfrm>
            <a:off x="300789" y="3708036"/>
            <a:ext cx="4994730" cy="27870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1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408</TotalTime>
  <Words>1349</Words>
  <Application>Microsoft Office PowerPoint</Application>
  <PresentationFormat>Widescreen</PresentationFormat>
  <Paragraphs>240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Monthly Status Meeting March 2022</vt:lpstr>
      <vt:lpstr>Overall Architecture</vt:lpstr>
      <vt:lpstr>Overall Architecture</vt:lpstr>
      <vt:lpstr>Domain Architecture</vt:lpstr>
      <vt:lpstr>Timeline and Progress</vt:lpstr>
      <vt:lpstr>Resourcing</vt:lpstr>
      <vt:lpstr>Domain Architecture</vt:lpstr>
      <vt:lpstr>Domain Architecture</vt:lpstr>
      <vt:lpstr>PowerPoint Presentation</vt:lpstr>
      <vt:lpstr>Pattern</vt:lpstr>
      <vt:lpstr>User account management + rules engine</vt:lpstr>
      <vt:lpstr>User account management + rules engine</vt:lpstr>
      <vt:lpstr>Specific Components</vt:lpstr>
      <vt:lpstr>Architectural Goals</vt:lpstr>
      <vt:lpstr>Architectural Non-Functional Goals</vt:lpstr>
      <vt:lpstr>Engineering Plan</vt:lpstr>
      <vt:lpstr>Appendix</vt:lpstr>
      <vt:lpstr>Web Layer</vt:lpstr>
      <vt:lpstr>Cosmos DB</vt:lpstr>
      <vt:lpstr>networking</vt:lpstr>
      <vt:lpstr>Dedicated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Release Architecture</dc:title>
  <dc:creator>Art Sedighi</dc:creator>
  <cp:lastModifiedBy>Sedighi, Artin</cp:lastModifiedBy>
  <cp:revision>16</cp:revision>
  <dcterms:created xsi:type="dcterms:W3CDTF">2018-05-22T22:21:25Z</dcterms:created>
  <dcterms:modified xsi:type="dcterms:W3CDTF">2022-03-04T16:58:56Z</dcterms:modified>
</cp:coreProperties>
</file>