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E4E8EB"/>
          </a:solidFill>
        </a:fill>
      </a:tcStyle>
    </a:wholeTbl>
    <a:band2H>
      <a:tcTxStyle b="def" i="def"/>
      <a:tcStyle>
        <a:tcBdr/>
        <a:fill>
          <a:solidFill>
            <a:srgbClr val="F2F4F5"/>
          </a:solidFill>
        </a:fill>
      </a:tcStyle>
    </a:band2H>
    <a:firstCol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EFF8FE"/>
          </a:solidFill>
        </a:fill>
      </a:tcStyle>
    </a:wholeTbl>
    <a:band2H>
      <a:tcTxStyle b="def" i="def"/>
      <a:tcStyle>
        <a:tcBdr/>
        <a:fill>
          <a:solidFill>
            <a:srgbClr val="F7FCFE"/>
          </a:solidFill>
        </a:fill>
      </a:tcStyle>
    </a:band2H>
    <a:firstCol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CBD8EA"/>
          </a:solidFill>
        </a:fill>
      </a:tcStyle>
    </a:wholeTbl>
    <a:band2H>
      <a:tcTxStyle b="def" i="def"/>
      <a:tcStyle>
        <a:tcBdr/>
        <a:fill>
          <a:solidFill>
            <a:srgbClr val="E7ECF5"/>
          </a:solidFill>
        </a:fill>
      </a:tcStyle>
    </a:band2H>
    <a:firstCol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hueOff val="-12150000"/>
              <a:satOff val="-86956"/>
              <a:lumOff val="9019"/>
            </a:schemeClr>
          </a:solidFill>
        </a:fill>
      </a:tcStyle>
    </a:band2H>
    <a:firstCol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-12150000"/>
              <a:satOff val="-86956"/>
              <a:lumOff val="9019"/>
            </a:schemeClr>
          </a:solidFill>
        </a:fill>
      </a:tcStyle>
    </a:lastRow>
    <a:fir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hueOff val="-12150000"/>
            <a:satOff val="-86956"/>
            <a:lumOff val="9019"/>
          </a:schemeClr>
        </a:fontRef>
        <a:schemeClr val="accent3">
          <a:hueOff val="-12150000"/>
          <a:satOff val="-86956"/>
          <a:lumOff val="9019"/>
        </a:schemeClr>
      </a:tcTxStyle>
      <a:tcStyle>
        <a:tcBdr>
          <a:lef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hueOff val="-12150000"/>
                  <a:satOff val="-86956"/>
                  <a:lumOff val="9019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hueOff val="-12150000"/>
              <a:satOff val="-86956"/>
              <a:lumOff val="9019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2" name="Freeform 14"/>
            <p:cNvSpPr/>
            <p:nvPr/>
          </p:nvSpPr>
          <p:spPr>
            <a:xfrm>
              <a:off x="-1" y="605"/>
              <a:ext cx="863601" cy="569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A91A2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1A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5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A91A2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Title Text"/>
          <p:cNvSpPr txBox="1"/>
          <p:nvPr>
            <p:ph type="title"/>
          </p:nvPr>
        </p:nvSpPr>
        <p:spPr>
          <a:xfrm>
            <a:off x="1507067" y="2404534"/>
            <a:ext cx="7766937" cy="1646303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1507067" y="4050832"/>
            <a:ext cx="7766937" cy="1096901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>
                <a:solidFill>
                  <a:srgbClr val="808080"/>
                </a:solidFill>
              </a:defRPr>
            </a:lvl1pPr>
            <a:lvl2pPr marL="0" indent="457200" algn="r">
              <a:buClrTx/>
              <a:buSzTx/>
              <a:buNone/>
              <a:defRPr>
                <a:solidFill>
                  <a:srgbClr val="808080"/>
                </a:solidFill>
              </a:defRPr>
            </a:lvl2pPr>
            <a:lvl3pPr marL="0" indent="914400" algn="r">
              <a:buClrTx/>
              <a:buSzTx/>
              <a:buNone/>
              <a:defRPr>
                <a:solidFill>
                  <a:srgbClr val="808080"/>
                </a:solidFill>
              </a:defRPr>
            </a:lvl3pPr>
            <a:lvl4pPr marL="0" indent="1371600" algn="r">
              <a:buClrTx/>
              <a:buSzTx/>
              <a:buNone/>
              <a:defRPr>
                <a:solidFill>
                  <a:srgbClr val="808080"/>
                </a:solidFill>
              </a:defRPr>
            </a:lvl4pPr>
            <a:lvl5pPr marL="0" indent="1828800" algn="r">
              <a:buClrTx/>
              <a:buSzTx/>
              <a:buNone/>
              <a:defRPr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77335" y="609600"/>
            <a:ext cx="8596669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77335" y="4470400"/>
            <a:ext cx="8596669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6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16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16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16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16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Text Placeholder 2"/>
          <p:cNvSpPr/>
          <p:nvPr>
            <p:ph type="body" sz="quarter" idx="21"/>
          </p:nvPr>
        </p:nvSpPr>
        <p:spPr>
          <a:xfrm>
            <a:off x="677334" y="4470400"/>
            <a:ext cx="8596670" cy="1570963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26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D1D9D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D1D9D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677335" y="1931988"/>
            <a:ext cx="8596669" cy="259546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151391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 marL="0" indent="457200">
              <a:buClrTx/>
              <a:buSzTx/>
              <a:buNone/>
            </a:lvl2pPr>
            <a:lvl3pPr marL="0" indent="914400">
              <a:buClrTx/>
              <a:buSzTx/>
              <a:buNone/>
            </a:lvl3pPr>
            <a:lvl4pPr marL="0" indent="1371600">
              <a:buClrTx/>
              <a:buSzTx/>
              <a:buNone/>
            </a:lvl4pPr>
            <a:lvl5pPr marL="0" indent="1828800">
              <a:buClrTx/>
              <a:buSz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5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47" name="TextBox 23"/>
          <p:cNvSpPr txBox="1"/>
          <p:nvPr/>
        </p:nvSpPr>
        <p:spPr>
          <a:xfrm>
            <a:off x="587589" y="469465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D1D9D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938730" y="2565643"/>
            <a:ext cx="518161" cy="122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>
                <a:solidFill>
                  <a:srgbClr val="D1D9D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”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/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7" name="Body Level One…"/>
          <p:cNvSpPr txBox="1"/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Text Placeholder 2"/>
          <p:cNvSpPr/>
          <p:nvPr>
            <p:ph type="body" sz="quarter" idx="21"/>
          </p:nvPr>
        </p:nvSpPr>
        <p:spPr>
          <a:xfrm>
            <a:off x="677334" y="4527448"/>
            <a:ext cx="8596670" cy="1513915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solidFill>
                  <a:srgbClr val="808080"/>
                </a:solidFill>
              </a:defRPr>
            </a:pPr>
          </a:p>
        </p:txBody>
      </p:sp>
      <p:sp>
        <p:nvSpPr>
          <p:cNvPr id="1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xfrm>
            <a:off x="677335" y="2700866"/>
            <a:ext cx="8596669" cy="1826582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677335" y="4527448"/>
            <a:ext cx="8596669" cy="8604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>
                <a:solidFill>
                  <a:srgbClr val="808080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08080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08080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08080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0808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77333" y="2160589"/>
            <a:ext cx="4184036" cy="38807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sz="quarter" idx="1"/>
          </p:nvPr>
        </p:nvSpPr>
        <p:spPr>
          <a:xfrm>
            <a:off x="675744" y="2160983"/>
            <a:ext cx="4185624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Text Placeholder 4"/>
          <p:cNvSpPr/>
          <p:nvPr>
            <p:ph type="body" sz="quarter" idx="21"/>
          </p:nvPr>
        </p:nvSpPr>
        <p:spPr>
          <a:xfrm>
            <a:off x="5088382" y="2160983"/>
            <a:ext cx="4185619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77333" y="1498603"/>
            <a:ext cx="3854529" cy="1278467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760460" y="514923"/>
            <a:ext cx="4513543" cy="55264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3"/>
          <p:cNvSpPr/>
          <p:nvPr>
            <p:ph type="body" sz="quarter" idx="21"/>
          </p:nvPr>
        </p:nvSpPr>
        <p:spPr>
          <a:xfrm>
            <a:off x="677334" y="2777069"/>
            <a:ext cx="3854528" cy="258445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77333" y="4800600"/>
            <a:ext cx="8596668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Picture Placeholder 2"/>
          <p:cNvSpPr/>
          <p:nvPr>
            <p:ph type="pic" sz="half" idx="21"/>
          </p:nvPr>
        </p:nvSpPr>
        <p:spPr>
          <a:xfrm>
            <a:off x="677333" y="609600"/>
            <a:ext cx="8596670" cy="38457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6" name="Body Level One…"/>
          <p:cNvSpPr txBox="1"/>
          <p:nvPr>
            <p:ph type="body" sz="quarter" idx="1"/>
          </p:nvPr>
        </p:nvSpPr>
        <p:spPr>
          <a:xfrm>
            <a:off x="677333" y="5367337"/>
            <a:ext cx="8596668" cy="6740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200"/>
            </a:lvl1pPr>
            <a:lvl2pPr marL="0" indent="457200">
              <a:buClrTx/>
              <a:buSzTx/>
              <a:buNone/>
              <a:defRPr sz="1200"/>
            </a:lvl2pPr>
            <a:lvl3pPr marL="0" indent="914400">
              <a:buClrTx/>
              <a:buSzTx/>
              <a:buNone/>
              <a:defRPr sz="1200"/>
            </a:lvl3pPr>
            <a:lvl4pPr marL="0" indent="1371600">
              <a:buClrTx/>
              <a:buSzTx/>
              <a:buNone/>
              <a:defRPr sz="1200"/>
            </a:lvl4pPr>
            <a:lvl5pPr marL="0" indent="1828800">
              <a:buClrTx/>
              <a:buSz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hueOff val="-12150000"/>
            <a:satOff val="-86956"/>
            <a:lumOff val="901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1" y="-8467"/>
            <a:ext cx="12192001" cy="6866468"/>
            <a:chOff x="0" y="0"/>
            <a:chExt cx="12192000" cy="6866467"/>
          </a:xfrm>
        </p:grpSpPr>
        <p:sp>
          <p:nvSpPr>
            <p:cNvPr id="2" name="Straight Connector 19"/>
            <p:cNvSpPr/>
            <p:nvPr/>
          </p:nvSpPr>
          <p:spPr>
            <a:xfrm>
              <a:off x="9371012" y="8466"/>
              <a:ext cx="1219201" cy="6858002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6" y="3689880"/>
              <a:ext cx="4763559" cy="3176587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6" y="0"/>
              <a:ext cx="300734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1" y="0"/>
              <a:ext cx="2588559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3" y="3056466"/>
              <a:ext cx="3259667" cy="381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A91A2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0" y="0"/>
              <a:ext cx="2854326" cy="686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91A2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0" y="0"/>
              <a:ext cx="1290095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98" y="0"/>
              <a:ext cx="1249826" cy="686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F5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6" y="3598333"/>
              <a:ext cx="1817160" cy="3268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7A91A2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1" y="4021666"/>
              <a:ext cx="448734" cy="284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9049981" y="6114704"/>
            <a:ext cx="22402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b="0" baseline="0" cap="none" i="0" spc="0" strike="noStrike" sz="1800" u="none"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859CAB"/>
                </a:solidFill>
              </a:defRPr>
            </a:lvl1pPr>
          </a:lstStyle>
          <a:p>
            <a:pPr/>
            <a:r>
              <a:t>Cancer Survival Prediction</a:t>
            </a:r>
          </a:p>
        </p:txBody>
      </p:sp>
      <p:sp>
        <p:nvSpPr>
          <p:cNvPr id="169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Norah Alibrahim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tent Placeholder 2"/>
          <p:cNvSpPr txBox="1"/>
          <p:nvPr>
            <p:ph type="body" idx="1"/>
          </p:nvPr>
        </p:nvSpPr>
        <p:spPr>
          <a:xfrm>
            <a:off x="677333" y="945369"/>
            <a:ext cx="8596670" cy="4500661"/>
          </a:xfrm>
          <a:prstGeom prst="rect">
            <a:avLst/>
          </a:prstGeom>
        </p:spPr>
        <p:txBody>
          <a:bodyPr/>
          <a:lstStyle/>
          <a:p>
            <a:pPr/>
            <a:r>
              <a:t>The effect of smoking on the survival status</a:t>
            </a:r>
          </a:p>
        </p:txBody>
      </p:sp>
      <p:sp>
        <p:nvSpPr>
          <p:cNvPr id="230" name="Title 1"/>
          <p:cNvSpPr txBox="1"/>
          <p:nvPr>
            <p:ph type="title"/>
          </p:nvPr>
        </p:nvSpPr>
        <p:spPr>
          <a:xfrm>
            <a:off x="677333" y="192414"/>
            <a:ext cx="8596670" cy="762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231" name="Screen Shot 2021-11-17 at 4.33.48 PM.png" descr="Screen Shot 2021-11-17 at 4.33.48 PM.png"/>
          <p:cNvPicPr>
            <a:picLocks noChangeAspect="1"/>
          </p:cNvPicPr>
          <p:nvPr/>
        </p:nvPicPr>
        <p:blipFill>
          <a:blip r:embed="rId2">
            <a:extLst/>
          </a:blip>
          <a:srcRect l="0" t="1009" r="0" b="805"/>
          <a:stretch>
            <a:fillRect/>
          </a:stretch>
        </p:blipFill>
        <p:spPr>
          <a:xfrm>
            <a:off x="943496" y="1486425"/>
            <a:ext cx="5479215" cy="51897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/>
          <p:nvPr>
            <p:ph type="title"/>
          </p:nvPr>
        </p:nvSpPr>
        <p:spPr>
          <a:xfrm>
            <a:off x="677333" y="609600"/>
            <a:ext cx="8596670" cy="65553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Model Selection</a:t>
            </a:r>
          </a:p>
        </p:txBody>
      </p:sp>
      <p:sp>
        <p:nvSpPr>
          <p:cNvPr id="234" name="Content Placeholder 2"/>
          <p:cNvSpPr txBox="1"/>
          <p:nvPr>
            <p:ph type="body" idx="1"/>
          </p:nvPr>
        </p:nvSpPr>
        <p:spPr>
          <a:xfrm>
            <a:off x="677333" y="1142827"/>
            <a:ext cx="8596670" cy="4657237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PyCaret models comparison:</a:t>
            </a:r>
          </a:p>
        </p:txBody>
      </p:sp>
      <p:pic>
        <p:nvPicPr>
          <p:cNvPr id="235" name="Screen Shot 2021-11-17 at 5.51.30 PM.png" descr="Screen Shot 2021-11-17 at 5.51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967" y="1989987"/>
            <a:ext cx="7570962" cy="42517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Table 3"/>
          <p:cNvGraphicFramePr/>
          <p:nvPr/>
        </p:nvGraphicFramePr>
        <p:xfrm>
          <a:off x="847802" y="1824451"/>
          <a:ext cx="8857906" cy="464704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923692"/>
                <a:gridCol w="920154"/>
                <a:gridCol w="920154"/>
                <a:gridCol w="932539"/>
                <a:gridCol w="2831466"/>
              </a:tblGrid>
              <a:tr h="595001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hueOff val="-12150000"/>
                              <a:satOff val="-86956"/>
                              <a:lumOff val="9019"/>
                            </a:schemeClr>
                          </a:solidFill>
                        </a:rPr>
                        <a:t>Model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hueOff val="-12150000"/>
                              <a:satOff val="-86956"/>
                              <a:lumOff val="9019"/>
                            </a:schemeClr>
                          </a:solidFill>
                        </a:rPr>
                        <a:t>Score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hueOff val="-12150000"/>
                              <a:satOff val="-86956"/>
                              <a:lumOff val="9019"/>
                            </a:schemeClr>
                          </a:solidFill>
                        </a:rPr>
                        <a:t>Accuracy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hueOff val="-12150000"/>
                              <a:satOff val="-86956"/>
                              <a:lumOff val="9019"/>
                            </a:schemeClr>
                          </a:solidFill>
                        </a:rPr>
                        <a:t>F1 Score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3">
                              <a:hueOff val="-12150000"/>
                              <a:satOff val="-86956"/>
                              <a:lumOff val="9019"/>
                            </a:schemeClr>
                          </a:solidFill>
                        </a:rPr>
                        <a:t> Confusion Matrix 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201563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Logistic Regression 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404040"/>
                          </a:solidFill>
                        </a:defRPr>
                      </a:pP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0.758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0.856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  <a:tr h="204553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Gradient Boosting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0.76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0.764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olidFill>
                            <a:srgbClr val="404040"/>
                          </a:solidFill>
                        </a:rPr>
                        <a:t>0.863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/>
                </a:tc>
              </a:tr>
            </a:tbl>
          </a:graphicData>
        </a:graphic>
      </p:graphicFrame>
      <p:sp>
        <p:nvSpPr>
          <p:cNvPr id="238" name="Models Performance"/>
          <p:cNvSpPr txBox="1"/>
          <p:nvPr>
            <p:ph type="title"/>
          </p:nvPr>
        </p:nvSpPr>
        <p:spPr>
          <a:xfrm>
            <a:off x="677333" y="609600"/>
            <a:ext cx="8596670" cy="65553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Models Performance</a:t>
            </a:r>
          </a:p>
        </p:txBody>
      </p:sp>
      <p:sp>
        <p:nvSpPr>
          <p:cNvPr id="239" name="After hyperparameter optimization using PyCaret"/>
          <p:cNvSpPr txBox="1"/>
          <p:nvPr>
            <p:ph type="body" idx="1"/>
          </p:nvPr>
        </p:nvSpPr>
        <p:spPr>
          <a:xfrm>
            <a:off x="299872" y="1358927"/>
            <a:ext cx="8596669" cy="4655738"/>
          </a:xfrm>
          <a:prstGeom prst="rect">
            <a:avLst/>
          </a:prstGeom>
        </p:spPr>
        <p:txBody>
          <a:bodyPr/>
          <a:lstStyle/>
          <a:p>
            <a:pPr/>
            <a:r>
              <a:t>After hyperparameter optimization using PyCaret</a:t>
            </a:r>
          </a:p>
        </p:txBody>
      </p:sp>
      <p:pic>
        <p:nvPicPr>
          <p:cNvPr id="240" name="Screen Shot 2021-11-17 at 6.33.54 PM.png" descr="Screen Shot 2021-11-17 at 6.33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6274" y="2571382"/>
            <a:ext cx="1832339" cy="17152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21-11-17 at 6.35.07 PM.png" descr="Screen Shot 2021-11-17 at 6.35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1422" y="4636129"/>
            <a:ext cx="1942043" cy="1715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677333" y="609600"/>
            <a:ext cx="8596670" cy="81032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Conclusion </a:t>
            </a:r>
          </a:p>
        </p:txBody>
      </p:sp>
      <p:sp>
        <p:nvSpPr>
          <p:cNvPr id="244" name="Content Placeholder 2"/>
          <p:cNvSpPr txBox="1"/>
          <p:nvPr>
            <p:ph type="body" idx="1"/>
          </p:nvPr>
        </p:nvSpPr>
        <p:spPr>
          <a:xfrm>
            <a:off x="677333" y="1613210"/>
            <a:ext cx="8596670" cy="4428154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Gradient boosting performed the best overall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ontent Placeholder 2"/>
          <p:cNvSpPr txBox="1"/>
          <p:nvPr/>
        </p:nvSpPr>
        <p:spPr>
          <a:xfrm>
            <a:off x="584651" y="2195550"/>
            <a:ext cx="8505229" cy="175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1000"/>
              </a:spcBef>
              <a:defRPr sz="3200">
                <a:solidFill>
                  <a:srgbClr val="404040"/>
                </a:solidFill>
              </a:defRPr>
            </a:pPr>
          </a:p>
          <a:p>
            <a:pPr algn="ctr">
              <a:spcBef>
                <a:spcPts val="1000"/>
              </a:spcBef>
              <a:defRPr sz="3200">
                <a:solidFill>
                  <a:srgbClr val="404040"/>
                </a:solidFill>
              </a:defRPr>
            </a:pPr>
          </a:p>
          <a:p>
            <a:pPr algn="ctr">
              <a:spcBef>
                <a:spcPts val="1000"/>
              </a:spcBef>
              <a:defRPr sz="3200">
                <a:solidFill>
                  <a:srgbClr val="404040"/>
                </a:solidFill>
              </a:defRPr>
            </a:pPr>
            <a:r>
              <a:t>Thank You</a:t>
            </a:r>
          </a:p>
        </p:txBody>
      </p:sp>
      <p:pic>
        <p:nvPicPr>
          <p:cNvPr id="247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74302" y="2273758"/>
            <a:ext cx="1935013" cy="1976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1986" y="1727967"/>
            <a:ext cx="1217333" cy="12432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 49" descr="Picture 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8223" y="1752425"/>
            <a:ext cx="1100148" cy="11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icture 44" descr="Picture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6051" y="2660009"/>
            <a:ext cx="1100148" cy="11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0229" y="2860541"/>
            <a:ext cx="1467233" cy="149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icture 43" descr="Picture 4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16382" y="2558389"/>
            <a:ext cx="1100148" cy="11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4620" y="2007631"/>
            <a:ext cx="1594926" cy="1628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59885" y="1891318"/>
            <a:ext cx="1280499" cy="130774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itle 1"/>
          <p:cNvSpPr txBox="1"/>
          <p:nvPr>
            <p:ph type="title"/>
          </p:nvPr>
        </p:nvSpPr>
        <p:spPr>
          <a:xfrm>
            <a:off x="524177" y="267402"/>
            <a:ext cx="8596670" cy="70870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Problem</a:t>
            </a:r>
          </a:p>
        </p:txBody>
      </p:sp>
      <p:pic>
        <p:nvPicPr>
          <p:cNvPr id="179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6332" y="2057289"/>
            <a:ext cx="2235971" cy="228354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Oval 24"/>
          <p:cNvSpPr/>
          <p:nvPr/>
        </p:nvSpPr>
        <p:spPr>
          <a:xfrm>
            <a:off x="1032809" y="1712651"/>
            <a:ext cx="2855652" cy="2855651"/>
          </a:xfrm>
          <a:prstGeom prst="ellipse">
            <a:avLst/>
          </a:prstGeom>
          <a:solidFill>
            <a:srgbClr val="FFD702">
              <a:alpha val="2784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2150000"/>
                    <a:satOff val="-86956"/>
                    <a:lumOff val="9019"/>
                  </a:schemeClr>
                </a:solidFill>
              </a:defRPr>
            </a:pPr>
          </a:p>
        </p:txBody>
      </p:sp>
      <p:pic>
        <p:nvPicPr>
          <p:cNvPr id="18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5577" y="2359721"/>
            <a:ext cx="1452427" cy="1483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6151" y="2822063"/>
            <a:ext cx="815890" cy="833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12328" y="3473832"/>
            <a:ext cx="815890" cy="8332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 11" descr="Picture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57359" y="2477023"/>
            <a:ext cx="1134328" cy="11584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Picture 12" descr="Picture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67661" y="1911445"/>
            <a:ext cx="1134327" cy="1158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13" descr="Picture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6151" y="3101384"/>
            <a:ext cx="1134328" cy="1158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9454" y="3173558"/>
            <a:ext cx="1134328" cy="1158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15" descr="Picture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7702" y="2108700"/>
            <a:ext cx="996423" cy="1017624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Oval 34"/>
          <p:cNvSpPr/>
          <p:nvPr/>
        </p:nvSpPr>
        <p:spPr>
          <a:xfrm>
            <a:off x="6580176" y="1712649"/>
            <a:ext cx="2855651" cy="2855652"/>
          </a:xfrm>
          <a:prstGeom prst="ellipse">
            <a:avLst/>
          </a:prstGeom>
          <a:solidFill>
            <a:srgbClr val="30B1F7">
              <a:alpha val="21176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2150000"/>
                    <a:satOff val="-86956"/>
                    <a:lumOff val="9019"/>
                  </a:schemeClr>
                </a:solidFill>
              </a:defRPr>
            </a:pPr>
          </a:p>
        </p:txBody>
      </p:sp>
      <p:pic>
        <p:nvPicPr>
          <p:cNvPr id="190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673" y="2286954"/>
            <a:ext cx="1594926" cy="1628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0061" y="3143986"/>
            <a:ext cx="1100148" cy="1123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2012" y="2822063"/>
            <a:ext cx="1100148" cy="1123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52415" y="2022532"/>
            <a:ext cx="1467233" cy="149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7561" y="2759073"/>
            <a:ext cx="1467233" cy="14984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46" descr="Picture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29028" y="3396550"/>
            <a:ext cx="1100148" cy="11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 47" descr="Picture 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4005" y="2869547"/>
            <a:ext cx="1100148" cy="11235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icture 48" descr="Picture 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54713" y="2463554"/>
            <a:ext cx="1100148" cy="112355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extBox 51"/>
          <p:cNvSpPr txBox="1"/>
          <p:nvPr/>
        </p:nvSpPr>
        <p:spPr>
          <a:xfrm>
            <a:off x="3446336" y="3311283"/>
            <a:ext cx="108695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pPr/>
            <a:r>
              <a:t>Deceased</a:t>
            </a:r>
          </a:p>
        </p:txBody>
      </p:sp>
      <p:sp>
        <p:nvSpPr>
          <p:cNvPr id="199" name="TextBox 52"/>
          <p:cNvSpPr txBox="1"/>
          <p:nvPr/>
        </p:nvSpPr>
        <p:spPr>
          <a:xfrm>
            <a:off x="5955188" y="3173558"/>
            <a:ext cx="854721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30B1F7"/>
                </a:solidFill>
              </a:defRPr>
            </a:lvl1pPr>
          </a:lstStyle>
          <a:p>
            <a:pPr/>
            <a:r>
              <a:t>Alive</a:t>
            </a:r>
          </a:p>
        </p:txBody>
      </p:sp>
      <p:sp>
        <p:nvSpPr>
          <p:cNvPr id="200" name="Straight Arrow Connector 54"/>
          <p:cNvSpPr/>
          <p:nvPr/>
        </p:nvSpPr>
        <p:spPr>
          <a:xfrm flipH="1">
            <a:off x="3488571" y="3312476"/>
            <a:ext cx="870759" cy="1"/>
          </a:xfrm>
          <a:prstGeom prst="line">
            <a:avLst/>
          </a:prstGeom>
          <a:ln w="38100">
            <a:solidFill>
              <a:srgbClr val="FFD70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traight Arrow Connector 57"/>
          <p:cNvSpPr/>
          <p:nvPr/>
        </p:nvSpPr>
        <p:spPr>
          <a:xfrm>
            <a:off x="6018755" y="3173558"/>
            <a:ext cx="727048" cy="1"/>
          </a:xfrm>
          <a:prstGeom prst="line">
            <a:avLst/>
          </a:prstGeom>
          <a:ln w="38100" cap="rnd">
            <a:solidFill>
              <a:srgbClr val="30B1F7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1"/>
          <p:cNvSpPr txBox="1"/>
          <p:nvPr>
            <p:ph type="title"/>
          </p:nvPr>
        </p:nvSpPr>
        <p:spPr>
          <a:xfrm>
            <a:off x="677333" y="609598"/>
            <a:ext cx="8596670" cy="6931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Dataset Overview</a:t>
            </a:r>
          </a:p>
        </p:txBody>
      </p:sp>
      <p:sp>
        <p:nvSpPr>
          <p:cNvPr id="204" name="Content Placeholder 8"/>
          <p:cNvSpPr txBox="1"/>
          <p:nvPr>
            <p:ph type="body" idx="1"/>
          </p:nvPr>
        </p:nvSpPr>
        <p:spPr>
          <a:xfrm>
            <a:off x="677333" y="1402858"/>
            <a:ext cx="8596670" cy="4625923"/>
          </a:xfrm>
          <a:prstGeom prst="rect">
            <a:avLst/>
          </a:prstGeom>
        </p:spPr>
        <p:txBody>
          <a:bodyPr/>
          <a:lstStyle/>
          <a:p>
            <a:pPr/>
            <a:r>
              <a:t>Source: cBioPortal </a:t>
            </a:r>
          </a:p>
          <a:p>
            <a:pPr/>
            <a:r>
              <a:t>Observations: 10,945 - Unique 10,336 patients</a:t>
            </a:r>
          </a:p>
          <a:p>
            <a:pPr/>
            <a:r>
              <a:t>Columns: 26</a:t>
            </a:r>
          </a:p>
          <a:p>
            <a:pPr/>
            <a:r>
              <a:t>Target: Patient's Vital Status (‘Deceased’, ‘Alive’)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xfrm>
            <a:off x="677333" y="368298"/>
            <a:ext cx="8596670" cy="6931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Dataset Overview</a:t>
            </a:r>
          </a:p>
        </p:txBody>
      </p:sp>
      <p:pic>
        <p:nvPicPr>
          <p:cNvPr id="207" name="Screen Shot 2021-11-17 at 3.45.30 PM.png" descr="Screen Shot 2021-11-17 at 3.45.3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0293" y="1051189"/>
            <a:ext cx="4746051" cy="5356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21-11-17 at 3.48.13 PM.png" descr="Screen Shot 2021-11-17 at 3.48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3503" y="2795311"/>
            <a:ext cx="4619798" cy="1546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ata Clean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Cleansing</a:t>
            </a:r>
          </a:p>
        </p:txBody>
      </p:sp>
      <p:sp>
        <p:nvSpPr>
          <p:cNvPr id="211" name="Dropped null values for numerical featur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Dropped null values for numerical features</a:t>
            </a:r>
          </a:p>
          <a:p>
            <a:pPr/>
            <a:r>
              <a:t>Replaced null with unknown for categorical features</a:t>
            </a:r>
          </a:p>
          <a:p>
            <a:pPr/>
            <a:r>
              <a:t>Drop duplicated observations</a:t>
            </a:r>
          </a:p>
          <a:p>
            <a:pPr/>
            <a:r>
              <a:t>Drop unnecessary features</a:t>
            </a:r>
          </a:p>
          <a:p>
            <a:pPr/>
            <a:r>
              <a:t>Selected the top 7 cancer type observations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leansed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Cleansed Data</a:t>
            </a:r>
          </a:p>
        </p:txBody>
      </p:sp>
      <p:sp>
        <p:nvSpPr>
          <p:cNvPr id="214" name="Observations: 5,897 - Unique 5,565 patients…"/>
          <p:cNvSpPr txBox="1"/>
          <p:nvPr>
            <p:ph type="body" sz="half" idx="1"/>
          </p:nvPr>
        </p:nvSpPr>
        <p:spPr>
          <a:xfrm>
            <a:off x="677333" y="1500189"/>
            <a:ext cx="8596670" cy="3880773"/>
          </a:xfrm>
          <a:prstGeom prst="rect">
            <a:avLst/>
          </a:prstGeom>
        </p:spPr>
        <p:txBody>
          <a:bodyPr/>
          <a:lstStyle/>
          <a:p>
            <a:pPr/>
            <a:r>
              <a:t>Observations: 5,897 - Unique 5,565 patients</a:t>
            </a:r>
          </a:p>
          <a:p>
            <a:pPr/>
            <a:r>
              <a:t>Columns: 13</a:t>
            </a:r>
          </a:p>
          <a:p>
            <a:pPr/>
            <a:r>
              <a:t>Target distribution:</a:t>
            </a:r>
          </a:p>
        </p:txBody>
      </p:sp>
      <p:pic>
        <p:nvPicPr>
          <p:cNvPr id="215" name="target.jpg" descr="target.jpg"/>
          <p:cNvPicPr>
            <a:picLocks noChangeAspect="1"/>
          </p:cNvPicPr>
          <p:nvPr/>
        </p:nvPicPr>
        <p:blipFill>
          <a:blip r:embed="rId2">
            <a:extLst/>
          </a:blip>
          <a:srcRect l="1647" t="6927" r="1647" b="6927"/>
          <a:stretch>
            <a:fillRect/>
          </a:stretch>
        </p:blipFill>
        <p:spPr>
          <a:xfrm>
            <a:off x="559577" y="2674375"/>
            <a:ext cx="7814148" cy="3353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677333" y="609600"/>
            <a:ext cx="8596670" cy="7760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218" name="Content Placeholder 7"/>
          <p:cNvSpPr txBox="1"/>
          <p:nvPr>
            <p:ph type="body" idx="1"/>
          </p:nvPr>
        </p:nvSpPr>
        <p:spPr>
          <a:xfrm>
            <a:off x="677333" y="1360460"/>
            <a:ext cx="8596670" cy="4655738"/>
          </a:xfrm>
          <a:prstGeom prst="rect">
            <a:avLst/>
          </a:prstGeom>
        </p:spPr>
        <p:txBody>
          <a:bodyPr/>
          <a:lstStyle/>
          <a:p>
            <a:pPr/>
            <a:r>
              <a:t>Numerical Features Pair Plot </a:t>
            </a:r>
          </a:p>
        </p:txBody>
      </p:sp>
      <p:pic>
        <p:nvPicPr>
          <p:cNvPr id="219" name="pair.png" descr="pai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0802" y="1792191"/>
            <a:ext cx="5734954" cy="4927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1"/>
          <p:cNvSpPr txBox="1"/>
          <p:nvPr>
            <p:ph type="title"/>
          </p:nvPr>
        </p:nvSpPr>
        <p:spPr>
          <a:xfrm>
            <a:off x="677333" y="609600"/>
            <a:ext cx="8596670" cy="77602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sp>
        <p:nvSpPr>
          <p:cNvPr id="222" name="Content Placeholder 7"/>
          <p:cNvSpPr txBox="1"/>
          <p:nvPr>
            <p:ph type="body" idx="1"/>
          </p:nvPr>
        </p:nvSpPr>
        <p:spPr>
          <a:xfrm>
            <a:off x="677333" y="1385624"/>
            <a:ext cx="8596670" cy="4655739"/>
          </a:xfrm>
          <a:prstGeom prst="rect">
            <a:avLst/>
          </a:prstGeom>
        </p:spPr>
        <p:txBody>
          <a:bodyPr/>
          <a:lstStyle/>
          <a:p>
            <a:pPr/>
            <a:r>
              <a:t>Cancer Types Percentage</a:t>
            </a:r>
          </a:p>
        </p:txBody>
      </p:sp>
      <p:pic>
        <p:nvPicPr>
          <p:cNvPr id="223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rcRect l="4132" t="15432" r="0" b="10963"/>
          <a:stretch>
            <a:fillRect/>
          </a:stretch>
        </p:blipFill>
        <p:spPr>
          <a:xfrm>
            <a:off x="716097" y="2138495"/>
            <a:ext cx="7965325" cy="3306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ntent Placeholder 2"/>
          <p:cNvSpPr txBox="1"/>
          <p:nvPr>
            <p:ph type="body" idx="1"/>
          </p:nvPr>
        </p:nvSpPr>
        <p:spPr>
          <a:xfrm>
            <a:off x="677333" y="945369"/>
            <a:ext cx="8596670" cy="4500661"/>
          </a:xfrm>
          <a:prstGeom prst="rect">
            <a:avLst/>
          </a:prstGeom>
        </p:spPr>
        <p:txBody>
          <a:bodyPr/>
          <a:lstStyle/>
          <a:p>
            <a:pPr/>
            <a:r>
              <a:t>The effect of cancer type on the survival status</a:t>
            </a:r>
          </a:p>
        </p:txBody>
      </p:sp>
      <p:sp>
        <p:nvSpPr>
          <p:cNvPr id="226" name="Title 1"/>
          <p:cNvSpPr txBox="1"/>
          <p:nvPr>
            <p:ph type="title"/>
          </p:nvPr>
        </p:nvSpPr>
        <p:spPr>
          <a:xfrm>
            <a:off x="677333" y="192414"/>
            <a:ext cx="8596670" cy="76200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859CAB"/>
                </a:solidFill>
              </a:defRPr>
            </a:lvl1pPr>
          </a:lstStyle>
          <a:p>
            <a:pPr/>
            <a:r>
              <a:t>Exploratory Data Analysis</a:t>
            </a:r>
          </a:p>
        </p:txBody>
      </p:sp>
      <p:pic>
        <p:nvPicPr>
          <p:cNvPr id="227" name="Screen Shot 2021-11-17 at 4.33.32 PM.png" descr="Screen Shot 2021-11-17 at 4.33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7460" y="1421666"/>
            <a:ext cx="5607884" cy="5348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2BFC9"/>
      </a:accent1>
      <a:accent2>
        <a:srgbClr val="FFF4C3"/>
      </a:accent2>
      <a:accent3>
        <a:srgbClr val="D4EDFC"/>
      </a:accent3>
      <a:accent4>
        <a:srgbClr val="7A8C8E"/>
      </a:accent4>
      <a:accent5>
        <a:srgbClr val="77828A"/>
      </a:accent5>
      <a:accent6>
        <a:srgbClr val="2683C6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2150000"/>
            <a:satOff val="-86956"/>
            <a:lumOff val="9019"/>
          </a:schemeClr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2BFC9"/>
      </a:accent1>
      <a:accent2>
        <a:srgbClr val="FFF4C3"/>
      </a:accent2>
      <a:accent3>
        <a:srgbClr val="D4EDFC"/>
      </a:accent3>
      <a:accent4>
        <a:srgbClr val="7A8C8E"/>
      </a:accent4>
      <a:accent5>
        <a:srgbClr val="77828A"/>
      </a:accent5>
      <a:accent6>
        <a:srgbClr val="2683C6"/>
      </a:accent6>
      <a:hlink>
        <a:srgbClr val="0000FF"/>
      </a:hlink>
      <a:folHlink>
        <a:srgbClr val="FF00FF"/>
      </a:folHlink>
    </a:clrScheme>
    <a:fontScheme name="Facet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2150000"/>
            <a:satOff val="-86956"/>
            <a:lumOff val="9019"/>
          </a:schemeClr>
        </a:solidFill>
        <a:ln w="19050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