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0" r:id="rId2"/>
    <p:sldId id="358" r:id="rId3"/>
    <p:sldId id="332" r:id="rId4"/>
    <p:sldId id="372" r:id="rId5"/>
    <p:sldId id="342" r:id="rId6"/>
    <p:sldId id="374" r:id="rId7"/>
    <p:sldId id="366" r:id="rId8"/>
    <p:sldId id="343" r:id="rId9"/>
    <p:sldId id="389" r:id="rId10"/>
    <p:sldId id="364" r:id="rId11"/>
    <p:sldId id="367" r:id="rId12"/>
    <p:sldId id="365" r:id="rId13"/>
    <p:sldId id="331" r:id="rId14"/>
    <p:sldId id="334" r:id="rId15"/>
    <p:sldId id="335" r:id="rId16"/>
    <p:sldId id="338" r:id="rId17"/>
    <p:sldId id="339" r:id="rId18"/>
    <p:sldId id="341" r:id="rId19"/>
    <p:sldId id="340" r:id="rId20"/>
    <p:sldId id="376" r:id="rId21"/>
    <p:sldId id="352" r:id="rId22"/>
    <p:sldId id="345" r:id="rId23"/>
    <p:sldId id="344" r:id="rId24"/>
    <p:sldId id="347" r:id="rId25"/>
    <p:sldId id="348" r:id="rId26"/>
    <p:sldId id="350" r:id="rId27"/>
    <p:sldId id="349" r:id="rId28"/>
    <p:sldId id="351" r:id="rId29"/>
    <p:sldId id="353" r:id="rId30"/>
    <p:sldId id="356" r:id="rId31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1D"/>
    <a:srgbClr val="378AFF"/>
    <a:srgbClr val="0099CC"/>
    <a:srgbClr val="4F99FF"/>
    <a:srgbClr val="FFC400"/>
    <a:srgbClr val="005DA2"/>
    <a:srgbClr val="FFD347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132" autoAdjust="0"/>
  </p:normalViewPr>
  <p:slideViewPr>
    <p:cSldViewPr>
      <p:cViewPr varScale="1">
        <p:scale>
          <a:sx n="81" d="100"/>
          <a:sy n="81" d="100"/>
        </p:scale>
        <p:origin x="720" y="77"/>
      </p:cViewPr>
      <p:guideLst>
        <p:guide orient="horz" pos="222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3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8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6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5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9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4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7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86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9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96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81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57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32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1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62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06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33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49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17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7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3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9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98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17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7"/>
            <a:ext cx="123109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9371" y="0"/>
            <a:ext cx="12311234" cy="68595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>
                <a:solidFill>
                  <a:srgbClr val="005DA2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3600" b="1" spc="-150" dirty="0">
              <a:solidFill>
                <a:srgbClr val="005DA2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1774" cy="6859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1774" cy="6859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469"/>
            <a:ext cx="5389723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5378"/>
            <a:ext cx="5389723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4" y="1535469"/>
            <a:ext cx="5391840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4" y="2175378"/>
            <a:ext cx="5391840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19587"/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9" name="Freeform 4"/>
          <p:cNvSpPr/>
          <p:nvPr/>
        </p:nvSpPr>
        <p:spPr bwMode="auto">
          <a:xfrm>
            <a:off x="2882850" y="-8255"/>
            <a:ext cx="6816725" cy="6821805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378AFF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1286" y="2164624"/>
            <a:ext cx="7488832" cy="1200361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条款结构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重疾险</a:t>
            </a:r>
          </a:p>
        </p:txBody>
      </p:sp>
      <p:sp>
        <p:nvSpPr>
          <p:cNvPr id="2" name="TextBox 17"/>
          <p:cNvSpPr txBox="1"/>
          <p:nvPr/>
        </p:nvSpPr>
        <p:spPr>
          <a:xfrm>
            <a:off x="3633381" y="3977854"/>
            <a:ext cx="538464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ea typeface="仿宋_GB2312" pitchFamily="49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ea typeface="宋体" pitchFamily="2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宋体" pitchFamily="2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复旦大学保险科技实验室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67453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83647F09-1AEB-4C4C-8F10-A8C1F763CD3D}"/>
              </a:ext>
            </a:extLst>
          </p:cNvPr>
          <p:cNvSpPr/>
          <p:nvPr/>
        </p:nvSpPr>
        <p:spPr>
          <a:xfrm>
            <a:off x="5696764" y="501805"/>
            <a:ext cx="870646" cy="937792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B275D-C00A-4124-A489-90CE69064D2E}"/>
              </a:ext>
            </a:extLst>
          </p:cNvPr>
          <p:cNvSpPr txBox="1"/>
          <p:nvPr/>
        </p:nvSpPr>
        <p:spPr>
          <a:xfrm>
            <a:off x="6296007" y="597973"/>
            <a:ext cx="227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56DA68-A265-4CAB-ADA0-AA943723EF12}"/>
              </a:ext>
            </a:extLst>
          </p:cNvPr>
          <p:cNvSpPr/>
          <p:nvPr/>
        </p:nvSpPr>
        <p:spPr>
          <a:xfrm>
            <a:off x="287383" y="1989634"/>
            <a:ext cx="7704856" cy="32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2FADB-D239-4F83-BF86-D7F95770CDF0}"/>
              </a:ext>
            </a:extLst>
          </p:cNvPr>
          <p:cNvSpPr txBox="1"/>
          <p:nvPr/>
        </p:nvSpPr>
        <p:spPr>
          <a:xfrm>
            <a:off x="3431925" y="2205658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投保范围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ED26B-0A70-4A7C-8157-657724E521A1}"/>
              </a:ext>
            </a:extLst>
          </p:cNvPr>
          <p:cNvSpPr/>
          <p:nvPr/>
        </p:nvSpPr>
        <p:spPr>
          <a:xfrm>
            <a:off x="503407" y="2853730"/>
            <a:ext cx="3528392" cy="1792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30B004-630B-4E29-B01F-E1CB1DFFBF1A}"/>
              </a:ext>
            </a:extLst>
          </p:cNvPr>
          <p:cNvSpPr txBox="1"/>
          <p:nvPr/>
        </p:nvSpPr>
        <p:spPr>
          <a:xfrm>
            <a:off x="4139811" y="2862123"/>
            <a:ext cx="195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被保险人的投保年龄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乘号 15">
            <a:extLst>
              <a:ext uri="{FF2B5EF4-FFF2-40B4-BE49-F238E27FC236}">
                <a16:creationId xmlns:a16="http://schemas.microsoft.com/office/drawing/2014/main" id="{240C3240-38A6-48CD-95EC-F6B2D6D06F54}"/>
              </a:ext>
            </a:extLst>
          </p:cNvPr>
          <p:cNvSpPr/>
          <p:nvPr/>
        </p:nvSpPr>
        <p:spPr>
          <a:xfrm>
            <a:off x="6437826" y="3207300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A6557-8D7E-4564-A815-6680163EDEAC}"/>
              </a:ext>
            </a:extLst>
          </p:cNvPr>
          <p:cNvSpPr txBox="1"/>
          <p:nvPr/>
        </p:nvSpPr>
        <p:spPr>
          <a:xfrm>
            <a:off x="4142851" y="3697424"/>
            <a:ext cx="298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其他被保险人要求</a:t>
            </a: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7C7F7F29-E1EE-495B-B506-11D32D7CA2CF}"/>
              </a:ext>
            </a:extLst>
          </p:cNvPr>
          <p:cNvSpPr/>
          <p:nvPr/>
        </p:nvSpPr>
        <p:spPr>
          <a:xfrm>
            <a:off x="6456949" y="3937207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467E21-BD1D-4763-92B7-4973A138505E}"/>
              </a:ext>
            </a:extLst>
          </p:cNvPr>
          <p:cNvSpPr/>
          <p:nvPr/>
        </p:nvSpPr>
        <p:spPr>
          <a:xfrm flipH="1">
            <a:off x="8198096" y="1833383"/>
            <a:ext cx="3832906" cy="3600400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52619-724B-409F-A4C4-BF330B074379}"/>
              </a:ext>
            </a:extLst>
          </p:cNvPr>
          <p:cNvSpPr txBox="1"/>
          <p:nvPr/>
        </p:nvSpPr>
        <p:spPr>
          <a:xfrm>
            <a:off x="8175177" y="210335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     后变为</a:t>
            </a:r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78539EDF-B96F-462B-A32E-50438DE07EAE}"/>
              </a:ext>
            </a:extLst>
          </p:cNvPr>
          <p:cNvSpPr/>
          <p:nvPr/>
        </p:nvSpPr>
        <p:spPr>
          <a:xfrm>
            <a:off x="8849234" y="2147203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A20F7B-2A92-45B4-BC29-1AFE71374C90}"/>
              </a:ext>
            </a:extLst>
          </p:cNvPr>
          <p:cNvSpPr/>
          <p:nvPr/>
        </p:nvSpPr>
        <p:spPr>
          <a:xfrm>
            <a:off x="8368962" y="2609227"/>
            <a:ext cx="3417340" cy="1085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1DA5A7-9349-4F6D-ACE7-A60AD29AB7FC}"/>
              </a:ext>
            </a:extLst>
          </p:cNvPr>
          <p:cNvSpPr txBox="1"/>
          <p:nvPr/>
        </p:nvSpPr>
        <p:spPr>
          <a:xfrm>
            <a:off x="8478681" y="2852914"/>
            <a:ext cx="341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被保险人的投保年龄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C019A0-D3CA-4F9B-B58D-79C7A25DCEBD}"/>
              </a:ext>
            </a:extLst>
          </p:cNvPr>
          <p:cNvSpPr txBox="1"/>
          <p:nvPr/>
        </p:nvSpPr>
        <p:spPr>
          <a:xfrm>
            <a:off x="8566237" y="32264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F43147-E01E-4237-9D89-E3224452DD48}"/>
              </a:ext>
            </a:extLst>
          </p:cNvPr>
          <p:cNvSpPr txBox="1"/>
          <p:nvPr/>
        </p:nvSpPr>
        <p:spPr>
          <a:xfrm>
            <a:off x="10014960" y="32776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撤销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D58132-5E3F-4C13-83E5-B2CDEF201782}"/>
              </a:ext>
            </a:extLst>
          </p:cNvPr>
          <p:cNvSpPr txBox="1"/>
          <p:nvPr/>
        </p:nvSpPr>
        <p:spPr>
          <a:xfrm>
            <a:off x="8401137" y="41306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点击撤销后返回填写状态</a:t>
            </a:r>
            <a:endParaRPr lang="en-US" altLang="zh-CN" sz="1800" dirty="0"/>
          </a:p>
          <a:p>
            <a:r>
              <a:rPr lang="zh-CN" altLang="en-US" sz="1800" dirty="0"/>
              <a:t>以下所有       均为此机制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所有大类、所有小项后均增加</a:t>
            </a: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D862010C-8185-43B1-B12B-BDA13CAB4B4A}"/>
              </a:ext>
            </a:extLst>
          </p:cNvPr>
          <p:cNvSpPr/>
          <p:nvPr/>
        </p:nvSpPr>
        <p:spPr>
          <a:xfrm>
            <a:off x="9403008" y="4400239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乘号 39">
            <a:extLst>
              <a:ext uri="{FF2B5EF4-FFF2-40B4-BE49-F238E27FC236}">
                <a16:creationId xmlns:a16="http://schemas.microsoft.com/office/drawing/2014/main" id="{22DAB2C7-E74A-46CD-A831-85B0211E58B1}"/>
              </a:ext>
            </a:extLst>
          </p:cNvPr>
          <p:cNvSpPr/>
          <p:nvPr/>
        </p:nvSpPr>
        <p:spPr>
          <a:xfrm>
            <a:off x="11448773" y="4657650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乘号 40">
            <a:extLst>
              <a:ext uri="{FF2B5EF4-FFF2-40B4-BE49-F238E27FC236}">
                <a16:creationId xmlns:a16="http://schemas.microsoft.com/office/drawing/2014/main" id="{7D91E760-68FB-45C0-8FBD-3DF5172AE305}"/>
              </a:ext>
            </a:extLst>
          </p:cNvPr>
          <p:cNvSpPr/>
          <p:nvPr/>
        </p:nvSpPr>
        <p:spPr>
          <a:xfrm>
            <a:off x="4843403" y="2232972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A023730-F849-4434-A49D-95F1F8D32F2E}"/>
              </a:ext>
            </a:extLst>
          </p:cNvPr>
          <p:cNvGrpSpPr/>
          <p:nvPr/>
        </p:nvGrpSpPr>
        <p:grpSpPr>
          <a:xfrm>
            <a:off x="3052281" y="4807624"/>
            <a:ext cx="216024" cy="229941"/>
            <a:chOff x="3074839" y="333450"/>
            <a:chExt cx="360040" cy="37395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29BC352-6C4C-4419-A668-8289F883A4B5}"/>
                </a:ext>
              </a:extLst>
            </p:cNvPr>
            <p:cNvSpPr/>
            <p:nvPr/>
          </p:nvSpPr>
          <p:spPr>
            <a:xfrm>
              <a:off x="3074839" y="333450"/>
              <a:ext cx="360040" cy="3739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十字形 43">
              <a:extLst>
                <a:ext uri="{FF2B5EF4-FFF2-40B4-BE49-F238E27FC236}">
                  <a16:creationId xmlns:a16="http://schemas.microsoft.com/office/drawing/2014/main" id="{DD6A0D9B-7E21-4A24-8FFD-868947E62145}"/>
                </a:ext>
              </a:extLst>
            </p:cNvPr>
            <p:cNvSpPr/>
            <p:nvPr/>
          </p:nvSpPr>
          <p:spPr>
            <a:xfrm>
              <a:off x="3152847" y="410611"/>
              <a:ext cx="204022" cy="219633"/>
            </a:xfrm>
            <a:prstGeom prst="plus">
              <a:avLst>
                <a:gd name="adj" fmla="val 4832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33B0078-BF14-4BA1-B390-3FC417566E04}"/>
              </a:ext>
            </a:extLst>
          </p:cNvPr>
          <p:cNvSpPr txBox="1"/>
          <p:nvPr/>
        </p:nvSpPr>
        <p:spPr>
          <a:xfrm>
            <a:off x="3268304" y="4756040"/>
            <a:ext cx="298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1ECFACB-6231-4182-AD2D-0D39E814602B}"/>
              </a:ext>
            </a:extLst>
          </p:cNvPr>
          <p:cNvCxnSpPr/>
          <p:nvPr/>
        </p:nvCxnSpPr>
        <p:spPr>
          <a:xfrm>
            <a:off x="6797866" y="3406759"/>
            <a:ext cx="1388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C098388-B0BE-49C9-BB57-145FAA7B59C8}"/>
              </a:ext>
            </a:extLst>
          </p:cNvPr>
          <p:cNvSpPr/>
          <p:nvPr/>
        </p:nvSpPr>
        <p:spPr>
          <a:xfrm>
            <a:off x="4324788" y="3232849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F6DF83-8EFE-40EC-BF92-E5BA9CA729D1}"/>
              </a:ext>
            </a:extLst>
          </p:cNvPr>
          <p:cNvSpPr/>
          <p:nvPr/>
        </p:nvSpPr>
        <p:spPr>
          <a:xfrm>
            <a:off x="4324788" y="3987265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6632502-86BB-4E33-A2D6-2E6C1D655EAE}"/>
              </a:ext>
            </a:extLst>
          </p:cNvPr>
          <p:cNvSpPr/>
          <p:nvPr/>
        </p:nvSpPr>
        <p:spPr>
          <a:xfrm>
            <a:off x="5708601" y="373465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dobe Garamond Pro Bold" panose="02020702060506020403" pitchFamily="18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67453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B275D-C00A-4124-A489-90CE69064D2E}"/>
              </a:ext>
            </a:extLst>
          </p:cNvPr>
          <p:cNvSpPr txBox="1"/>
          <p:nvPr/>
        </p:nvSpPr>
        <p:spPr>
          <a:xfrm>
            <a:off x="8043391" y="604866"/>
            <a:ext cx="227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2CC026-3A1E-49F7-A059-1C5B5855B089}"/>
              </a:ext>
            </a:extLst>
          </p:cNvPr>
          <p:cNvSpPr/>
          <p:nvPr/>
        </p:nvSpPr>
        <p:spPr>
          <a:xfrm>
            <a:off x="7827367" y="85079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dobe Garamond Pro Bold" panose="02020702060506020403" pitchFamily="18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F5A7C0-FC17-4992-A992-7CDE0D1C5182}"/>
              </a:ext>
            </a:extLst>
          </p:cNvPr>
          <p:cNvSpPr/>
          <p:nvPr/>
        </p:nvSpPr>
        <p:spPr>
          <a:xfrm flipH="1">
            <a:off x="5612425" y="1346602"/>
            <a:ext cx="5946008" cy="1872208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网页上增加    按钮，鼠标移到则弹出提示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用来提示一些需要注意的事项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鼠标移出则提示消失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A5A7D31-5D5C-4873-B356-33FC481A7CD7}"/>
              </a:ext>
            </a:extLst>
          </p:cNvPr>
          <p:cNvSpPr/>
          <p:nvPr/>
        </p:nvSpPr>
        <p:spPr>
          <a:xfrm>
            <a:off x="7391009" y="18301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dobe Garamond Pro Bold" panose="02020702060506020403" pitchFamily="18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914C39-07D5-4905-A1B5-F870675D105F}"/>
              </a:ext>
            </a:extLst>
          </p:cNvPr>
          <p:cNvGrpSpPr/>
          <p:nvPr/>
        </p:nvGrpSpPr>
        <p:grpSpPr>
          <a:xfrm>
            <a:off x="7511887" y="3517091"/>
            <a:ext cx="1277873" cy="576064"/>
            <a:chOff x="4224728" y="3295648"/>
            <a:chExt cx="1277873" cy="57606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2B4F32-4CF4-4AA7-B1E5-CA863C55DCDD}"/>
                </a:ext>
              </a:extLst>
            </p:cNvPr>
            <p:cNvSpPr/>
            <p:nvPr/>
          </p:nvSpPr>
          <p:spPr>
            <a:xfrm>
              <a:off x="4224728" y="3295648"/>
              <a:ext cx="1277873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CCB28B9-0994-4F1F-8B1F-E81EFFFC564A}"/>
                </a:ext>
              </a:extLst>
            </p:cNvPr>
            <p:cNvGrpSpPr/>
            <p:nvPr/>
          </p:nvGrpSpPr>
          <p:grpSpPr>
            <a:xfrm>
              <a:off x="4390505" y="3468711"/>
              <a:ext cx="216024" cy="229941"/>
              <a:chOff x="3074839" y="333450"/>
              <a:chExt cx="360040" cy="37395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ED58FF-BA02-40C7-80FE-FACF1B6DE669}"/>
                  </a:ext>
                </a:extLst>
              </p:cNvPr>
              <p:cNvSpPr/>
              <p:nvPr/>
            </p:nvSpPr>
            <p:spPr>
              <a:xfrm>
                <a:off x="3074839" y="333450"/>
                <a:ext cx="360040" cy="3739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21FC7A9F-83E1-46C3-A23A-BE66DA7D18B4}"/>
                  </a:ext>
                </a:extLst>
              </p:cNvPr>
              <p:cNvSpPr/>
              <p:nvPr/>
            </p:nvSpPr>
            <p:spPr>
              <a:xfrm>
                <a:off x="3152847" y="410611"/>
                <a:ext cx="204022" cy="219633"/>
              </a:xfrm>
              <a:prstGeom prst="plus">
                <a:avLst>
                  <a:gd name="adj" fmla="val 4832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C32720-CF67-4F22-AF9E-C7EFC429967A}"/>
                </a:ext>
              </a:extLst>
            </p:cNvPr>
            <p:cNvSpPr txBox="1"/>
            <p:nvPr/>
          </p:nvSpPr>
          <p:spPr>
            <a:xfrm>
              <a:off x="4606529" y="3429794"/>
              <a:ext cx="628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C16BB43C-F913-45AF-99A4-A6B0B928ABC0}"/>
              </a:ext>
            </a:extLst>
          </p:cNvPr>
          <p:cNvSpPr/>
          <p:nvPr/>
        </p:nvSpPr>
        <p:spPr>
          <a:xfrm flipH="1">
            <a:off x="5555435" y="4391436"/>
            <a:ext cx="6126338" cy="1872208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每个大类均在最下方增加一个“其他”按钮，</a:t>
            </a:r>
            <a:r>
              <a:rPr lang="zh-CN" altLang="en-US" dirty="0">
                <a:solidFill>
                  <a:schemeClr val="tx1"/>
                </a:solidFill>
              </a:rPr>
              <a:t>用来记录此条款较特殊的设定，文本型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00E480-174B-4ABD-A183-E62AFD626BBC}"/>
              </a:ext>
            </a:extLst>
          </p:cNvPr>
          <p:cNvSpPr txBox="1"/>
          <p:nvPr/>
        </p:nvSpPr>
        <p:spPr>
          <a:xfrm>
            <a:off x="337924" y="958809"/>
            <a:ext cx="48379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“特殊条款”：</a:t>
            </a:r>
            <a:endParaRPr lang="en-US" altLang="zh-CN" dirty="0"/>
          </a:p>
          <a:p>
            <a:r>
              <a:rPr lang="zh-CN" altLang="en-US" dirty="0"/>
              <a:t>每个条款页面最上方加一个“特殊条款”栏，需选择条款类型为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孕婴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选择后点击确定，可跳过本条款的录入。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增加一个提示：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除上述三个类型外其他类型如防癌、牙科、手术、意外住院等均为正常录入条款。不要随便使用这个选项，如不确定请询问负责人。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45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EC893B7-5E14-49C2-A9ED-A733D2C7E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19587"/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ABCD394-A21B-4B53-93FA-62E0DE7FFE4A}"/>
              </a:ext>
            </a:extLst>
          </p:cNvPr>
          <p:cNvGrpSpPr/>
          <p:nvPr/>
        </p:nvGrpSpPr>
        <p:grpSpPr>
          <a:xfrm>
            <a:off x="3362870" y="699506"/>
            <a:ext cx="5305371" cy="1015663"/>
            <a:chOff x="3290862" y="2466314"/>
            <a:chExt cx="5305371" cy="10156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50E72ED-C008-497A-A871-0E1DDD7BE57F}"/>
                </a:ext>
              </a:extLst>
            </p:cNvPr>
            <p:cNvSpPr txBox="1"/>
            <p:nvPr/>
          </p:nvSpPr>
          <p:spPr>
            <a:xfrm>
              <a:off x="4564360" y="2466314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000" dirty="0">
                  <a:latin typeface="黑体" panose="02010609060101010101" pitchFamily="49" charset="-122"/>
                  <a:ea typeface="黑体" panose="02010609060101010101" pitchFamily="49" charset="-122"/>
                </a:rPr>
                <a:t>标准重疾险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953846-1024-4F30-84B6-A9CF0F803D08}"/>
                </a:ext>
              </a:extLst>
            </p:cNvPr>
            <p:cNvSpPr txBox="1"/>
            <p:nvPr/>
          </p:nvSpPr>
          <p:spPr>
            <a:xfrm>
              <a:off x="3290862" y="2513435"/>
              <a:ext cx="15696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dirty="0">
                  <a:latin typeface="黑体" panose="02010609060101010101" pitchFamily="49" charset="-122"/>
                  <a:ea typeface="黑体" panose="02010609060101010101" pitchFamily="49" charset="-122"/>
                </a:rPr>
                <a:t>二、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7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309538" y="13882"/>
            <a:ext cx="301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投保范围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9E4F6E5-E1B0-4B3B-8722-D5B83DA3A86D}"/>
              </a:ext>
            </a:extLst>
          </p:cNvPr>
          <p:cNvSpPr txBox="1"/>
          <p:nvPr/>
        </p:nvSpPr>
        <p:spPr>
          <a:xfrm>
            <a:off x="626567" y="1275452"/>
            <a:ext cx="6507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被保险人年龄要求（文本</a:t>
            </a:r>
            <a:r>
              <a:rPr lang="en-US" altLang="zh-CN" dirty="0"/>
              <a:t>-</a:t>
            </a:r>
            <a:r>
              <a:rPr lang="zh-CN" altLang="en-US" dirty="0"/>
              <a:t>文本型）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其他被保险人要求（标签型）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身体健康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享有社会医疗保险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享有公费医疗保险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不享有社会医疗保险或公费医疗保险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已健康出院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出院满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D409A6-11EB-4004-B624-14AC6931F6B2}"/>
              </a:ext>
            </a:extLst>
          </p:cNvPr>
          <p:cNvSpPr txBox="1"/>
          <p:nvPr/>
        </p:nvSpPr>
        <p:spPr>
          <a:xfrm>
            <a:off x="2719322" y="260102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“投保范围”有</a:t>
            </a:r>
            <a:r>
              <a:rPr lang="en-US" altLang="zh-CN" dirty="0"/>
              <a:t>3</a:t>
            </a:r>
            <a:r>
              <a:rPr lang="zh-CN" altLang="en-US" dirty="0"/>
              <a:t>个小项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24C8A5-5C8F-4EA9-8985-E57327260A0C}"/>
              </a:ext>
            </a:extLst>
          </p:cNvPr>
          <p:cNvGrpSpPr/>
          <p:nvPr/>
        </p:nvGrpSpPr>
        <p:grpSpPr>
          <a:xfrm>
            <a:off x="1130623" y="4494133"/>
            <a:ext cx="4820141" cy="1671965"/>
            <a:chOff x="6315198" y="1902316"/>
            <a:chExt cx="4820141" cy="173298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F02251-8C7B-4688-8FC5-B4AD5DD33AAC}"/>
                </a:ext>
              </a:extLst>
            </p:cNvPr>
            <p:cNvSpPr/>
            <p:nvPr/>
          </p:nvSpPr>
          <p:spPr>
            <a:xfrm>
              <a:off x="6315198" y="1902316"/>
              <a:ext cx="4820141" cy="1732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EE8857A-806C-4722-A112-CE19332D6BC8}"/>
                </a:ext>
              </a:extLst>
            </p:cNvPr>
            <p:cNvSpPr txBox="1"/>
            <p:nvPr/>
          </p:nvSpPr>
          <p:spPr>
            <a:xfrm>
              <a:off x="6387205" y="1917626"/>
              <a:ext cx="4748134" cy="162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r>
                <a:rPr lang="zh-CN" altLang="en-US" dirty="0">
                  <a:solidFill>
                    <a:srgbClr val="FF0000"/>
                  </a:solidFill>
                </a:rPr>
                <a:t>增加一个     提示信息：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/>
                <a:t>“符合本公司投保规定”不必录入，请录入其他对被保险人的要求信息。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A75C3C-D9D8-4AF5-9F5F-443991FC449B}"/>
                </a:ext>
              </a:extLst>
            </p:cNvPr>
            <p:cNvSpPr/>
            <p:nvPr/>
          </p:nvSpPr>
          <p:spPr>
            <a:xfrm>
              <a:off x="7892060" y="2020045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dobe Garamond Pro Bold" panose="02020702060506020403" pitchFamily="18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Adobe Garamond Pro Bold" panose="02020702060506020403" pitchFamily="18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6A27914-0458-40F7-90C2-4EBBA87D73D9}"/>
              </a:ext>
            </a:extLst>
          </p:cNvPr>
          <p:cNvSpPr/>
          <p:nvPr/>
        </p:nvSpPr>
        <p:spPr>
          <a:xfrm>
            <a:off x="5950764" y="1296014"/>
            <a:ext cx="60991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满足条件的家庭成员可同时参保（选中型）</a:t>
            </a:r>
            <a:endParaRPr lang="en-US" altLang="zh-CN" dirty="0"/>
          </a:p>
          <a:p>
            <a:r>
              <a:rPr lang="en-US" altLang="zh-CN" dirty="0"/>
              <a:t>3.1</a:t>
            </a:r>
            <a:r>
              <a:rPr lang="zh-CN" altLang="en-US" dirty="0"/>
              <a:t>享受家庭费率（选中</a:t>
            </a:r>
            <a:r>
              <a:rPr lang="en-US" altLang="zh-CN" dirty="0"/>
              <a:t>3</a:t>
            </a:r>
            <a:r>
              <a:rPr lang="zh-CN" altLang="en-US" dirty="0"/>
              <a:t>后生成，选中型）</a:t>
            </a:r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家庭成员仅指投保时具有合法婚姻关系的配偶及其未婚子女。（选中</a:t>
            </a:r>
            <a:r>
              <a:rPr lang="en-US" altLang="zh-CN" dirty="0"/>
              <a:t>3</a:t>
            </a:r>
            <a:r>
              <a:rPr lang="zh-CN" altLang="en-US" dirty="0"/>
              <a:t>后生成，选中型）</a:t>
            </a:r>
          </a:p>
        </p:txBody>
      </p:sp>
    </p:spTree>
    <p:extLst>
      <p:ext uri="{BB962C8B-B14F-4D97-AF65-F5344CB8AC3E}">
        <p14:creationId xmlns:p14="http://schemas.microsoft.com/office/powerpoint/2010/main" val="24818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保险期间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9184F8-9E71-4276-ADF6-5E68262DC958}"/>
              </a:ext>
            </a:extLst>
          </p:cNvPr>
          <p:cNvSpPr txBox="1"/>
          <p:nvPr/>
        </p:nvSpPr>
        <p:spPr>
          <a:xfrm>
            <a:off x="2282751" y="319786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“保险期间”有</a:t>
            </a:r>
            <a:r>
              <a:rPr lang="en-US" altLang="zh-CN" dirty="0"/>
              <a:t>2</a:t>
            </a:r>
            <a:r>
              <a:rPr lang="zh-CN" altLang="en-US" dirty="0"/>
              <a:t>个小项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C1142-4680-40BD-8B30-609455459CAB}"/>
              </a:ext>
            </a:extLst>
          </p:cNvPr>
          <p:cNvSpPr txBox="1"/>
          <p:nvPr/>
        </p:nvSpPr>
        <p:spPr>
          <a:xfrm>
            <a:off x="1063010" y="1241635"/>
            <a:ext cx="65075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保险期间长度（标签型）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约定，且不超过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从生效日至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周岁生效日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从生效日至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周岁生效日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从生效日至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周岁生效日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从生效日至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周岁生效日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终身保障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1E8CE2-6D66-4695-87C6-F872F4A5BBC0}"/>
              </a:ext>
            </a:extLst>
          </p:cNvPr>
          <p:cNvGrpSpPr/>
          <p:nvPr/>
        </p:nvGrpSpPr>
        <p:grpSpPr>
          <a:xfrm>
            <a:off x="859416" y="4493792"/>
            <a:ext cx="4820143" cy="2323634"/>
            <a:chOff x="6315198" y="1902316"/>
            <a:chExt cx="4820143" cy="23236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E68557D-861B-4162-8103-86D0C91AEEF1}"/>
                </a:ext>
              </a:extLst>
            </p:cNvPr>
            <p:cNvSpPr/>
            <p:nvPr/>
          </p:nvSpPr>
          <p:spPr>
            <a:xfrm>
              <a:off x="6315198" y="1902316"/>
              <a:ext cx="4820141" cy="2031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4CFD584-D4C6-4A8C-880B-4935C90E3EA1}"/>
                </a:ext>
              </a:extLst>
            </p:cNvPr>
            <p:cNvSpPr txBox="1"/>
            <p:nvPr/>
          </p:nvSpPr>
          <p:spPr>
            <a:xfrm>
              <a:off x="6387207" y="1917626"/>
              <a:ext cx="47481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</a:rPr>
                <a:t>增加一个     提示信息：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/>
                <a:t>若条款只写着“约定”，看不见具体期间长度，请点击    关闭此框</a:t>
              </a:r>
              <a:endParaRPr lang="en-US" altLang="zh-CN" dirty="0"/>
            </a:p>
            <a:p>
              <a:r>
                <a:rPr lang="zh-CN" altLang="en-US" dirty="0"/>
                <a:t>标签可多选，新增标签需保持与已有标签格式一致</a:t>
              </a:r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3A7FCEB-C13B-4C26-BD3E-266B37F21D03}"/>
                </a:ext>
              </a:extLst>
            </p:cNvPr>
            <p:cNvSpPr/>
            <p:nvPr/>
          </p:nvSpPr>
          <p:spPr>
            <a:xfrm>
              <a:off x="7899374" y="2017867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dobe Garamond Pro Bold" panose="02020702060506020403" pitchFamily="18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Adobe Garamond Pro Bold" panose="02020702060506020403" pitchFamily="18" charset="0"/>
              </a:endParaRPr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F3731635-96F0-446A-8C90-7D778FE59013}"/>
                </a:ext>
              </a:extLst>
            </p:cNvPr>
            <p:cNvSpPr/>
            <p:nvPr/>
          </p:nvSpPr>
          <p:spPr>
            <a:xfrm>
              <a:off x="9483551" y="2697831"/>
              <a:ext cx="360040" cy="373957"/>
            </a:xfrm>
            <a:prstGeom prst="mathMultiply">
              <a:avLst>
                <a:gd name="adj1" fmla="val 11788"/>
              </a:avLst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BFB3D94-496F-4D71-A87F-AB45D294E4EA}"/>
              </a:ext>
            </a:extLst>
          </p:cNvPr>
          <p:cNvSpPr/>
          <p:nvPr/>
        </p:nvSpPr>
        <p:spPr>
          <a:xfrm>
            <a:off x="6027167" y="1002835"/>
            <a:ext cx="60991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提供临时保障（选中型）</a:t>
            </a:r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临时保障时间（选中</a:t>
            </a:r>
            <a:r>
              <a:rPr lang="en-US" altLang="zh-CN" dirty="0"/>
              <a:t>2</a:t>
            </a:r>
            <a:r>
              <a:rPr lang="zh-CN" altLang="en-US" dirty="0"/>
              <a:t>后生成，文本型）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临时保障内容（选中</a:t>
            </a:r>
            <a:r>
              <a:rPr lang="en-US" altLang="zh-CN" dirty="0"/>
              <a:t>2</a:t>
            </a:r>
            <a:r>
              <a:rPr lang="zh-CN" altLang="en-US" dirty="0"/>
              <a:t>后生成，文本型）</a:t>
            </a:r>
          </a:p>
        </p:txBody>
      </p:sp>
    </p:spTree>
    <p:extLst>
      <p:ext uri="{BB962C8B-B14F-4D97-AF65-F5344CB8AC3E}">
        <p14:creationId xmlns:p14="http://schemas.microsoft.com/office/powerpoint/2010/main" val="3933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62B50F7-98B7-4EDA-BACD-113AEBB755BC}"/>
              </a:ext>
            </a:extLst>
          </p:cNvPr>
          <p:cNvSpPr/>
          <p:nvPr/>
        </p:nvSpPr>
        <p:spPr>
          <a:xfrm>
            <a:off x="2354759" y="5482355"/>
            <a:ext cx="8428556" cy="1071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2"/>
          <p:cNvSpPr txBox="1"/>
          <p:nvPr/>
        </p:nvSpPr>
        <p:spPr>
          <a:xfrm>
            <a:off x="0" y="2799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保险责任的选择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9184F8-9E71-4276-ADF6-5E68262DC958}"/>
              </a:ext>
            </a:extLst>
          </p:cNvPr>
          <p:cNvSpPr txBox="1"/>
          <p:nvPr/>
        </p:nvSpPr>
        <p:spPr>
          <a:xfrm>
            <a:off x="1644476" y="930710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“保险责任的选择”中提示“请选择本条款出现的保险责任”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C1142-4680-40BD-8B30-609455459CAB}"/>
              </a:ext>
            </a:extLst>
          </p:cNvPr>
          <p:cNvSpPr txBox="1"/>
          <p:nvPr/>
        </p:nvSpPr>
        <p:spPr>
          <a:xfrm>
            <a:off x="1851378" y="1422819"/>
            <a:ext cx="38779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可选择的保险责任为标签型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身故保险金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全残保险金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身故全残保险金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疾病保险金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手术</a:t>
            </a:r>
            <a:r>
              <a:rPr lang="en-US" altLang="zh-CN" dirty="0"/>
              <a:t>/</a:t>
            </a:r>
            <a:r>
              <a:rPr lang="zh-CN" altLang="en-US" dirty="0"/>
              <a:t>治疗保险金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住院津贴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末期状态保险金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长期护理保险金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D03144-D1F2-4438-AC15-D733D5CA60D5}"/>
              </a:ext>
            </a:extLst>
          </p:cNvPr>
          <p:cNvGrpSpPr/>
          <p:nvPr/>
        </p:nvGrpSpPr>
        <p:grpSpPr>
          <a:xfrm>
            <a:off x="6963271" y="1848600"/>
            <a:ext cx="4680520" cy="3057464"/>
            <a:chOff x="6315198" y="1902316"/>
            <a:chExt cx="6535109" cy="446860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2E10BF-E8FF-4E53-965F-6AE707814103}"/>
                </a:ext>
              </a:extLst>
            </p:cNvPr>
            <p:cNvSpPr/>
            <p:nvPr/>
          </p:nvSpPr>
          <p:spPr>
            <a:xfrm>
              <a:off x="6315198" y="1902316"/>
              <a:ext cx="6535109" cy="44686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6B5E5C-B5F3-43F5-9398-9787AF980C5B}"/>
                </a:ext>
              </a:extLst>
            </p:cNvPr>
            <p:cNvSpPr txBox="1"/>
            <p:nvPr/>
          </p:nvSpPr>
          <p:spPr>
            <a:xfrm>
              <a:off x="6387207" y="1917626"/>
              <a:ext cx="6262018" cy="445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增加一个     提示信息：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/>
                <a:t>请保持选择的保险责任数量与条款一致，不要随意分拆或合并保险责任。如果保险责任较特殊，与列表中都不相符，请尽量选择类型相似的保险责任进行填写，并在备注中说明。</a:t>
              </a:r>
              <a:endParaRPr lang="en-US" altLang="zh-CN" dirty="0"/>
            </a:p>
            <a:p>
              <a:r>
                <a:rPr lang="zh-CN" altLang="en-US" dirty="0"/>
                <a:t>保费豁免将在专门的区域中填写。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283A1CA-8A15-436F-B021-B8015F2F0207}"/>
                </a:ext>
              </a:extLst>
            </p:cNvPr>
            <p:cNvSpPr/>
            <p:nvPr/>
          </p:nvSpPr>
          <p:spPr>
            <a:xfrm>
              <a:off x="8212117" y="2126737"/>
              <a:ext cx="364733" cy="305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dobe Garamond Pro Bold" panose="02020702060506020403" pitchFamily="18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Adobe Garamond Pro Bold" panose="02020702060506020403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27DA413-8100-4087-BA1D-30DE045EFDA9}"/>
              </a:ext>
            </a:extLst>
          </p:cNvPr>
          <p:cNvSpPr txBox="1"/>
          <p:nvPr/>
        </p:nvSpPr>
        <p:spPr>
          <a:xfrm>
            <a:off x="2824607" y="5648201"/>
            <a:ext cx="7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保险责任可多次添加，自动生成相应编号，如“疾病保险金</a:t>
            </a:r>
            <a:r>
              <a:rPr lang="en-US" altLang="zh-CN" dirty="0"/>
              <a:t>1</a:t>
            </a:r>
            <a:r>
              <a:rPr lang="zh-CN" altLang="en-US" dirty="0"/>
              <a:t>、疾病保险金</a:t>
            </a:r>
            <a:r>
              <a:rPr lang="en-US" altLang="zh-CN" dirty="0"/>
              <a:t>2</a:t>
            </a:r>
            <a:r>
              <a:rPr lang="zh-CN" altLang="en-US" dirty="0"/>
              <a:t>”选择后生成相应的大类以供填写</a:t>
            </a:r>
          </a:p>
        </p:txBody>
      </p:sp>
    </p:spTree>
    <p:extLst>
      <p:ext uri="{BB962C8B-B14F-4D97-AF65-F5344CB8AC3E}">
        <p14:creationId xmlns:p14="http://schemas.microsoft.com/office/powerpoint/2010/main" val="10390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1E121-780E-446A-9B54-189FE50CB45A}"/>
              </a:ext>
            </a:extLst>
          </p:cNvPr>
          <p:cNvSpPr/>
          <p:nvPr/>
        </p:nvSpPr>
        <p:spPr>
          <a:xfrm>
            <a:off x="163893" y="996269"/>
            <a:ext cx="5719258" cy="567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保险责任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6F06D8-6BA1-4CF5-9B67-FC2FAD730B6E}"/>
              </a:ext>
            </a:extLst>
          </p:cNvPr>
          <p:cNvSpPr txBox="1"/>
          <p:nvPr/>
        </p:nvSpPr>
        <p:spPr>
          <a:xfrm>
            <a:off x="193638" y="1009444"/>
            <a:ext cx="540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对于每个保险责任大类，需要填写的有：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保险责任描述（标签型）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基本责任或可选责任（选中型，选中后需选择基本责任或可选责任）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等待期（选中型后标签型）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生成的块</a:t>
            </a:r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和其他保险责任只赔付一项</a:t>
            </a:r>
            <a:endParaRPr lang="en-US" altLang="zh-CN" sz="2000" dirty="0"/>
          </a:p>
          <a:p>
            <a:r>
              <a:rPr lang="zh-CN" altLang="en-US" sz="2000" dirty="0"/>
              <a:t>（选中后需多选保险责任）</a:t>
            </a:r>
            <a:endParaRPr lang="en-US" altLang="zh-CN" sz="2000" dirty="0"/>
          </a:p>
          <a:p>
            <a:r>
              <a:rPr lang="en-US" altLang="zh-CN" sz="2000" dirty="0"/>
              <a:t>5.1 </a:t>
            </a:r>
            <a:r>
              <a:rPr lang="zh-CN" altLang="en-US" sz="2000" dirty="0"/>
              <a:t>只赔付最先发生的保险责任</a:t>
            </a:r>
            <a:endParaRPr lang="en-US" altLang="zh-CN" sz="2000" dirty="0"/>
          </a:p>
          <a:p>
            <a:r>
              <a:rPr lang="zh-CN" altLang="en-US" sz="2000" dirty="0"/>
              <a:t>（选中</a:t>
            </a:r>
            <a:r>
              <a:rPr lang="en-US" altLang="zh-CN" sz="2000" dirty="0"/>
              <a:t>5</a:t>
            </a:r>
            <a:r>
              <a:rPr lang="zh-CN" altLang="en-US" sz="2000" dirty="0"/>
              <a:t>之后生成的小项，选中型）</a:t>
            </a:r>
            <a:endParaRPr lang="en-US" altLang="zh-CN" sz="2000" dirty="0"/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本保险责任给付后不再给付某保险责任</a:t>
            </a:r>
            <a:endParaRPr lang="en-US" altLang="zh-CN" sz="2000" dirty="0"/>
          </a:p>
          <a:p>
            <a:r>
              <a:rPr lang="zh-CN" altLang="en-US" sz="2000" dirty="0"/>
              <a:t>（选中后需多选其他保险责任）</a:t>
            </a:r>
            <a:endParaRPr lang="en-US" altLang="zh-CN" sz="2000" dirty="0"/>
          </a:p>
          <a:p>
            <a:r>
              <a:rPr lang="en-US" altLang="zh-CN" sz="2000" dirty="0"/>
              <a:t>7.</a:t>
            </a:r>
            <a:r>
              <a:rPr lang="zh-CN" altLang="en-US" sz="2000" dirty="0"/>
              <a:t>额外免责条款（选中型，选中后生成一个额外免责区域）</a:t>
            </a:r>
            <a:endParaRPr lang="en-US" altLang="zh-CN" sz="2000" dirty="0"/>
          </a:p>
          <a:p>
            <a:r>
              <a:rPr lang="en-US" altLang="zh-CN" sz="2000" dirty="0"/>
              <a:t>8.</a:t>
            </a:r>
            <a:r>
              <a:rPr lang="zh-CN" altLang="en-US" sz="2000" dirty="0"/>
              <a:t>少于天数视为同一次住院（只出现在住院津贴中，选中型后标签型，选中后需填写天数）</a:t>
            </a:r>
            <a:endParaRPr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CDB41D-8A70-433D-936C-59875F9DDEBB}"/>
              </a:ext>
            </a:extLst>
          </p:cNvPr>
          <p:cNvSpPr/>
          <p:nvPr/>
        </p:nvSpPr>
        <p:spPr>
          <a:xfrm>
            <a:off x="6141906" y="671334"/>
            <a:ext cx="5957080" cy="5760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175795-A14A-40CA-948C-2103F72362A0}"/>
              </a:ext>
            </a:extLst>
          </p:cNvPr>
          <p:cNvSpPr txBox="1"/>
          <p:nvPr/>
        </p:nvSpPr>
        <p:spPr>
          <a:xfrm>
            <a:off x="6378332" y="765498"/>
            <a:ext cx="5484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每个块中需要填写的有：</a:t>
            </a:r>
            <a:endParaRPr lang="en-US" altLang="zh-CN" sz="2000" dirty="0"/>
          </a:p>
          <a:p>
            <a:r>
              <a:rPr lang="en-US" altLang="zh-CN" sz="2000" dirty="0"/>
              <a:t>4.1</a:t>
            </a:r>
            <a:r>
              <a:rPr lang="zh-CN" altLang="en-US" sz="2000" dirty="0"/>
              <a:t>赔付条件（标签型）</a:t>
            </a:r>
            <a:endParaRPr lang="en-US" altLang="zh-CN" sz="2000" dirty="0"/>
          </a:p>
          <a:p>
            <a:r>
              <a:rPr lang="en-US" altLang="zh-CN" sz="2000" dirty="0"/>
              <a:t>4.2</a:t>
            </a:r>
            <a:r>
              <a:rPr lang="zh-CN" altLang="en-US" sz="2000" dirty="0"/>
              <a:t>赔付选项</a:t>
            </a:r>
            <a:endParaRPr lang="en-US" altLang="zh-CN" sz="2000" dirty="0"/>
          </a:p>
          <a:p>
            <a:r>
              <a:rPr lang="en-US" altLang="zh-CN" sz="2000" dirty="0"/>
              <a:t>4.3</a:t>
            </a:r>
            <a:r>
              <a:rPr lang="zh-CN" altLang="en-US" sz="2000" dirty="0"/>
              <a:t>保险期间结束后仍继续赔付（选中型）</a:t>
            </a:r>
          </a:p>
          <a:p>
            <a:r>
              <a:rPr lang="en-US" altLang="zh-CN" sz="2000" dirty="0"/>
              <a:t>4.3.1</a:t>
            </a:r>
            <a:r>
              <a:rPr lang="zh-CN" altLang="en-US" sz="2000" dirty="0"/>
              <a:t>保险期间结束后继续赔付的最长期限</a:t>
            </a:r>
          </a:p>
          <a:p>
            <a:r>
              <a:rPr lang="zh-CN" altLang="en-US" sz="2000" dirty="0"/>
              <a:t>（选中</a:t>
            </a:r>
            <a:r>
              <a:rPr lang="en-US" altLang="zh-CN" sz="2000" dirty="0"/>
              <a:t>4.3</a:t>
            </a:r>
            <a:r>
              <a:rPr lang="zh-CN" altLang="en-US" sz="2000" dirty="0"/>
              <a:t>之后生成的小项，选中后标签型）</a:t>
            </a:r>
            <a:endParaRPr lang="en-US" altLang="zh-CN" sz="2000" dirty="0"/>
          </a:p>
          <a:p>
            <a:r>
              <a:rPr lang="en-US" altLang="zh-CN" sz="2000" dirty="0"/>
              <a:t>4.4</a:t>
            </a:r>
            <a:r>
              <a:rPr lang="zh-CN" altLang="en-US" sz="2000" dirty="0"/>
              <a:t>发生下列情况则将剩余赔付一次性赔付</a:t>
            </a:r>
          </a:p>
          <a:p>
            <a:r>
              <a:rPr lang="zh-CN" altLang="en-US" sz="2000" dirty="0"/>
              <a:t>（选中后标签型）</a:t>
            </a:r>
          </a:p>
          <a:p>
            <a:r>
              <a:rPr lang="en-US" altLang="zh-CN" sz="2000" dirty="0"/>
              <a:t>4.5</a:t>
            </a:r>
            <a:r>
              <a:rPr lang="zh-CN" altLang="en-US" sz="2000" dirty="0"/>
              <a:t>全部赔付后本合同终止（选中型）</a:t>
            </a:r>
            <a:endParaRPr lang="en-US" altLang="zh-CN" sz="2000" dirty="0"/>
          </a:p>
          <a:p>
            <a:r>
              <a:rPr lang="en-US" altLang="zh-CN" sz="2000" dirty="0"/>
              <a:t>4.6</a:t>
            </a:r>
            <a:r>
              <a:rPr lang="zh-CN" altLang="en-US" sz="2000" dirty="0"/>
              <a:t>全部赔付后本保险责任终止（选中型）</a:t>
            </a:r>
            <a:endParaRPr lang="en-US" altLang="zh-CN" sz="2000" dirty="0"/>
          </a:p>
          <a:p>
            <a:r>
              <a:rPr lang="en-US" altLang="zh-CN" sz="2000" dirty="0"/>
              <a:t>4.7</a:t>
            </a:r>
            <a:r>
              <a:rPr lang="zh-CN" altLang="en-US" sz="2000" dirty="0"/>
              <a:t>作为其他保险责任的额外给付</a:t>
            </a:r>
            <a:endParaRPr lang="en-US" altLang="zh-CN" sz="2000" dirty="0"/>
          </a:p>
          <a:p>
            <a:r>
              <a:rPr lang="zh-CN" altLang="en-US" sz="2000" dirty="0"/>
              <a:t>（选中后需选择保险责任）</a:t>
            </a:r>
            <a:endParaRPr lang="en-US" altLang="zh-CN" sz="2000" dirty="0"/>
          </a:p>
          <a:p>
            <a:r>
              <a:rPr lang="en-US" altLang="zh-CN" sz="2000" dirty="0"/>
              <a:t>4.8</a:t>
            </a:r>
            <a:r>
              <a:rPr lang="zh-CN" altLang="en-US" sz="2000" dirty="0"/>
              <a:t>其他保险责任赔付需扣除本次赔付</a:t>
            </a:r>
            <a:endParaRPr lang="en-US" altLang="zh-CN" sz="2000" dirty="0"/>
          </a:p>
          <a:p>
            <a:r>
              <a:rPr lang="zh-CN" altLang="en-US" sz="2000" dirty="0"/>
              <a:t>（选中后需选择保险责任）</a:t>
            </a:r>
            <a:endParaRPr lang="en-US" altLang="zh-CN" sz="2000" dirty="0"/>
          </a:p>
          <a:p>
            <a:r>
              <a:rPr lang="en-US" altLang="zh-CN" sz="2000" dirty="0"/>
              <a:t>4.9</a:t>
            </a:r>
            <a:r>
              <a:rPr lang="zh-CN" altLang="en-US" sz="2000" dirty="0"/>
              <a:t>对应疾病（选中后生成对应的集合以供填写）</a:t>
            </a:r>
            <a:endParaRPr lang="en-US" altLang="zh-CN" sz="2000" dirty="0"/>
          </a:p>
          <a:p>
            <a:r>
              <a:rPr lang="en-US" altLang="zh-CN" sz="2000" dirty="0"/>
              <a:t>4.10</a:t>
            </a:r>
            <a:r>
              <a:rPr lang="zh-CN" altLang="en-US" sz="2000" dirty="0"/>
              <a:t>对应手术</a:t>
            </a:r>
            <a:r>
              <a:rPr lang="en-US" altLang="zh-CN" sz="2000" dirty="0"/>
              <a:t>/</a:t>
            </a:r>
            <a:r>
              <a:rPr lang="zh-CN" altLang="en-US" sz="2000" dirty="0"/>
              <a:t>治疗（只出现在手术</a:t>
            </a:r>
            <a:r>
              <a:rPr lang="en-US" altLang="zh-CN" sz="2000" dirty="0"/>
              <a:t>/</a:t>
            </a:r>
            <a:r>
              <a:rPr lang="zh-CN" altLang="en-US" sz="2000" dirty="0"/>
              <a:t>治疗保险金中，选中后生成对应的集合以供填写）</a:t>
            </a:r>
            <a:endParaRPr lang="en-US" altLang="zh-CN" sz="20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F306B2B-AABD-4353-A2BC-B57C85F8C800}"/>
              </a:ext>
            </a:extLst>
          </p:cNvPr>
          <p:cNvCxnSpPr>
            <a:cxnSpLocks/>
          </p:cNvCxnSpPr>
          <p:nvPr/>
        </p:nvCxnSpPr>
        <p:spPr>
          <a:xfrm flipV="1">
            <a:off x="1634679" y="909515"/>
            <a:ext cx="4680522" cy="2549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保险责任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B505AA-BE99-4DDD-ACAF-C413759A523F}"/>
              </a:ext>
            </a:extLst>
          </p:cNvPr>
          <p:cNvSpPr/>
          <p:nvPr/>
        </p:nvSpPr>
        <p:spPr>
          <a:xfrm>
            <a:off x="1959367" y="2025638"/>
            <a:ext cx="3456384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CD7A40-F05B-40B0-947D-0CD1B1EED7F1}"/>
              </a:ext>
            </a:extLst>
          </p:cNvPr>
          <p:cNvSpPr txBox="1"/>
          <p:nvPr/>
        </p:nvSpPr>
        <p:spPr>
          <a:xfrm>
            <a:off x="2616064" y="2093496"/>
            <a:ext cx="177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身故保险金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0F18A7-DF7B-46E9-856A-313229C716BE}"/>
              </a:ext>
            </a:extLst>
          </p:cNvPr>
          <p:cNvSpPr/>
          <p:nvPr/>
        </p:nvSpPr>
        <p:spPr>
          <a:xfrm>
            <a:off x="2112008" y="3711732"/>
            <a:ext cx="278745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807303-265A-4163-ABAD-83A041A852EB}"/>
              </a:ext>
            </a:extLst>
          </p:cNvPr>
          <p:cNvGrpSpPr/>
          <p:nvPr/>
        </p:nvGrpSpPr>
        <p:grpSpPr>
          <a:xfrm>
            <a:off x="2203254" y="3174867"/>
            <a:ext cx="1872208" cy="461665"/>
            <a:chOff x="2858815" y="851828"/>
            <a:chExt cx="1872208" cy="46166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AECD28-1815-4C2F-A2DE-1817241C7178}"/>
                </a:ext>
              </a:extLst>
            </p:cNvPr>
            <p:cNvSpPr/>
            <p:nvPr/>
          </p:nvSpPr>
          <p:spPr>
            <a:xfrm>
              <a:off x="2858815" y="101065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63CAC4-89ED-48AB-9EC5-55F6153E6D65}"/>
                </a:ext>
              </a:extLst>
            </p:cNvPr>
            <p:cNvSpPr txBox="1"/>
            <p:nvPr/>
          </p:nvSpPr>
          <p:spPr>
            <a:xfrm>
              <a:off x="3002831" y="85182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等待期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4A75C24-D7AF-4B7C-8017-61C929AC67B1}"/>
                </a:ext>
              </a:extLst>
            </p:cNvPr>
            <p:cNvSpPr/>
            <p:nvPr/>
          </p:nvSpPr>
          <p:spPr>
            <a:xfrm>
              <a:off x="4110827" y="915982"/>
              <a:ext cx="620196" cy="317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请选择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258D9D9-ABE2-4387-95AE-A5DF2B5ED52F}"/>
              </a:ext>
            </a:extLst>
          </p:cNvPr>
          <p:cNvSpPr/>
          <p:nvPr/>
        </p:nvSpPr>
        <p:spPr>
          <a:xfrm>
            <a:off x="7006178" y="2025638"/>
            <a:ext cx="3456384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EF1919-3228-4574-A05A-D54DB3A274B8}"/>
              </a:ext>
            </a:extLst>
          </p:cNvPr>
          <p:cNvSpPr txBox="1"/>
          <p:nvPr/>
        </p:nvSpPr>
        <p:spPr>
          <a:xfrm>
            <a:off x="7711702" y="2093496"/>
            <a:ext cx="177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身故保险金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E289F6-2250-47E6-81E6-8A77C7790491}"/>
              </a:ext>
            </a:extLst>
          </p:cNvPr>
          <p:cNvGrpSpPr/>
          <p:nvPr/>
        </p:nvGrpSpPr>
        <p:grpSpPr>
          <a:xfrm>
            <a:off x="7158498" y="3133340"/>
            <a:ext cx="1872208" cy="461665"/>
            <a:chOff x="2858815" y="851828"/>
            <a:chExt cx="1872208" cy="46166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C54FFC-23DF-4130-8E80-9BD960299E38}"/>
                </a:ext>
              </a:extLst>
            </p:cNvPr>
            <p:cNvSpPr/>
            <p:nvPr/>
          </p:nvSpPr>
          <p:spPr>
            <a:xfrm>
              <a:off x="2858815" y="101065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B694CA-9632-4239-93E7-0201F1C5A466}"/>
                </a:ext>
              </a:extLst>
            </p:cNvPr>
            <p:cNvSpPr txBox="1"/>
            <p:nvPr/>
          </p:nvSpPr>
          <p:spPr>
            <a:xfrm>
              <a:off x="3002831" y="85182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等待期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F77949C-ADA4-47C3-A58F-972CEB7C994E}"/>
                </a:ext>
              </a:extLst>
            </p:cNvPr>
            <p:cNvSpPr/>
            <p:nvPr/>
          </p:nvSpPr>
          <p:spPr>
            <a:xfrm>
              <a:off x="4110827" y="915982"/>
              <a:ext cx="620196" cy="317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90</a:t>
              </a:r>
              <a:r>
                <a:rPr lang="zh-CN" altLang="en-US" sz="1000" dirty="0"/>
                <a:t>天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731DC80-2791-46C8-89F5-7AEAA558144A}"/>
              </a:ext>
            </a:extLst>
          </p:cNvPr>
          <p:cNvSpPr/>
          <p:nvPr/>
        </p:nvSpPr>
        <p:spPr>
          <a:xfrm>
            <a:off x="7207646" y="3644151"/>
            <a:ext cx="2787450" cy="1037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6EE164B-0B7A-40B3-A4CE-13542D130D05}"/>
              </a:ext>
            </a:extLst>
          </p:cNvPr>
          <p:cNvSpPr/>
          <p:nvPr/>
        </p:nvSpPr>
        <p:spPr>
          <a:xfrm>
            <a:off x="7207646" y="33413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24F403-8222-4153-8FF2-F9FF7FD83D57}"/>
              </a:ext>
            </a:extLst>
          </p:cNvPr>
          <p:cNvSpPr/>
          <p:nvPr/>
        </p:nvSpPr>
        <p:spPr>
          <a:xfrm>
            <a:off x="7207646" y="4800919"/>
            <a:ext cx="2787450" cy="1037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0515D4-4B32-4E7A-B843-FBF804F19509}"/>
              </a:ext>
            </a:extLst>
          </p:cNvPr>
          <p:cNvSpPr txBox="1"/>
          <p:nvPr/>
        </p:nvSpPr>
        <p:spPr>
          <a:xfrm>
            <a:off x="7954027" y="3649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等待期前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A95375-63F8-4DAD-B476-9848C0FBDBE0}"/>
              </a:ext>
            </a:extLst>
          </p:cNvPr>
          <p:cNvSpPr txBox="1"/>
          <p:nvPr/>
        </p:nvSpPr>
        <p:spPr>
          <a:xfrm>
            <a:off x="7998430" y="4838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等待期后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DCF000FD-7AE9-4505-8043-CE0B5439DA95}"/>
              </a:ext>
            </a:extLst>
          </p:cNvPr>
          <p:cNvSpPr/>
          <p:nvPr/>
        </p:nvSpPr>
        <p:spPr>
          <a:xfrm>
            <a:off x="5811143" y="4077866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1F3695-59A0-4C28-AAC3-8AB30367F3C8}"/>
              </a:ext>
            </a:extLst>
          </p:cNvPr>
          <p:cNvSpPr txBox="1"/>
          <p:nvPr/>
        </p:nvSpPr>
        <p:spPr>
          <a:xfrm>
            <a:off x="4654619" y="28838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</a:t>
            </a:r>
            <a:r>
              <a:rPr lang="zh-CN" altLang="en-US" dirty="0"/>
              <a:t>等待期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129B2D-3E5E-46EA-82A8-F004C9395C4C}"/>
              </a:ext>
            </a:extLst>
          </p:cNvPr>
          <p:cNvSpPr txBox="1"/>
          <p:nvPr/>
        </p:nvSpPr>
        <p:spPr>
          <a:xfrm>
            <a:off x="2315839" y="1097393"/>
            <a:ext cx="857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如选中等待期，则将</a:t>
            </a:r>
            <a:r>
              <a:rPr lang="en-US" altLang="zh-CN" dirty="0"/>
              <a:t>4.4</a:t>
            </a:r>
            <a:r>
              <a:rPr lang="zh-CN" altLang="en-US" dirty="0"/>
              <a:t>块复制为两部分，等待期前和等待期后</a:t>
            </a:r>
          </a:p>
        </p:txBody>
      </p:sp>
    </p:spTree>
    <p:extLst>
      <p:ext uri="{BB962C8B-B14F-4D97-AF65-F5344CB8AC3E}">
        <p14:creationId xmlns:p14="http://schemas.microsoft.com/office/powerpoint/2010/main" val="15695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191F8F0-B838-4C53-9C09-B4D809105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57266"/>
              </p:ext>
            </p:extLst>
          </p:nvPr>
        </p:nvGraphicFramePr>
        <p:xfrm>
          <a:off x="554559" y="1557586"/>
          <a:ext cx="11305256" cy="4360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269">
                  <a:extLst>
                    <a:ext uri="{9D8B030D-6E8A-4147-A177-3AD203B41FA5}">
                      <a16:colId xmlns:a16="http://schemas.microsoft.com/office/drawing/2014/main" val="3609173264"/>
                    </a:ext>
                  </a:extLst>
                </a:gridCol>
                <a:gridCol w="9469987">
                  <a:extLst>
                    <a:ext uri="{9D8B030D-6E8A-4147-A177-3AD203B41FA5}">
                      <a16:colId xmlns:a16="http://schemas.microsoft.com/office/drawing/2014/main" val="2562612450"/>
                    </a:ext>
                  </a:extLst>
                </a:gridCol>
              </a:tblGrid>
              <a:tr h="2455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FFC91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保险责任</a:t>
                      </a:r>
                    </a:p>
                  </a:txBody>
                  <a:tcPr marL="5690" marR="5690" marT="569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FFC91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赔付条件初始标签</a:t>
                      </a:r>
                    </a:p>
                  </a:txBody>
                  <a:tcPr marL="5690" marR="5690" marT="569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31804"/>
                  </a:ext>
                </a:extLst>
              </a:tr>
              <a:tr h="5923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身故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身故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未患约定疾病</a:t>
                      </a: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4108572799"/>
                  </a:ext>
                </a:extLst>
              </a:tr>
              <a:tr h="4855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全残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未患约定疾病</a:t>
                      </a: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716974644"/>
                  </a:ext>
                </a:extLst>
              </a:tr>
              <a:tr h="4855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身故全残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身故或全残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未患约定疾病</a:t>
                      </a: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296672940"/>
                  </a:ext>
                </a:extLst>
              </a:tr>
              <a:tr h="7255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疾病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初次确诊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认可医院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确诊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天仍生存</a:t>
                      </a: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3872649893"/>
                  </a:ext>
                </a:extLst>
              </a:tr>
              <a:tr h="48555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手术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治疗保险金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因该疾病手术</a:t>
                      </a:r>
                      <a:r>
                        <a:rPr lang="en-US" altLang="zh-CN" sz="16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治疗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认可医院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1240256955"/>
                  </a:ext>
                </a:extLst>
              </a:tr>
              <a:tr h="32520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住院津贴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认可医院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2964428537"/>
                  </a:ext>
                </a:extLst>
              </a:tr>
              <a:tr h="4855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末期状态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初次确诊 </a:t>
                      </a:r>
                      <a:endParaRPr lang="en-US" altLang="zh-CN" sz="16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认可医院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1715891824"/>
                  </a:ext>
                </a:extLst>
              </a:tr>
              <a:tr h="48302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长期护理</a:t>
                      </a:r>
                    </a:p>
                  </a:txBody>
                  <a:tcPr marL="5690" marR="5690" marT="56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1219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自主生活能力完全丧失状态持续</a:t>
                      </a:r>
                      <a:r>
                        <a:rPr lang="en-US" altLang="zh-CN" sz="1600" u="none" strike="noStrike" dirty="0">
                          <a:effectLst/>
                          <a:latin typeface="+mj-ea"/>
                          <a:ea typeface="+mj-ea"/>
                        </a:rPr>
                        <a:t>180</a:t>
                      </a:r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90" marR="5690" marT="5690" marB="0" anchor="b"/>
                </a:tc>
                <a:extLst>
                  <a:ext uri="{0D108BD9-81ED-4DB2-BD59-A6C34878D82A}">
                    <a16:rowId xmlns:a16="http://schemas.microsoft.com/office/drawing/2014/main" val="2863097198"/>
                  </a:ext>
                </a:extLst>
              </a:tr>
            </a:tbl>
          </a:graphicData>
        </a:graphic>
      </p:graphicFrame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保险责任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9F32C-4494-4E03-AAA8-584092F4DFBD}"/>
              </a:ext>
            </a:extLst>
          </p:cNvPr>
          <p:cNvSpPr txBox="1"/>
          <p:nvPr/>
        </p:nvSpPr>
        <p:spPr>
          <a:xfrm>
            <a:off x="4875039" y="288382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4.4.1</a:t>
            </a:r>
            <a:r>
              <a:rPr lang="zh-CN" altLang="en-US" dirty="0"/>
              <a:t>赔付条件</a:t>
            </a:r>
          </a:p>
        </p:txBody>
      </p:sp>
    </p:spTree>
    <p:extLst>
      <p:ext uri="{BB962C8B-B14F-4D97-AF65-F5344CB8AC3E}">
        <p14:creationId xmlns:p14="http://schemas.microsoft.com/office/powerpoint/2010/main" val="260608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保险责任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9669DC-40B7-4807-9C33-4DCDE082C229}"/>
              </a:ext>
            </a:extLst>
          </p:cNvPr>
          <p:cNvGrpSpPr/>
          <p:nvPr/>
        </p:nvGrpSpPr>
        <p:grpSpPr>
          <a:xfrm>
            <a:off x="266527" y="1125538"/>
            <a:ext cx="6328809" cy="3385123"/>
            <a:chOff x="194519" y="980774"/>
            <a:chExt cx="6328809" cy="338512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8114EA4-B6AC-4312-8153-2D1DC490EA39}"/>
                </a:ext>
              </a:extLst>
            </p:cNvPr>
            <p:cNvGrpSpPr/>
            <p:nvPr/>
          </p:nvGrpSpPr>
          <p:grpSpPr>
            <a:xfrm>
              <a:off x="295726" y="1842874"/>
              <a:ext cx="5270194" cy="1463808"/>
              <a:chOff x="439742" y="1891234"/>
              <a:chExt cx="5270194" cy="146380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F599C40-3FE6-457E-B5DE-74C8F1F47871}"/>
                  </a:ext>
                </a:extLst>
              </p:cNvPr>
              <p:cNvGrpSpPr/>
              <p:nvPr/>
            </p:nvGrpSpPr>
            <p:grpSpPr>
              <a:xfrm>
                <a:off x="439742" y="1891234"/>
                <a:ext cx="5270194" cy="1463808"/>
                <a:chOff x="210108" y="4771554"/>
                <a:chExt cx="5270194" cy="1463808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77420B1-C42D-42BD-9B33-59249EACB8A6}"/>
                    </a:ext>
                  </a:extLst>
                </p:cNvPr>
                <p:cNvSpPr/>
                <p:nvPr/>
              </p:nvSpPr>
              <p:spPr>
                <a:xfrm>
                  <a:off x="210108" y="4771554"/>
                  <a:ext cx="5270194" cy="146380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7210B30-3AC3-4A5C-B2FF-1D255A3C9580}"/>
                    </a:ext>
                  </a:extLst>
                </p:cNvPr>
                <p:cNvGrpSpPr/>
                <p:nvPr/>
              </p:nvGrpSpPr>
              <p:grpSpPr>
                <a:xfrm>
                  <a:off x="338535" y="5249767"/>
                  <a:ext cx="4041237" cy="461665"/>
                  <a:chOff x="2858815" y="851828"/>
                  <a:chExt cx="4041237" cy="461665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9AFD53E9-3E98-4D9D-B399-6C12535BA2D4}"/>
                      </a:ext>
                    </a:extLst>
                  </p:cNvPr>
                  <p:cNvSpPr/>
                  <p:nvPr/>
                </p:nvSpPr>
                <p:spPr>
                  <a:xfrm>
                    <a:off x="2858815" y="1010653"/>
                    <a:ext cx="144016" cy="144016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717D8EA-0AC4-4A64-99DB-7B486995768F}"/>
                      </a:ext>
                    </a:extLst>
                  </p:cNvPr>
                  <p:cNvSpPr txBox="1"/>
                  <p:nvPr/>
                </p:nvSpPr>
                <p:spPr>
                  <a:xfrm>
                    <a:off x="3002831" y="851828"/>
                    <a:ext cx="38972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b="1" dirty="0"/>
                      <a:t>和其他保险责任只赔付一项</a:t>
                    </a:r>
                  </a:p>
                </p:txBody>
              </p:sp>
            </p:grp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0C8EBA2-0A41-44B5-9027-04334996EF8A}"/>
                    </a:ext>
                  </a:extLst>
                </p:cNvPr>
                <p:cNvSpPr txBox="1"/>
                <p:nvPr/>
              </p:nvSpPr>
              <p:spPr>
                <a:xfrm>
                  <a:off x="1922711" y="4841989"/>
                  <a:ext cx="21462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疾病保险金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9782B2B-8FD1-4637-B779-D95D9FA065D8}"/>
                  </a:ext>
                </a:extLst>
              </p:cNvPr>
              <p:cNvSpPr/>
              <p:nvPr/>
            </p:nvSpPr>
            <p:spPr>
              <a:xfrm>
                <a:off x="617317" y="257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43E5DCA-0AAC-4999-A65F-F63649C70383}"/>
                  </a:ext>
                </a:extLst>
              </p:cNvPr>
              <p:cNvSpPr txBox="1"/>
              <p:nvPr/>
            </p:nvSpPr>
            <p:spPr>
              <a:xfrm>
                <a:off x="1000726" y="2831112"/>
                <a:ext cx="32255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/>
                  <a:t>疾病保险金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      身故保险金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DEEE32-6981-4C16-A078-F125A3732109}"/>
                </a:ext>
              </a:extLst>
            </p:cNvPr>
            <p:cNvSpPr/>
            <p:nvPr/>
          </p:nvSpPr>
          <p:spPr>
            <a:xfrm>
              <a:off x="424153" y="980775"/>
              <a:ext cx="6099175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/>
                <a:t>4.5</a:t>
              </a:r>
              <a:r>
                <a:rPr lang="zh-CN" altLang="en-US" dirty="0"/>
                <a:t>和其他保险责任只赔付一项</a:t>
              </a:r>
              <a:endParaRPr lang="en-US" altLang="zh-CN" dirty="0"/>
            </a:p>
            <a:p>
              <a:r>
                <a:rPr lang="zh-CN" altLang="en-US" dirty="0"/>
                <a:t>（选中后需多选保险责任）</a:t>
              </a:r>
              <a:endParaRPr lang="en-US" altLang="zh-CN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F542E2-4ABB-4949-82D2-1101451895D4}"/>
                </a:ext>
              </a:extLst>
            </p:cNvPr>
            <p:cNvSpPr txBox="1"/>
            <p:nvPr/>
          </p:nvSpPr>
          <p:spPr>
            <a:xfrm>
              <a:off x="338535" y="3417046"/>
              <a:ext cx="5184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选中并多选保险责任后，被选中的保险责任大类处，此信息也自动填好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35628A5-9012-477E-A79F-EE6EBD4E7EF5}"/>
                </a:ext>
              </a:extLst>
            </p:cNvPr>
            <p:cNvSpPr/>
            <p:nvPr/>
          </p:nvSpPr>
          <p:spPr>
            <a:xfrm>
              <a:off x="194519" y="980774"/>
              <a:ext cx="5616624" cy="3385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AC208FC-E620-4F91-BF3A-E6D7B956DD97}"/>
              </a:ext>
            </a:extLst>
          </p:cNvPr>
          <p:cNvGrpSpPr/>
          <p:nvPr/>
        </p:nvGrpSpPr>
        <p:grpSpPr>
          <a:xfrm>
            <a:off x="6269175" y="2148640"/>
            <a:ext cx="5270194" cy="930459"/>
            <a:chOff x="252917" y="4797946"/>
            <a:chExt cx="5270194" cy="93045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CCE4A5-E686-42A5-A8F3-969E5169AEB2}"/>
                </a:ext>
              </a:extLst>
            </p:cNvPr>
            <p:cNvSpPr/>
            <p:nvPr/>
          </p:nvSpPr>
          <p:spPr>
            <a:xfrm>
              <a:off x="252917" y="4797946"/>
              <a:ext cx="5270194" cy="9304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744177-9315-4D76-AD08-019B45DE3EEF}"/>
                </a:ext>
              </a:extLst>
            </p:cNvPr>
            <p:cNvSpPr txBox="1"/>
            <p:nvPr/>
          </p:nvSpPr>
          <p:spPr>
            <a:xfrm>
              <a:off x="482551" y="5249767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对应疾病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94650F-7104-47D0-AF40-AB1DA72F89E6}"/>
                </a:ext>
              </a:extLst>
            </p:cNvPr>
            <p:cNvSpPr txBox="1"/>
            <p:nvPr/>
          </p:nvSpPr>
          <p:spPr>
            <a:xfrm>
              <a:off x="2022274" y="4844452"/>
              <a:ext cx="2449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疾病保险金</a:t>
              </a:r>
            </a:p>
          </p:txBody>
        </p:sp>
      </p:grp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1201BD5-7C5D-4772-99C2-A25437A7A9D5}"/>
              </a:ext>
            </a:extLst>
          </p:cNvPr>
          <p:cNvSpPr/>
          <p:nvPr/>
        </p:nvSpPr>
        <p:spPr>
          <a:xfrm>
            <a:off x="8601586" y="3197044"/>
            <a:ext cx="216024" cy="20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668A165-D8E9-4457-A1B4-27EF89953B4B}"/>
              </a:ext>
            </a:extLst>
          </p:cNvPr>
          <p:cNvSpPr/>
          <p:nvPr/>
        </p:nvSpPr>
        <p:spPr>
          <a:xfrm>
            <a:off x="6112785" y="1125538"/>
            <a:ext cx="5616624" cy="5535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EF452BF-8DB7-434E-9182-FFCF87537B7D}"/>
              </a:ext>
            </a:extLst>
          </p:cNvPr>
          <p:cNvSpPr txBox="1"/>
          <p:nvPr/>
        </p:nvSpPr>
        <p:spPr>
          <a:xfrm>
            <a:off x="6372087" y="5386988"/>
            <a:ext cx="486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点击时可选择本条款已经建立的疾病库</a:t>
            </a:r>
            <a:endParaRPr lang="en-US" altLang="zh-CN" sz="1800" dirty="0"/>
          </a:p>
          <a:p>
            <a:r>
              <a:rPr lang="zh-CN" altLang="en-US" sz="1800" dirty="0"/>
              <a:t>选择新建疾病则在结构中新增一个疾病库，同时顺序编号。</a:t>
            </a:r>
            <a:endParaRPr lang="en-US" altLang="zh-CN" sz="1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E5E1006-2FE0-4009-93E8-9A3575059560}"/>
              </a:ext>
            </a:extLst>
          </p:cNvPr>
          <p:cNvSpPr txBox="1"/>
          <p:nvPr/>
        </p:nvSpPr>
        <p:spPr>
          <a:xfrm>
            <a:off x="6145414" y="1290286"/>
            <a:ext cx="2925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4.4.9</a:t>
            </a:r>
            <a:r>
              <a:rPr lang="zh-CN" altLang="en-US" dirty="0"/>
              <a:t>对应疾病</a:t>
            </a:r>
            <a:endParaRPr lang="en-US" altLang="zh-CN" dirty="0"/>
          </a:p>
          <a:p>
            <a:r>
              <a:rPr lang="en-US" altLang="zh-CN" dirty="0"/>
              <a:t>4.4.10</a:t>
            </a:r>
            <a:r>
              <a:rPr lang="zh-CN" altLang="en-US" dirty="0"/>
              <a:t>对应手术</a:t>
            </a:r>
            <a:r>
              <a:rPr lang="en-US" altLang="zh-CN" dirty="0"/>
              <a:t>/</a:t>
            </a:r>
            <a:r>
              <a:rPr lang="zh-CN" altLang="en-US" dirty="0"/>
              <a:t>治疗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3CD1BF6-4365-47B0-8546-1EAD20995A0D}"/>
              </a:ext>
            </a:extLst>
          </p:cNvPr>
          <p:cNvSpPr/>
          <p:nvPr/>
        </p:nvSpPr>
        <p:spPr>
          <a:xfrm>
            <a:off x="252277" y="4669486"/>
            <a:ext cx="5651294" cy="1991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E04413D-B069-4372-BDFC-C83F900380F8}"/>
              </a:ext>
            </a:extLst>
          </p:cNvPr>
          <p:cNvGrpSpPr/>
          <p:nvPr/>
        </p:nvGrpSpPr>
        <p:grpSpPr>
          <a:xfrm>
            <a:off x="410543" y="5617188"/>
            <a:ext cx="5270194" cy="930459"/>
            <a:chOff x="252917" y="4797946"/>
            <a:chExt cx="5270194" cy="93045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376CFF-1CC7-469B-A6AB-BDDE7FEB527B}"/>
                </a:ext>
              </a:extLst>
            </p:cNvPr>
            <p:cNvSpPr/>
            <p:nvPr/>
          </p:nvSpPr>
          <p:spPr>
            <a:xfrm>
              <a:off x="252917" y="4797946"/>
              <a:ext cx="5270194" cy="9304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23189D6-983E-4C50-9F47-1807C00B6CD5}"/>
                </a:ext>
              </a:extLst>
            </p:cNvPr>
            <p:cNvGrpSpPr/>
            <p:nvPr/>
          </p:nvGrpSpPr>
          <p:grpSpPr>
            <a:xfrm>
              <a:off x="338535" y="5249767"/>
              <a:ext cx="4919470" cy="461665"/>
              <a:chOff x="2858815" y="851828"/>
              <a:chExt cx="4919470" cy="461665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CE846438-2494-46E5-B8AE-ECA0707CFF32}"/>
                  </a:ext>
                </a:extLst>
              </p:cNvPr>
              <p:cNvSpPr/>
              <p:nvPr/>
            </p:nvSpPr>
            <p:spPr>
              <a:xfrm>
                <a:off x="2858815" y="1010653"/>
                <a:ext cx="144016" cy="144016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1AB0622-3FA7-4268-B1D9-1FE5FFDF254C}"/>
                  </a:ext>
                </a:extLst>
              </p:cNvPr>
              <p:cNvSpPr txBox="1"/>
              <p:nvPr/>
            </p:nvSpPr>
            <p:spPr>
              <a:xfrm>
                <a:off x="3002831" y="851828"/>
                <a:ext cx="420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作为其他保险责任的额外给付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015643E-FD03-41A9-AD4E-BA20591E419C}"/>
                  </a:ext>
                </a:extLst>
              </p:cNvPr>
              <p:cNvSpPr/>
              <p:nvPr/>
            </p:nvSpPr>
            <p:spPr>
              <a:xfrm>
                <a:off x="7158089" y="908406"/>
                <a:ext cx="620196" cy="317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请选择</a:t>
                </a: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FF84DBC-AF1B-491F-9A6C-2E292721ACB9}"/>
                </a:ext>
              </a:extLst>
            </p:cNvPr>
            <p:cNvSpPr txBox="1"/>
            <p:nvPr/>
          </p:nvSpPr>
          <p:spPr>
            <a:xfrm>
              <a:off x="1990870" y="4828488"/>
              <a:ext cx="2449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疾病保险金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F88D634-CBBA-4D8B-859C-BBD5168D332A}"/>
              </a:ext>
            </a:extLst>
          </p:cNvPr>
          <p:cNvSpPr/>
          <p:nvPr/>
        </p:nvSpPr>
        <p:spPr>
          <a:xfrm>
            <a:off x="496160" y="4738305"/>
            <a:ext cx="60991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4.4.7</a:t>
            </a:r>
            <a:r>
              <a:rPr lang="zh-CN" altLang="en-US" dirty="0"/>
              <a:t>作为其他保险责任的额外给付</a:t>
            </a:r>
            <a:endParaRPr lang="en-US" altLang="zh-CN" dirty="0"/>
          </a:p>
          <a:p>
            <a:r>
              <a:rPr lang="zh-CN" altLang="en-US" dirty="0"/>
              <a:t>（选中后需选择保险责任）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1A51-4E2F-4137-A279-46FE8D14F549}"/>
              </a:ext>
            </a:extLst>
          </p:cNvPr>
          <p:cNvSpPr txBox="1"/>
          <p:nvPr/>
        </p:nvSpPr>
        <p:spPr>
          <a:xfrm>
            <a:off x="3002831" y="333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示范：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2BBEB-77FF-4450-B735-85BDCD86D979}"/>
              </a:ext>
            </a:extLst>
          </p:cNvPr>
          <p:cNvSpPr/>
          <p:nvPr/>
        </p:nvSpPr>
        <p:spPr>
          <a:xfrm>
            <a:off x="6617177" y="3646599"/>
            <a:ext cx="4784037" cy="144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1AE48D9-A210-4CCC-8958-93E847A866E3}"/>
              </a:ext>
            </a:extLst>
          </p:cNvPr>
          <p:cNvSpPr txBox="1"/>
          <p:nvPr/>
        </p:nvSpPr>
        <p:spPr>
          <a:xfrm>
            <a:off x="8345369" y="3645672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对应疾病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68C109C-98FD-49A8-8EF8-96AA01A305B2}"/>
              </a:ext>
            </a:extLst>
          </p:cNvPr>
          <p:cNvSpPr txBox="1"/>
          <p:nvPr/>
        </p:nvSpPr>
        <p:spPr>
          <a:xfrm>
            <a:off x="7049225" y="407647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疾病库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872EC81-00C2-424E-8F70-9A32403B1147}"/>
              </a:ext>
            </a:extLst>
          </p:cNvPr>
          <p:cNvSpPr/>
          <p:nvPr/>
        </p:nvSpPr>
        <p:spPr>
          <a:xfrm>
            <a:off x="6882313" y="4139128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40EF139-F148-4017-B9AE-915694D35D19}"/>
              </a:ext>
            </a:extLst>
          </p:cNvPr>
          <p:cNvSpPr txBox="1"/>
          <p:nvPr/>
        </p:nvSpPr>
        <p:spPr>
          <a:xfrm>
            <a:off x="7049225" y="435347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疾病库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E2BFDAC-E3BC-4F76-B9F3-1CF6DE14E17E}"/>
              </a:ext>
            </a:extLst>
          </p:cNvPr>
          <p:cNvSpPr/>
          <p:nvPr/>
        </p:nvSpPr>
        <p:spPr>
          <a:xfrm>
            <a:off x="6882313" y="4404142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7F956E-2E68-4672-B4AF-1E60D6C23094}"/>
              </a:ext>
            </a:extLst>
          </p:cNvPr>
          <p:cNvSpPr/>
          <p:nvPr/>
        </p:nvSpPr>
        <p:spPr>
          <a:xfrm>
            <a:off x="7981390" y="2664882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804FBC4-C0ED-4B87-BC90-66D7A1785B54}"/>
              </a:ext>
            </a:extLst>
          </p:cNvPr>
          <p:cNvSpPr txBox="1"/>
          <p:nvPr/>
        </p:nvSpPr>
        <p:spPr>
          <a:xfrm>
            <a:off x="7024363" y="461297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新建疾病库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C137789-A37A-40EC-A3C4-9D053FC361F6}"/>
              </a:ext>
            </a:extLst>
          </p:cNvPr>
          <p:cNvSpPr/>
          <p:nvPr/>
        </p:nvSpPr>
        <p:spPr>
          <a:xfrm>
            <a:off x="6882313" y="4685662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EC893B7-5E14-49C2-A9ED-A733D2C7E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19587"/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ABCD394-A21B-4B53-93FA-62E0DE7FFE4A}"/>
              </a:ext>
            </a:extLst>
          </p:cNvPr>
          <p:cNvGrpSpPr/>
          <p:nvPr/>
        </p:nvGrpSpPr>
        <p:grpSpPr>
          <a:xfrm>
            <a:off x="698574" y="699506"/>
            <a:ext cx="10662712" cy="2862322"/>
            <a:chOff x="626566" y="2466314"/>
            <a:chExt cx="10662712" cy="286232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50E72ED-C008-497A-A871-0E1DDD7BE57F}"/>
                </a:ext>
              </a:extLst>
            </p:cNvPr>
            <p:cNvSpPr txBox="1"/>
            <p:nvPr/>
          </p:nvSpPr>
          <p:spPr>
            <a:xfrm>
              <a:off x="1871315" y="2466314"/>
              <a:ext cx="941796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000" dirty="0">
                  <a:latin typeface="黑体" panose="02010609060101010101" pitchFamily="49" charset="-122"/>
                  <a:ea typeface="黑体" panose="02010609060101010101" pitchFamily="49" charset="-122"/>
                </a:rPr>
                <a:t>新提取模型所使用的的标签</a:t>
              </a:r>
              <a:endPara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6000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endPara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6000" dirty="0">
                  <a:latin typeface="黑体" panose="02010609060101010101" pitchFamily="49" charset="-122"/>
                  <a:ea typeface="黑体" panose="02010609060101010101" pitchFamily="49" charset="-122"/>
                </a:rPr>
                <a:t>各种符号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953846-1024-4F30-84B6-A9CF0F803D08}"/>
                </a:ext>
              </a:extLst>
            </p:cNvPr>
            <p:cNvSpPr txBox="1"/>
            <p:nvPr/>
          </p:nvSpPr>
          <p:spPr>
            <a:xfrm>
              <a:off x="626566" y="2466314"/>
              <a:ext cx="15696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dirty="0">
                  <a:latin typeface="黑体" panose="02010609060101010101" pitchFamily="49" charset="-122"/>
                  <a:ea typeface="黑体" panose="02010609060101010101" pitchFamily="49" charset="-122"/>
                </a:rPr>
                <a:t>一、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2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免责条款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74841F-0070-4819-8BFD-F0FF9B5975F1}"/>
              </a:ext>
            </a:extLst>
          </p:cNvPr>
          <p:cNvSpPr txBox="1"/>
          <p:nvPr/>
        </p:nvSpPr>
        <p:spPr>
          <a:xfrm>
            <a:off x="914599" y="1125538"/>
            <a:ext cx="8381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免责条款包含以下几个小项：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免责条款内容（标签型）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投保人对被保险人的故意杀害，故意伤害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故意自伤，故意犯罪，抗拒依法采取的刑事强制措施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主动吸食，注射毒品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二年内自杀，自杀时为无民事行为能力人的除外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酒后驾驶，无合法有效驾驶证驾驶，驾驶无有效行驶证的机动车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战争，军事冲突，暴乱，武装叛乱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核爆炸，核辐射，核污染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感染艾滋病病毒，患艾滋病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遗传性疾病，先天性畸形，变形，染色体异常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免责后有退还（选中型）</a:t>
            </a:r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退还金额（选中</a:t>
            </a:r>
            <a:r>
              <a:rPr lang="en-US" altLang="zh-CN" dirty="0"/>
              <a:t>2</a:t>
            </a:r>
            <a:r>
              <a:rPr lang="zh-CN" altLang="en-US" dirty="0"/>
              <a:t>后生成，金额型）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投保人对被保险人的故意杀害、故意伤害的，若您已交足</a:t>
            </a:r>
            <a:r>
              <a:rPr lang="en-US" altLang="zh-CN" dirty="0"/>
              <a:t>2 </a:t>
            </a:r>
            <a:r>
              <a:rPr lang="zh-CN" altLang="en-US" dirty="0"/>
              <a:t>年以上保险费的，我们向其他权利人退还保险单的现金价值。</a:t>
            </a:r>
          </a:p>
          <a:p>
            <a:r>
              <a:rPr lang="zh-CN" altLang="en-US" dirty="0"/>
              <a:t>（选中型）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BA1BDF-B4DD-41D5-BA48-81FC2D2CE46E}"/>
              </a:ext>
            </a:extLst>
          </p:cNvPr>
          <p:cNvSpPr/>
          <p:nvPr/>
        </p:nvSpPr>
        <p:spPr>
          <a:xfrm>
            <a:off x="6872603" y="1040431"/>
            <a:ext cx="4846088" cy="1944216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只有默认免责库有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项，额外免责库只包含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保险费豁免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F7A45-E7D1-476F-A4D1-62A4AA5D4A63}"/>
              </a:ext>
            </a:extLst>
          </p:cNvPr>
          <p:cNvSpPr txBox="1"/>
          <p:nvPr/>
        </p:nvSpPr>
        <p:spPr>
          <a:xfrm>
            <a:off x="2858815" y="837506"/>
            <a:ext cx="68804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保险费豁免包含以下几个小项：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保险费豁免条件（标签型）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身故或全残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患合同约定的疾病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18-60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周岁之间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符合某保险责任的给付条件（选择后需选择对应的保险责任）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保险费不得豁免的情况（标签型）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投保人在保险期间内变更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保险费豁免后不再接受解除合同（选中型）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保险费豁免有其免责条款（选中型，选中后生成</a:t>
            </a:r>
            <a:endParaRPr lang="en-US" altLang="zh-CN" dirty="0"/>
          </a:p>
          <a:p>
            <a:r>
              <a:rPr lang="zh-CN" altLang="en-US" dirty="0"/>
              <a:t>保险费豁免的免责条款，格式与</a:t>
            </a:r>
            <a:r>
              <a:rPr lang="en-US" altLang="zh-CN" dirty="0"/>
              <a:t>5</a:t>
            </a:r>
            <a:r>
              <a:rPr lang="zh-CN" altLang="en-US" dirty="0"/>
              <a:t>免责条款相同）</a:t>
            </a:r>
          </a:p>
        </p:txBody>
      </p:sp>
    </p:spTree>
    <p:extLst>
      <p:ext uri="{BB962C8B-B14F-4D97-AF65-F5344CB8AC3E}">
        <p14:creationId xmlns:p14="http://schemas.microsoft.com/office/powerpoint/2010/main" val="37193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缴费方式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1BA8F0-8275-44D8-A9F0-78369DB472B6}"/>
              </a:ext>
            </a:extLst>
          </p:cNvPr>
          <p:cNvSpPr txBox="1"/>
          <p:nvPr/>
        </p:nvSpPr>
        <p:spPr>
          <a:xfrm>
            <a:off x="1562671" y="996269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缴费方式大类有三个小项：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缴费方式选择（标签型）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趸交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具体时间（文本型）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最低保费要求</a:t>
            </a:r>
            <a:endParaRPr lang="en-US" altLang="zh-CN" dirty="0"/>
          </a:p>
          <a:p>
            <a:r>
              <a:rPr lang="zh-CN" altLang="en-US" dirty="0"/>
              <a:t>（选中型，选中后填金额型）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最低保额要求</a:t>
            </a:r>
            <a:endParaRPr lang="en-US" altLang="zh-CN" dirty="0"/>
          </a:p>
          <a:p>
            <a:r>
              <a:rPr lang="zh-CN" altLang="en-US" dirty="0"/>
              <a:t>（选中型，选中后填金额型）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F066EC-0033-4201-8A4C-610410B0852A}"/>
              </a:ext>
            </a:extLst>
          </p:cNvPr>
          <p:cNvSpPr/>
          <p:nvPr/>
        </p:nvSpPr>
        <p:spPr>
          <a:xfrm>
            <a:off x="6963271" y="2277666"/>
            <a:ext cx="4846088" cy="2664296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若条款只写着“约定”，没有记录任何具体方式，请关掉此项。如果还有可能有其他缴费方式，请勾选“其他”。若出现具体缴费期限，请填在“具体时间”中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67388B-26F1-415B-BC60-7A8070BB2407}"/>
              </a:ext>
            </a:extLst>
          </p:cNvPr>
          <p:cNvSpPr/>
          <p:nvPr/>
        </p:nvSpPr>
        <p:spPr>
          <a:xfrm>
            <a:off x="7107287" y="242168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dobe Garamond Pro Bold" panose="02020702060506020403" pitchFamily="18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0" y="32585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基本保额的变更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D6E20-2531-465C-B84D-A3A2CFE705E9}"/>
              </a:ext>
            </a:extLst>
          </p:cNvPr>
          <p:cNvSpPr txBox="1"/>
          <p:nvPr/>
        </p:nvSpPr>
        <p:spPr>
          <a:xfrm>
            <a:off x="3257298" y="405458"/>
            <a:ext cx="749916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基本保额的变更包含以下几个小项：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可减少保额（选中型，选中后需填写下限）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可增加保额（选中型，选中后需填写上限）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申请变更保额的条件（标签型）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已交两年保费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4.</a:t>
            </a:r>
            <a:r>
              <a:rPr lang="zh-CN" altLang="en-US" dirty="0"/>
              <a:t>不可变更的情况（标签型）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已发生保险金给付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已交清所有保费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5.</a:t>
            </a:r>
            <a:r>
              <a:rPr lang="zh-CN" altLang="en-US" dirty="0"/>
              <a:t>返还现金价值（选中型）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增加的保额也适用等待期（选中型）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变更不需要支付费用（选中型）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允许减额交清（选中型）</a:t>
            </a:r>
            <a:endParaRPr lang="en-US" altLang="zh-CN" dirty="0"/>
          </a:p>
          <a:p>
            <a:r>
              <a:rPr lang="en-US" altLang="zh-CN" dirty="0"/>
              <a:t>8.1</a:t>
            </a:r>
            <a:r>
              <a:rPr lang="zh-CN" altLang="en-US" dirty="0"/>
              <a:t>减额交清的条件（选中</a:t>
            </a:r>
            <a:r>
              <a:rPr lang="en-US" altLang="zh-CN" dirty="0"/>
              <a:t>8</a:t>
            </a:r>
            <a:r>
              <a:rPr lang="zh-CN" altLang="en-US" dirty="0"/>
              <a:t>后生成，标签型）</a:t>
            </a:r>
            <a:endParaRPr lang="en-US" altLang="zh-CN" dirty="0"/>
          </a:p>
          <a:p>
            <a:r>
              <a:rPr lang="en-US" altLang="zh-CN" dirty="0"/>
              <a:t>8.2</a:t>
            </a:r>
            <a:r>
              <a:rPr lang="zh-CN" altLang="en-US" dirty="0"/>
              <a:t>附加险必须同时减额交清（选中</a:t>
            </a:r>
            <a:r>
              <a:rPr lang="en-US" altLang="zh-CN" dirty="0"/>
              <a:t>8</a:t>
            </a:r>
            <a:r>
              <a:rPr lang="zh-CN" altLang="en-US" dirty="0"/>
              <a:t>后生成，选中型）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每年保险金额按算式确定（选中型）</a:t>
            </a:r>
            <a:endParaRPr lang="en-US" altLang="zh-CN" dirty="0"/>
          </a:p>
          <a:p>
            <a:r>
              <a:rPr lang="en-US" altLang="zh-CN" dirty="0"/>
              <a:t>9.1</a:t>
            </a:r>
            <a:r>
              <a:rPr lang="zh-CN" altLang="en-US" dirty="0"/>
              <a:t>保额计算公式（选中</a:t>
            </a:r>
            <a:r>
              <a:rPr lang="en-US" altLang="zh-CN" dirty="0"/>
              <a:t>9</a:t>
            </a:r>
            <a:r>
              <a:rPr lang="zh-CN" altLang="en-US" dirty="0"/>
              <a:t>后生成，文本型）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可以年金转换（选中型）</a:t>
            </a:r>
            <a:endParaRPr lang="en-US" altLang="zh-CN" dirty="0"/>
          </a:p>
          <a:p>
            <a:r>
              <a:rPr lang="en-US" altLang="zh-CN" dirty="0"/>
              <a:t>10.1</a:t>
            </a:r>
            <a:r>
              <a:rPr lang="zh-CN" altLang="en-US" dirty="0"/>
              <a:t>年金转换要求年龄（标签型）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0" y="0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保险费率的调整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05D75-C860-4BCC-BE5C-DA7AB64EB04C}"/>
              </a:ext>
            </a:extLst>
          </p:cNvPr>
          <p:cNvSpPr txBox="1"/>
          <p:nvPr/>
        </p:nvSpPr>
        <p:spPr>
          <a:xfrm>
            <a:off x="3434879" y="2133650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保险费率的调整只有一个小项：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1.</a:t>
            </a:r>
            <a:r>
              <a:rPr lang="zh-CN" altLang="en-US" dirty="0"/>
              <a:t>会调整保险费率（选中型）</a:t>
            </a:r>
          </a:p>
        </p:txBody>
      </p:sp>
    </p:spTree>
    <p:extLst>
      <p:ext uri="{BB962C8B-B14F-4D97-AF65-F5344CB8AC3E}">
        <p14:creationId xmlns:p14="http://schemas.microsoft.com/office/powerpoint/2010/main" val="34446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续保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A9A8D-F789-450A-8054-22721111D2CE}"/>
              </a:ext>
            </a:extLst>
          </p:cNvPr>
          <p:cNvSpPr txBox="1"/>
          <p:nvPr/>
        </p:nvSpPr>
        <p:spPr>
          <a:xfrm>
            <a:off x="2858815" y="736749"/>
            <a:ext cx="719139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续保下包含几个小项：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宽限期（标签型）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需要体检（选中型）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可续保年龄上限（标签型）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有自动续保（选中型）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有保证续保权（选中型）</a:t>
            </a:r>
            <a:endParaRPr lang="en-US" altLang="zh-CN" dirty="0"/>
          </a:p>
          <a:p>
            <a:r>
              <a:rPr lang="en-US" altLang="zh-CN" dirty="0"/>
              <a:t>5.1</a:t>
            </a:r>
            <a:r>
              <a:rPr lang="zh-CN" altLang="en-US" dirty="0"/>
              <a:t>保证续保时长（选中</a:t>
            </a:r>
            <a:r>
              <a:rPr lang="en-US" altLang="zh-CN" dirty="0"/>
              <a:t>5</a:t>
            </a:r>
            <a:r>
              <a:rPr lang="zh-CN" altLang="en-US" dirty="0"/>
              <a:t>后生成，标签型）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从首次投保起的五年内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每次保单生效的五年内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5.2</a:t>
            </a:r>
            <a:r>
              <a:rPr lang="zh-CN" altLang="en-US" dirty="0"/>
              <a:t>失去保证续保权的情况（选中</a:t>
            </a:r>
            <a:r>
              <a:rPr lang="en-US" altLang="zh-CN" dirty="0"/>
              <a:t>5</a:t>
            </a:r>
            <a:r>
              <a:rPr lang="zh-CN" altLang="en-US" dirty="0"/>
              <a:t>后生成，标签型）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第五个保单年度末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患本合同定义的疾病导致合同终止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6.</a:t>
            </a:r>
            <a:r>
              <a:rPr lang="zh-CN" altLang="en-US" dirty="0"/>
              <a:t>若保险人不同意续保则多加责任期（选中型）</a:t>
            </a:r>
            <a:endParaRPr lang="en-US" altLang="zh-CN" dirty="0"/>
          </a:p>
          <a:p>
            <a:r>
              <a:rPr lang="en-US" altLang="zh-CN" dirty="0"/>
              <a:t>6.1</a:t>
            </a:r>
            <a:r>
              <a:rPr lang="zh-CN" altLang="en-US" dirty="0"/>
              <a:t>多加的责任期长度（标签型）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4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165521" y="45418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犹豫期与退保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150682-1381-41A0-86FD-F1EB0AC9AA3D}"/>
              </a:ext>
            </a:extLst>
          </p:cNvPr>
          <p:cNvSpPr txBox="1"/>
          <p:nvPr/>
        </p:nvSpPr>
        <p:spPr>
          <a:xfrm>
            <a:off x="3434879" y="693490"/>
            <a:ext cx="51090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犹豫期与退保下包含以下几个小项：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犹豫期长度（标签型）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工本费（标签型）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犹豫期后退还金额（金额型）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犹豫期后退还时长（标签型）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5.</a:t>
            </a:r>
            <a:r>
              <a:rPr lang="zh-CN" altLang="en-US" dirty="0"/>
              <a:t>犹豫期后不得退保情况（标签型）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未被确诊本合同约定的疾病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已得到保险金的赔付</a:t>
            </a:r>
          </a:p>
        </p:txBody>
      </p:sp>
    </p:spTree>
    <p:extLst>
      <p:ext uri="{BB962C8B-B14F-4D97-AF65-F5344CB8AC3E}">
        <p14:creationId xmlns:p14="http://schemas.microsoft.com/office/powerpoint/2010/main" val="3934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15012" y="0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自动垫交保险费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5FCB8-3A2D-4840-8936-6397503D650F}"/>
              </a:ext>
            </a:extLst>
          </p:cNvPr>
          <p:cNvSpPr txBox="1"/>
          <p:nvPr/>
        </p:nvSpPr>
        <p:spPr>
          <a:xfrm>
            <a:off x="3434879" y="2133650"/>
            <a:ext cx="4556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自动垫交保险费只有一个小项：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1.</a:t>
            </a:r>
            <a:r>
              <a:rPr lang="zh-CN" altLang="en-US" dirty="0"/>
              <a:t>会自动垫交保险费（选中型）</a:t>
            </a:r>
          </a:p>
        </p:txBody>
      </p:sp>
    </p:spTree>
    <p:extLst>
      <p:ext uri="{BB962C8B-B14F-4D97-AF65-F5344CB8AC3E}">
        <p14:creationId xmlns:p14="http://schemas.microsoft.com/office/powerpoint/2010/main" val="36991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581466" y="42162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保单贷款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80DA7D-96BA-4429-BFEA-7CFBEDA50105}"/>
              </a:ext>
            </a:extLst>
          </p:cNvPr>
          <p:cNvSpPr txBox="1"/>
          <p:nvPr/>
        </p:nvSpPr>
        <p:spPr>
          <a:xfrm>
            <a:off x="2786807" y="405458"/>
            <a:ext cx="75608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保单贷款下包含以下几个小项：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申请贷款条件（标签型）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趸交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缴满两年保费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贷款最高金额（金额型）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贷款最低金额（金额型）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贷款期限（标签型）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5.</a:t>
            </a:r>
            <a:r>
              <a:rPr lang="zh-CN" altLang="en-US" dirty="0"/>
              <a:t>可以未偿还完再申请新的贷款（选中型）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计息方式（标签型）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6.1</a:t>
            </a:r>
            <a:r>
              <a:rPr lang="zh-CN" altLang="en-US" dirty="0"/>
              <a:t>复利间隔（若选中</a:t>
            </a:r>
            <a:r>
              <a:rPr lang="en-US" altLang="zh-CN" dirty="0"/>
              <a:t>6</a:t>
            </a:r>
            <a:r>
              <a:rPr lang="zh-CN" altLang="en-US" dirty="0"/>
              <a:t>的复利则生成，标签型）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贷款利率上限（文本型）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未偿还贷款可以自动进入下一期（选中型）</a:t>
            </a:r>
          </a:p>
        </p:txBody>
      </p:sp>
    </p:spTree>
    <p:extLst>
      <p:ext uri="{BB962C8B-B14F-4D97-AF65-F5344CB8AC3E}">
        <p14:creationId xmlns:p14="http://schemas.microsoft.com/office/powerpoint/2010/main" val="31782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15013" y="0"/>
            <a:ext cx="4313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疾病种类及其观察期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5FCB8-3A2D-4840-8936-6397503D650F}"/>
              </a:ext>
            </a:extLst>
          </p:cNvPr>
          <p:cNvSpPr txBox="1"/>
          <p:nvPr/>
        </p:nvSpPr>
        <p:spPr>
          <a:xfrm>
            <a:off x="1850703" y="1125538"/>
            <a:ext cx="9725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本大类根据保险责任处的选择，生成相应的疾病种类及其观察期的大类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全部为标签型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A5BAA2-51FE-47C6-BE04-77149236B3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19" y="1845618"/>
            <a:ext cx="7293375" cy="4172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38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0" y="45418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标签选择机制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4B7E2D-380F-42AF-A015-F17A024790E8}"/>
              </a:ext>
            </a:extLst>
          </p:cNvPr>
          <p:cNvSpPr/>
          <p:nvPr/>
        </p:nvSpPr>
        <p:spPr>
          <a:xfrm>
            <a:off x="6819678" y="765498"/>
            <a:ext cx="511256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DCD417-D9C9-4504-987D-C1308D053980}"/>
              </a:ext>
            </a:extLst>
          </p:cNvPr>
          <p:cNvSpPr txBox="1"/>
          <p:nvPr/>
        </p:nvSpPr>
        <p:spPr>
          <a:xfrm>
            <a:off x="266527" y="539671"/>
            <a:ext cx="6552728" cy="621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每个标签型以             按钮触发，点击后在弹出的标签列表中选择符合条款内容的标签。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标签分为专用标签，金额型标签和文本型标签三类。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专用型标签指某类型信息所专用的标签库中的标签，如“被保险人年龄要求”、“其他被保险人要求”应当有其专用的标签库。（下文中的“标签型”都将特指专用型标签）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由于部分条款的部分特殊设定，不能为标准提取模型所提取的信息，请录入者将有关文本直接录入，形成文本型标签。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标签应以简明扼要为基本特点，可以进行多选。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对于标签库中所没有的信息，录入者应当将其登记为新标签录入标签库，并且将可以为所有后来录入者选择。新录入的标签需保持与旧标签格式一致。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标签库中的标签应以被选用的频率进行自动排序，将最易被使用的标签排在最前面以供选择。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54706A-6CF1-4CE1-BC07-7962DF3AF571}"/>
              </a:ext>
            </a:extLst>
          </p:cNvPr>
          <p:cNvSpPr/>
          <p:nvPr/>
        </p:nvSpPr>
        <p:spPr>
          <a:xfrm>
            <a:off x="2426767" y="621482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26C9A9-BA64-49BC-94BF-9591C1242FF5}"/>
              </a:ext>
            </a:extLst>
          </p:cNvPr>
          <p:cNvSpPr txBox="1"/>
          <p:nvPr/>
        </p:nvSpPr>
        <p:spPr>
          <a:xfrm>
            <a:off x="6747247" y="2340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示范：“其他被保险人要求”标签库</a:t>
            </a:r>
          </a:p>
        </p:txBody>
      </p:sp>
      <p:sp>
        <p:nvSpPr>
          <p:cNvPr id="19" name="乘号 18">
            <a:extLst>
              <a:ext uri="{FF2B5EF4-FFF2-40B4-BE49-F238E27FC236}">
                <a16:creationId xmlns:a16="http://schemas.microsoft.com/office/drawing/2014/main" id="{0B14F01E-B4B6-4303-8F6F-AF51C9C2EB14}"/>
              </a:ext>
            </a:extLst>
          </p:cNvPr>
          <p:cNvSpPr/>
          <p:nvPr/>
        </p:nvSpPr>
        <p:spPr>
          <a:xfrm>
            <a:off x="11663983" y="800854"/>
            <a:ext cx="268263" cy="246512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89AE75-F196-4694-982E-68937E4E9510}"/>
              </a:ext>
            </a:extLst>
          </p:cNvPr>
          <p:cNvSpPr/>
          <p:nvPr/>
        </p:nvSpPr>
        <p:spPr>
          <a:xfrm>
            <a:off x="7026064" y="976213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9F0348-44D4-4239-B6CF-2687D58E080C}"/>
              </a:ext>
            </a:extLst>
          </p:cNvPr>
          <p:cNvSpPr txBox="1"/>
          <p:nvPr/>
        </p:nvSpPr>
        <p:spPr>
          <a:xfrm>
            <a:off x="7137463" y="913417"/>
            <a:ext cx="330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享有社会医疗保险         享有公费医疗保障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1BA1E8-E241-43FB-BA77-67559F348FF4}"/>
              </a:ext>
            </a:extLst>
          </p:cNvPr>
          <p:cNvSpPr/>
          <p:nvPr/>
        </p:nvSpPr>
        <p:spPr>
          <a:xfrm>
            <a:off x="7026064" y="1190263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3E8147-EA60-4D87-AB4D-C9B28AF9B9D1}"/>
              </a:ext>
            </a:extLst>
          </p:cNvPr>
          <p:cNvSpPr txBox="1"/>
          <p:nvPr/>
        </p:nvSpPr>
        <p:spPr>
          <a:xfrm>
            <a:off x="7137463" y="1129300"/>
            <a:ext cx="349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不享有社会医疗保险或公费医疗保障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4B12F6-D43E-4386-AF8A-5A9481501097}"/>
              </a:ext>
            </a:extLst>
          </p:cNvPr>
          <p:cNvSpPr/>
          <p:nvPr/>
        </p:nvSpPr>
        <p:spPr>
          <a:xfrm>
            <a:off x="7026064" y="1712635"/>
            <a:ext cx="123884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C65560-E76E-470C-A29F-D4FE52961460}"/>
              </a:ext>
            </a:extLst>
          </p:cNvPr>
          <p:cNvSpPr txBox="1"/>
          <p:nvPr/>
        </p:nvSpPr>
        <p:spPr>
          <a:xfrm>
            <a:off x="6934368" y="1363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新标签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5E1D98A-D4DC-4826-BF73-1AF950772CEC}"/>
              </a:ext>
            </a:extLst>
          </p:cNvPr>
          <p:cNvSpPr/>
          <p:nvPr/>
        </p:nvSpPr>
        <p:spPr>
          <a:xfrm>
            <a:off x="8376476" y="1743122"/>
            <a:ext cx="57606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</a:rPr>
              <a:t>录入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6D36C4-5B7C-40FE-BD3F-FDC96D858422}"/>
              </a:ext>
            </a:extLst>
          </p:cNvPr>
          <p:cNvSpPr/>
          <p:nvPr/>
        </p:nvSpPr>
        <p:spPr>
          <a:xfrm>
            <a:off x="8646157" y="985284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DB0B4E-DA64-456C-B3B0-011562E1AD5A}"/>
              </a:ext>
            </a:extLst>
          </p:cNvPr>
          <p:cNvSpPr txBox="1"/>
          <p:nvPr/>
        </p:nvSpPr>
        <p:spPr>
          <a:xfrm>
            <a:off x="6934368" y="219114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文本型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D06DDA-1FF5-4664-A365-A2B0B3C41FF9}"/>
              </a:ext>
            </a:extLst>
          </p:cNvPr>
          <p:cNvSpPr/>
          <p:nvPr/>
        </p:nvSpPr>
        <p:spPr>
          <a:xfrm>
            <a:off x="7026064" y="2593521"/>
            <a:ext cx="123884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B1962BE-8103-41C4-954E-3B65D613A190}"/>
              </a:ext>
            </a:extLst>
          </p:cNvPr>
          <p:cNvSpPr/>
          <p:nvPr/>
        </p:nvSpPr>
        <p:spPr>
          <a:xfrm>
            <a:off x="8376476" y="2624008"/>
            <a:ext cx="57606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</a:rPr>
              <a:t>录入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F47B4A-01B9-4FEC-B916-7721153F1B25}"/>
              </a:ext>
            </a:extLst>
          </p:cNvPr>
          <p:cNvCxnSpPr/>
          <p:nvPr/>
        </p:nvCxnSpPr>
        <p:spPr>
          <a:xfrm>
            <a:off x="6819255" y="2191140"/>
            <a:ext cx="51129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9C1753-BB26-443F-9441-56FBB9C16941}"/>
              </a:ext>
            </a:extLst>
          </p:cNvPr>
          <p:cNvSpPr/>
          <p:nvPr/>
        </p:nvSpPr>
        <p:spPr>
          <a:xfrm flipH="1">
            <a:off x="7734587" y="3285637"/>
            <a:ext cx="3854166" cy="3377807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增加一条提示：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文本型仅用来收集标签无法收集的信息，请不要随意使用。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新建标签请保持与旧标签格式相一致。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F1554F-55FC-4CE4-BB0E-67393F3BDB9A}"/>
              </a:ext>
            </a:extLst>
          </p:cNvPr>
          <p:cNvSpPr/>
          <p:nvPr/>
        </p:nvSpPr>
        <p:spPr>
          <a:xfrm>
            <a:off x="11209699" y="2650659"/>
            <a:ext cx="57606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</a:rPr>
              <a:t>确定</a:t>
            </a:r>
            <a:endParaRPr lang="en-US" altLang="zh-CN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15012" y="0"/>
            <a:ext cx="328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重疾险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15.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保单备案时间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5FCB8-3A2D-4840-8936-6397503D650F}"/>
              </a:ext>
            </a:extLst>
          </p:cNvPr>
          <p:cNvSpPr txBox="1"/>
          <p:nvPr/>
        </p:nvSpPr>
        <p:spPr>
          <a:xfrm>
            <a:off x="3434879" y="2133650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保单备案时间只有一个小项：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1.</a:t>
            </a:r>
            <a:r>
              <a:rPr lang="zh-CN" altLang="en-US" dirty="0"/>
              <a:t>保单备案时间（文本型）</a:t>
            </a:r>
          </a:p>
        </p:txBody>
      </p:sp>
    </p:spTree>
    <p:extLst>
      <p:ext uri="{BB962C8B-B14F-4D97-AF65-F5344CB8AC3E}">
        <p14:creationId xmlns:p14="http://schemas.microsoft.com/office/powerpoint/2010/main" val="24974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-237529" y="45418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金额型标签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47251C-DB98-47AB-87A7-AAA65912DB4C}"/>
              </a:ext>
            </a:extLst>
          </p:cNvPr>
          <p:cNvSpPr txBox="1"/>
          <p:nvPr/>
        </p:nvSpPr>
        <p:spPr>
          <a:xfrm>
            <a:off x="268245" y="56592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涉及金额时使用“金额型”信息，需选择金额格式：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62D086-6C23-4606-AB4F-1730F877CBBF}"/>
              </a:ext>
            </a:extLst>
          </p:cNvPr>
          <p:cNvSpPr/>
          <p:nvPr/>
        </p:nvSpPr>
        <p:spPr>
          <a:xfrm>
            <a:off x="124230" y="2224822"/>
            <a:ext cx="2736304" cy="700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E120F1-570E-4AF6-994E-E089D1B120B3}"/>
              </a:ext>
            </a:extLst>
          </p:cNvPr>
          <p:cNvSpPr txBox="1"/>
          <p:nvPr/>
        </p:nvSpPr>
        <p:spPr>
          <a:xfrm>
            <a:off x="268245" y="2349674"/>
            <a:ext cx="214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赔付金额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A7B3B-1D7A-45B4-A35C-88A46DCE6675}"/>
              </a:ext>
            </a:extLst>
          </p:cNvPr>
          <p:cNvSpPr/>
          <p:nvPr/>
        </p:nvSpPr>
        <p:spPr>
          <a:xfrm>
            <a:off x="1930597" y="2413173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8ADF7A0-DDCA-44E7-BAFB-7C6080CB54F6}"/>
              </a:ext>
            </a:extLst>
          </p:cNvPr>
          <p:cNvSpPr/>
          <p:nvPr/>
        </p:nvSpPr>
        <p:spPr>
          <a:xfrm>
            <a:off x="3076557" y="2413173"/>
            <a:ext cx="216024" cy="224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B43520-98B6-429E-AFAF-D755F0F5AEDD}"/>
              </a:ext>
            </a:extLst>
          </p:cNvPr>
          <p:cNvSpPr txBox="1"/>
          <p:nvPr/>
        </p:nvSpPr>
        <p:spPr>
          <a:xfrm>
            <a:off x="9645350" y="142981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上半部分为编辑区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D469F0-2C61-4CC9-9F73-EC37C49B5938}"/>
              </a:ext>
            </a:extLst>
          </p:cNvPr>
          <p:cNvCxnSpPr/>
          <p:nvPr/>
        </p:nvCxnSpPr>
        <p:spPr>
          <a:xfrm flipH="1">
            <a:off x="9017430" y="16819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BEB79A-14B9-4BA0-A134-E15442B914E9}"/>
              </a:ext>
            </a:extLst>
          </p:cNvPr>
          <p:cNvGrpSpPr/>
          <p:nvPr/>
        </p:nvGrpSpPr>
        <p:grpSpPr>
          <a:xfrm>
            <a:off x="3352547" y="1341562"/>
            <a:ext cx="6023086" cy="5069147"/>
            <a:chOff x="3352547" y="1341562"/>
            <a:chExt cx="6023086" cy="506914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359688-7511-4388-86D0-5E3EBE4017D0}"/>
                </a:ext>
              </a:extLst>
            </p:cNvPr>
            <p:cNvSpPr/>
            <p:nvPr/>
          </p:nvSpPr>
          <p:spPr>
            <a:xfrm>
              <a:off x="3372354" y="1341562"/>
              <a:ext cx="5645076" cy="506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4D239FD-CBD4-41B7-9EAA-AB07DD156EF7}"/>
                </a:ext>
              </a:extLst>
            </p:cNvPr>
            <p:cNvSpPr/>
            <p:nvPr/>
          </p:nvSpPr>
          <p:spPr>
            <a:xfrm>
              <a:off x="6692595" y="295793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CBC5F40-1838-4AD9-8F86-FE5B1629A2C2}"/>
                </a:ext>
              </a:extLst>
            </p:cNvPr>
            <p:cNvSpPr/>
            <p:nvPr/>
          </p:nvSpPr>
          <p:spPr>
            <a:xfrm>
              <a:off x="3450201" y="295793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F688C1C-3DB4-4311-B02F-D8CC6275B73D}"/>
                </a:ext>
              </a:extLst>
            </p:cNvPr>
            <p:cNvSpPr/>
            <p:nvPr/>
          </p:nvSpPr>
          <p:spPr>
            <a:xfrm>
              <a:off x="5667160" y="2380220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38E6189-AAD8-4D8D-A7AF-89A5A3008113}"/>
                </a:ext>
              </a:extLst>
            </p:cNvPr>
            <p:cNvSpPr/>
            <p:nvPr/>
          </p:nvSpPr>
          <p:spPr>
            <a:xfrm>
              <a:off x="4279004" y="2949220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FB25031-6E90-44EA-A409-E35B7615F497}"/>
                </a:ext>
              </a:extLst>
            </p:cNvPr>
            <p:cNvSpPr/>
            <p:nvPr/>
          </p:nvSpPr>
          <p:spPr>
            <a:xfrm>
              <a:off x="5875982" y="295793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2BB81BC-7B9E-44CA-953E-BE3A61775675}"/>
                </a:ext>
              </a:extLst>
            </p:cNvPr>
            <p:cNvCxnSpPr/>
            <p:nvPr/>
          </p:nvCxnSpPr>
          <p:spPr>
            <a:xfrm>
              <a:off x="3372354" y="2018221"/>
              <a:ext cx="5645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F73C079-4CB5-4405-813F-4DC4096A8A43}"/>
                </a:ext>
              </a:extLst>
            </p:cNvPr>
            <p:cNvSpPr/>
            <p:nvPr/>
          </p:nvSpPr>
          <p:spPr>
            <a:xfrm>
              <a:off x="8081326" y="1573916"/>
              <a:ext cx="57606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</a:rPr>
                <a:t>确定</a:t>
              </a:r>
              <a:endParaRPr lang="en-US" altLang="zh-CN" sz="900" dirty="0">
                <a:solidFill>
                  <a:schemeClr val="tx2"/>
                </a:solidFill>
              </a:endParaRPr>
            </a:p>
          </p:txBody>
        </p:sp>
        <p:sp>
          <p:nvSpPr>
            <p:cNvPr id="24" name="乘号 23">
              <a:extLst>
                <a:ext uri="{FF2B5EF4-FFF2-40B4-BE49-F238E27FC236}">
                  <a16:creationId xmlns:a16="http://schemas.microsoft.com/office/drawing/2014/main" id="{FD82FAD3-359F-4221-AD32-ED8FC6FE7644}"/>
                </a:ext>
              </a:extLst>
            </p:cNvPr>
            <p:cNvSpPr/>
            <p:nvPr/>
          </p:nvSpPr>
          <p:spPr>
            <a:xfrm>
              <a:off x="8734615" y="1364956"/>
              <a:ext cx="268263" cy="246512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DF54323-FE90-47DF-A078-BF8871346D82}"/>
                </a:ext>
              </a:extLst>
            </p:cNvPr>
            <p:cNvSpPr txBox="1"/>
            <p:nvPr/>
          </p:nvSpPr>
          <p:spPr>
            <a:xfrm>
              <a:off x="3352547" y="560354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文本型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7E8A5E-A8FE-4D97-A72F-A9D46023B58D}"/>
                </a:ext>
              </a:extLst>
            </p:cNvPr>
            <p:cNvSpPr/>
            <p:nvPr/>
          </p:nvSpPr>
          <p:spPr>
            <a:xfrm>
              <a:off x="3456635" y="5996530"/>
              <a:ext cx="123884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626CD02-1947-44FD-BD70-16E48374D275}"/>
                </a:ext>
              </a:extLst>
            </p:cNvPr>
            <p:cNvSpPr/>
            <p:nvPr/>
          </p:nvSpPr>
          <p:spPr>
            <a:xfrm>
              <a:off x="4777415" y="6018549"/>
              <a:ext cx="57606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</a:rPr>
                <a:t>录入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09D1759-65D2-4C6C-A837-44329C915E85}"/>
                </a:ext>
              </a:extLst>
            </p:cNvPr>
            <p:cNvCxnSpPr>
              <a:cxnSpLocks/>
            </p:cNvCxnSpPr>
            <p:nvPr/>
          </p:nvCxnSpPr>
          <p:spPr>
            <a:xfrm>
              <a:off x="3372354" y="5594150"/>
              <a:ext cx="56305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DED1291-F62C-43A2-B474-268B3AF489A8}"/>
                </a:ext>
              </a:extLst>
            </p:cNvPr>
            <p:cNvSpPr txBox="1"/>
            <p:nvPr/>
          </p:nvSpPr>
          <p:spPr>
            <a:xfrm>
              <a:off x="3364939" y="203970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关系型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14809FE-1070-4D62-B6EB-BC3FAD0962B2}"/>
                </a:ext>
              </a:extLst>
            </p:cNvPr>
            <p:cNvSpPr txBox="1"/>
            <p:nvPr/>
          </p:nvSpPr>
          <p:spPr>
            <a:xfrm>
              <a:off x="3564047" y="2303260"/>
              <a:ext cx="71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较大者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17CD2E-A4E9-42EF-9C54-5C107C018D01}"/>
                </a:ext>
              </a:extLst>
            </p:cNvPr>
            <p:cNvSpPr txBox="1"/>
            <p:nvPr/>
          </p:nvSpPr>
          <p:spPr>
            <a:xfrm>
              <a:off x="4388892" y="2306073"/>
              <a:ext cx="71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89A203-50BD-48A7-8988-9A5BE186B7AF}"/>
                </a:ext>
              </a:extLst>
            </p:cNvPr>
            <p:cNvSpPr txBox="1"/>
            <p:nvPr/>
          </p:nvSpPr>
          <p:spPr>
            <a:xfrm>
              <a:off x="5133817" y="2303261"/>
              <a:ext cx="5159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相加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DDFDF8-B75F-4D85-8D72-5CFDCD700511}"/>
                </a:ext>
              </a:extLst>
            </p:cNvPr>
            <p:cNvSpPr txBox="1"/>
            <p:nvPr/>
          </p:nvSpPr>
          <p:spPr>
            <a:xfrm>
              <a:off x="5827510" y="2318331"/>
              <a:ext cx="71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相减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59CDF00-327B-4726-BE82-82C054C1AE64}"/>
                </a:ext>
              </a:extLst>
            </p:cNvPr>
            <p:cNvSpPr/>
            <p:nvPr/>
          </p:nvSpPr>
          <p:spPr>
            <a:xfrm>
              <a:off x="4926150" y="238780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2A214D9-1523-4BE8-BA28-4639249986EA}"/>
                </a:ext>
              </a:extLst>
            </p:cNvPr>
            <p:cNvSpPr/>
            <p:nvPr/>
          </p:nvSpPr>
          <p:spPr>
            <a:xfrm>
              <a:off x="4221980" y="236872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FEF2F26-F5A5-42F1-8F69-E8F77A9149B7}"/>
                </a:ext>
              </a:extLst>
            </p:cNvPr>
            <p:cNvSpPr/>
            <p:nvPr/>
          </p:nvSpPr>
          <p:spPr>
            <a:xfrm>
              <a:off x="3450201" y="2369751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1289B69-7D28-4A8B-9631-EEF0AEEC1FD9}"/>
                </a:ext>
              </a:extLst>
            </p:cNvPr>
            <p:cNvCxnSpPr>
              <a:cxnSpLocks/>
            </p:cNvCxnSpPr>
            <p:nvPr/>
          </p:nvCxnSpPr>
          <p:spPr>
            <a:xfrm>
              <a:off x="3372354" y="2595330"/>
              <a:ext cx="56305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C82732B-F2FC-4ED5-9A82-EA486900187E}"/>
                </a:ext>
              </a:extLst>
            </p:cNvPr>
            <p:cNvSpPr txBox="1"/>
            <p:nvPr/>
          </p:nvSpPr>
          <p:spPr>
            <a:xfrm>
              <a:off x="3352547" y="25870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词条型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E91B819-DC75-42F5-9CB8-05793281AC1A}"/>
                </a:ext>
              </a:extLst>
            </p:cNvPr>
            <p:cNvSpPr txBox="1"/>
            <p:nvPr/>
          </p:nvSpPr>
          <p:spPr>
            <a:xfrm>
              <a:off x="3555872" y="2872330"/>
              <a:ext cx="107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现金价值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0F294D6-9908-4CA8-87AF-48C4B0D8FD86}"/>
                </a:ext>
              </a:extLst>
            </p:cNvPr>
            <p:cNvSpPr txBox="1"/>
            <p:nvPr/>
          </p:nvSpPr>
          <p:spPr>
            <a:xfrm>
              <a:off x="4388839" y="2884432"/>
              <a:ext cx="1567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保单年度末现金价值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7FFE42B-FDC0-4371-BA62-66E25276E3CE}"/>
                </a:ext>
              </a:extLst>
            </p:cNvPr>
            <p:cNvSpPr txBox="1"/>
            <p:nvPr/>
          </p:nvSpPr>
          <p:spPr>
            <a:xfrm>
              <a:off x="5964213" y="2884431"/>
              <a:ext cx="107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已交保费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0DD953-AB7A-42CA-8858-F57223661894}"/>
                </a:ext>
              </a:extLst>
            </p:cNvPr>
            <p:cNvSpPr txBox="1"/>
            <p:nvPr/>
          </p:nvSpPr>
          <p:spPr>
            <a:xfrm>
              <a:off x="6798447" y="2884430"/>
              <a:ext cx="1282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未满期净保费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AB36C22-00A8-4CFE-AC79-51EE9CFF0935}"/>
                </a:ext>
              </a:extLst>
            </p:cNvPr>
            <p:cNvSpPr txBox="1"/>
            <p:nvPr/>
          </p:nvSpPr>
          <p:spPr>
            <a:xfrm>
              <a:off x="3548931" y="3167123"/>
              <a:ext cx="1269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基本保险金额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98A476E-14B1-464E-9235-7F1F553B35ED}"/>
                </a:ext>
              </a:extLst>
            </p:cNvPr>
            <p:cNvSpPr/>
            <p:nvPr/>
          </p:nvSpPr>
          <p:spPr>
            <a:xfrm>
              <a:off x="4597006" y="3242680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452A79C-68A2-4D76-B24F-11481D854283}"/>
                </a:ext>
              </a:extLst>
            </p:cNvPr>
            <p:cNvSpPr/>
            <p:nvPr/>
          </p:nvSpPr>
          <p:spPr>
            <a:xfrm>
              <a:off x="7219907" y="351175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3D1A84-86A2-4650-B1F5-F207E059A469}"/>
                </a:ext>
              </a:extLst>
            </p:cNvPr>
            <p:cNvSpPr/>
            <p:nvPr/>
          </p:nvSpPr>
          <p:spPr>
            <a:xfrm>
              <a:off x="5495168" y="349342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516CD3A-1D7F-4D87-AF87-74F95A57A3E2}"/>
                </a:ext>
              </a:extLst>
            </p:cNvPr>
            <p:cNvSpPr/>
            <p:nvPr/>
          </p:nvSpPr>
          <p:spPr>
            <a:xfrm>
              <a:off x="3448495" y="3491108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C82FAAC-40EF-4934-A589-C7682F504179}"/>
                </a:ext>
              </a:extLst>
            </p:cNvPr>
            <p:cNvSpPr/>
            <p:nvPr/>
          </p:nvSpPr>
          <p:spPr>
            <a:xfrm>
              <a:off x="3450201" y="3237251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C9DC825-46E5-4E53-AE36-C8315AE7F9C5}"/>
                </a:ext>
              </a:extLst>
            </p:cNvPr>
            <p:cNvSpPr txBox="1"/>
            <p:nvPr/>
          </p:nvSpPr>
          <p:spPr>
            <a:xfrm>
              <a:off x="3537001" y="3427937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已发生的必须且合理的费用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450885D-0322-4440-86A0-B2E4247678AC}"/>
                </a:ext>
              </a:extLst>
            </p:cNvPr>
            <p:cNvSpPr txBox="1"/>
            <p:nvPr/>
          </p:nvSpPr>
          <p:spPr>
            <a:xfrm>
              <a:off x="5571144" y="3417307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从其他途径获得的补偿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ED104AD-2FFA-4992-9D8D-3B5338715554}"/>
                </a:ext>
              </a:extLst>
            </p:cNvPr>
            <p:cNvSpPr txBox="1"/>
            <p:nvPr/>
          </p:nvSpPr>
          <p:spPr>
            <a:xfrm>
              <a:off x="7361956" y="3445265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从本公司已取得的保金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5F4A094-5313-44A2-9ECD-0ED90EB69F6F}"/>
                </a:ext>
              </a:extLst>
            </p:cNvPr>
            <p:cNvSpPr txBox="1"/>
            <p:nvPr/>
          </p:nvSpPr>
          <p:spPr>
            <a:xfrm>
              <a:off x="4709758" y="3181099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保险责任的年度限额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EE06EBD-25FC-4CE0-A328-C031E091913F}"/>
                </a:ext>
              </a:extLst>
            </p:cNvPr>
            <p:cNvSpPr/>
            <p:nvPr/>
          </p:nvSpPr>
          <p:spPr>
            <a:xfrm>
              <a:off x="4623467" y="5384249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F331854-CF29-490E-B86A-8BA8B7E9F936}"/>
                </a:ext>
              </a:extLst>
            </p:cNvPr>
            <p:cNvSpPr/>
            <p:nvPr/>
          </p:nvSpPr>
          <p:spPr>
            <a:xfrm>
              <a:off x="3480248" y="5384249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76686A8-5863-4028-AE86-A152488708A2}"/>
                </a:ext>
              </a:extLst>
            </p:cNvPr>
            <p:cNvSpPr/>
            <p:nvPr/>
          </p:nvSpPr>
          <p:spPr>
            <a:xfrm>
              <a:off x="3428664" y="4711933"/>
              <a:ext cx="123884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355AE6D-C2D0-4B29-914A-3BB867130AD5}"/>
                </a:ext>
              </a:extLst>
            </p:cNvPr>
            <p:cNvSpPr txBox="1"/>
            <p:nvPr/>
          </p:nvSpPr>
          <p:spPr>
            <a:xfrm>
              <a:off x="3352547" y="438189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新词条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8CDEE76D-E18C-444F-A4CD-8C2AD5F86C58}"/>
                </a:ext>
              </a:extLst>
            </p:cNvPr>
            <p:cNvSpPr/>
            <p:nvPr/>
          </p:nvSpPr>
          <p:spPr>
            <a:xfrm>
              <a:off x="4758914" y="4723617"/>
              <a:ext cx="57606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</a:rPr>
                <a:t>录入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3A29D28-7C96-489F-80C9-285DECB74D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6906" y="5052348"/>
              <a:ext cx="56305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083C3C6-50F5-4657-9818-07E056213570}"/>
                </a:ext>
              </a:extLst>
            </p:cNvPr>
            <p:cNvSpPr txBox="1"/>
            <p:nvPr/>
          </p:nvSpPr>
          <p:spPr>
            <a:xfrm>
              <a:off x="3352547" y="50523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数值型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8E24B95-1AFC-42C7-826D-0C06FFE14FCC}"/>
                </a:ext>
              </a:extLst>
            </p:cNvPr>
            <p:cNvSpPr txBox="1"/>
            <p:nvPr/>
          </p:nvSpPr>
          <p:spPr>
            <a:xfrm>
              <a:off x="3562159" y="5317758"/>
              <a:ext cx="725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百分比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EBDA37D-5DED-4EFE-9952-920B1910F740}"/>
                </a:ext>
              </a:extLst>
            </p:cNvPr>
            <p:cNvSpPr txBox="1"/>
            <p:nvPr/>
          </p:nvSpPr>
          <p:spPr>
            <a:xfrm>
              <a:off x="4750926" y="5307761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固定金额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359C47-FDD2-4D82-A3EA-6A374F80CA82}"/>
                </a:ext>
              </a:extLst>
            </p:cNvPr>
            <p:cNvSpPr/>
            <p:nvPr/>
          </p:nvSpPr>
          <p:spPr>
            <a:xfrm>
              <a:off x="3443365" y="3745635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63DCD05-7EBF-4E17-9925-29C07F122E21}"/>
                </a:ext>
              </a:extLst>
            </p:cNvPr>
            <p:cNvSpPr txBox="1"/>
            <p:nvPr/>
          </p:nvSpPr>
          <p:spPr>
            <a:xfrm>
              <a:off x="3526256" y="3684063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补偿型费用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CA412AA-0FF9-405B-82B2-135E48C69DA2}"/>
              </a:ext>
            </a:extLst>
          </p:cNvPr>
          <p:cNvSpPr txBox="1"/>
          <p:nvPr/>
        </p:nvSpPr>
        <p:spPr>
          <a:xfrm>
            <a:off x="9084456" y="3101952"/>
            <a:ext cx="3075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提示：补偿型费用指已发生的必须且合理的费用减去从其他途径获得补偿。医疗险多采用此计算方式。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ACA1906-23A5-4B15-A4FF-C403F056BF46}"/>
              </a:ext>
            </a:extLst>
          </p:cNvPr>
          <p:cNvSpPr/>
          <p:nvPr/>
        </p:nvSpPr>
        <p:spPr>
          <a:xfrm>
            <a:off x="3446368" y="4016579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6E4B3B-68B7-4C20-9C1D-4FF460E6F4E8}"/>
              </a:ext>
            </a:extLst>
          </p:cNvPr>
          <p:cNvSpPr txBox="1"/>
          <p:nvPr/>
        </p:nvSpPr>
        <p:spPr>
          <a:xfrm>
            <a:off x="3573827" y="3940091"/>
            <a:ext cx="201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费率表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2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25AEB6A-7DD9-48D8-A48B-884341BC89C0}"/>
              </a:ext>
            </a:extLst>
          </p:cNvPr>
          <p:cNvGrpSpPr/>
          <p:nvPr/>
        </p:nvGrpSpPr>
        <p:grpSpPr>
          <a:xfrm>
            <a:off x="210416" y="1612613"/>
            <a:ext cx="6026620" cy="5069147"/>
            <a:chOff x="3349013" y="1341562"/>
            <a:chExt cx="6026620" cy="506914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F3B50E-4B25-48CE-92CD-5E6A2B73F3F1}"/>
                </a:ext>
              </a:extLst>
            </p:cNvPr>
            <p:cNvSpPr/>
            <p:nvPr/>
          </p:nvSpPr>
          <p:spPr>
            <a:xfrm>
              <a:off x="3372354" y="1341562"/>
              <a:ext cx="5645076" cy="506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7D6703C-393D-46A6-A25E-FF81776E72C7}"/>
                </a:ext>
              </a:extLst>
            </p:cNvPr>
            <p:cNvSpPr/>
            <p:nvPr/>
          </p:nvSpPr>
          <p:spPr>
            <a:xfrm>
              <a:off x="6692595" y="295793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ACEC631-C238-4EF7-A7B9-23201FBF4F17}"/>
                </a:ext>
              </a:extLst>
            </p:cNvPr>
            <p:cNvSpPr/>
            <p:nvPr/>
          </p:nvSpPr>
          <p:spPr>
            <a:xfrm>
              <a:off x="3450201" y="295793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0F4BB6B4-C4F0-4AE8-81DC-14198B8A5F25}"/>
                </a:ext>
              </a:extLst>
            </p:cNvPr>
            <p:cNvSpPr/>
            <p:nvPr/>
          </p:nvSpPr>
          <p:spPr>
            <a:xfrm>
              <a:off x="5667160" y="2380220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488887A8-4D74-41A2-B396-0B187A1240D7}"/>
                </a:ext>
              </a:extLst>
            </p:cNvPr>
            <p:cNvSpPr/>
            <p:nvPr/>
          </p:nvSpPr>
          <p:spPr>
            <a:xfrm>
              <a:off x="4279004" y="2949220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69823065-CFDB-4CB3-8D2F-F96BBAE9A94D}"/>
                </a:ext>
              </a:extLst>
            </p:cNvPr>
            <p:cNvSpPr/>
            <p:nvPr/>
          </p:nvSpPr>
          <p:spPr>
            <a:xfrm>
              <a:off x="5875982" y="295793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6B028D8-8477-44FE-9582-01E8E0B33D56}"/>
                </a:ext>
              </a:extLst>
            </p:cNvPr>
            <p:cNvCxnSpPr/>
            <p:nvPr/>
          </p:nvCxnSpPr>
          <p:spPr>
            <a:xfrm>
              <a:off x="3372354" y="2018221"/>
              <a:ext cx="5645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A0881E2C-C2B6-4C16-9A04-AFA5DD806D72}"/>
                </a:ext>
              </a:extLst>
            </p:cNvPr>
            <p:cNvSpPr/>
            <p:nvPr/>
          </p:nvSpPr>
          <p:spPr>
            <a:xfrm>
              <a:off x="8081326" y="1573916"/>
              <a:ext cx="57606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</a:rPr>
                <a:t>确定</a:t>
              </a:r>
              <a:endParaRPr lang="en-US" altLang="zh-CN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乘号 111">
              <a:extLst>
                <a:ext uri="{FF2B5EF4-FFF2-40B4-BE49-F238E27FC236}">
                  <a16:creationId xmlns:a16="http://schemas.microsoft.com/office/drawing/2014/main" id="{E198B6C9-04C8-4A07-B96F-86213F759B0C}"/>
                </a:ext>
              </a:extLst>
            </p:cNvPr>
            <p:cNvSpPr/>
            <p:nvPr/>
          </p:nvSpPr>
          <p:spPr>
            <a:xfrm>
              <a:off x="8734615" y="1364956"/>
              <a:ext cx="268263" cy="246512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1E0F859-E9A2-4970-AE5D-34A067AEAE8F}"/>
                </a:ext>
              </a:extLst>
            </p:cNvPr>
            <p:cNvSpPr txBox="1"/>
            <p:nvPr/>
          </p:nvSpPr>
          <p:spPr>
            <a:xfrm>
              <a:off x="3349013" y="560354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文本型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040113B-16F4-4A3E-ACF5-C8CE30523CA3}"/>
                </a:ext>
              </a:extLst>
            </p:cNvPr>
            <p:cNvSpPr/>
            <p:nvPr/>
          </p:nvSpPr>
          <p:spPr>
            <a:xfrm>
              <a:off x="3450201" y="5996530"/>
              <a:ext cx="123884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A7D8DC9B-C67B-43FA-B9BD-641997544323}"/>
                </a:ext>
              </a:extLst>
            </p:cNvPr>
            <p:cNvSpPr/>
            <p:nvPr/>
          </p:nvSpPr>
          <p:spPr>
            <a:xfrm>
              <a:off x="4766888" y="6035623"/>
              <a:ext cx="57606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</a:rPr>
                <a:t>录入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FB718D45-1ECD-4ACD-8295-E53800D7A78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354" y="5594150"/>
              <a:ext cx="56305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6D48BD8-2C73-45BA-97EB-76AF69E03938}"/>
                </a:ext>
              </a:extLst>
            </p:cNvPr>
            <p:cNvSpPr txBox="1"/>
            <p:nvPr/>
          </p:nvSpPr>
          <p:spPr>
            <a:xfrm>
              <a:off x="3364939" y="203970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关系型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13CBDFB-A359-429C-AE12-2ECA5223321F}"/>
                </a:ext>
              </a:extLst>
            </p:cNvPr>
            <p:cNvSpPr txBox="1"/>
            <p:nvPr/>
          </p:nvSpPr>
          <p:spPr>
            <a:xfrm>
              <a:off x="3564047" y="2303260"/>
              <a:ext cx="71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较大者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CC0F87A-4B6E-4C9B-A78D-40B87B8F9A96}"/>
                </a:ext>
              </a:extLst>
            </p:cNvPr>
            <p:cNvSpPr txBox="1"/>
            <p:nvPr/>
          </p:nvSpPr>
          <p:spPr>
            <a:xfrm>
              <a:off x="4388892" y="2306073"/>
              <a:ext cx="71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相乘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A61D224-C225-4DC0-A5F5-CB3D740BD840}"/>
                </a:ext>
              </a:extLst>
            </p:cNvPr>
            <p:cNvSpPr txBox="1"/>
            <p:nvPr/>
          </p:nvSpPr>
          <p:spPr>
            <a:xfrm>
              <a:off x="5133817" y="2303261"/>
              <a:ext cx="5159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相加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9131FD55-FE5F-485C-B089-464B07AE53F4}"/>
                </a:ext>
              </a:extLst>
            </p:cNvPr>
            <p:cNvSpPr txBox="1"/>
            <p:nvPr/>
          </p:nvSpPr>
          <p:spPr>
            <a:xfrm>
              <a:off x="5827510" y="2318331"/>
              <a:ext cx="71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相减</a:t>
              </a: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1E571D5-E286-4717-B317-D690A32EB2DB}"/>
                </a:ext>
              </a:extLst>
            </p:cNvPr>
            <p:cNvSpPr/>
            <p:nvPr/>
          </p:nvSpPr>
          <p:spPr>
            <a:xfrm>
              <a:off x="4926150" y="238780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29A204C1-0C19-4015-87D6-431D376CEA33}"/>
                </a:ext>
              </a:extLst>
            </p:cNvPr>
            <p:cNvSpPr/>
            <p:nvPr/>
          </p:nvSpPr>
          <p:spPr>
            <a:xfrm>
              <a:off x="4221980" y="236872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A112838-EFA3-41DC-9AF3-33D78C3C3CD6}"/>
                </a:ext>
              </a:extLst>
            </p:cNvPr>
            <p:cNvCxnSpPr>
              <a:cxnSpLocks/>
            </p:cNvCxnSpPr>
            <p:nvPr/>
          </p:nvCxnSpPr>
          <p:spPr>
            <a:xfrm>
              <a:off x="3372354" y="2595330"/>
              <a:ext cx="56305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E553016-465D-478A-B226-1D64E09E4E5E}"/>
                </a:ext>
              </a:extLst>
            </p:cNvPr>
            <p:cNvSpPr txBox="1"/>
            <p:nvPr/>
          </p:nvSpPr>
          <p:spPr>
            <a:xfrm>
              <a:off x="3352547" y="25870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词条型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FBEC66C-39A3-40BB-B3A2-BBCBA18F4864}"/>
                </a:ext>
              </a:extLst>
            </p:cNvPr>
            <p:cNvSpPr txBox="1"/>
            <p:nvPr/>
          </p:nvSpPr>
          <p:spPr>
            <a:xfrm>
              <a:off x="3555872" y="2872330"/>
              <a:ext cx="107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现金价值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6EDC1F99-D6AC-4F6F-BB8D-52CBF8F5C0D1}"/>
                </a:ext>
              </a:extLst>
            </p:cNvPr>
            <p:cNvSpPr txBox="1"/>
            <p:nvPr/>
          </p:nvSpPr>
          <p:spPr>
            <a:xfrm>
              <a:off x="4388839" y="2884432"/>
              <a:ext cx="1567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保单年度末现金价值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249445C-C4A3-4B37-AFBE-670F9A67E889}"/>
                </a:ext>
              </a:extLst>
            </p:cNvPr>
            <p:cNvSpPr txBox="1"/>
            <p:nvPr/>
          </p:nvSpPr>
          <p:spPr>
            <a:xfrm>
              <a:off x="5964213" y="2884431"/>
              <a:ext cx="107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已交保费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BBEE36A-B92E-4A3F-B0DE-6524CED266B9}"/>
                </a:ext>
              </a:extLst>
            </p:cNvPr>
            <p:cNvSpPr txBox="1"/>
            <p:nvPr/>
          </p:nvSpPr>
          <p:spPr>
            <a:xfrm>
              <a:off x="6798447" y="2884430"/>
              <a:ext cx="1282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未满期净保费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2A3F57C-83F1-4217-BC2C-AFB0A7E828CC}"/>
                </a:ext>
              </a:extLst>
            </p:cNvPr>
            <p:cNvSpPr txBox="1"/>
            <p:nvPr/>
          </p:nvSpPr>
          <p:spPr>
            <a:xfrm>
              <a:off x="3548931" y="3167123"/>
              <a:ext cx="1269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基本保险金额</a:t>
              </a: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AE479D1-D4AA-4C95-8EC1-169C09A076AE}"/>
                </a:ext>
              </a:extLst>
            </p:cNvPr>
            <p:cNvSpPr/>
            <p:nvPr/>
          </p:nvSpPr>
          <p:spPr>
            <a:xfrm>
              <a:off x="4597006" y="3242680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85333396-1A90-4116-9015-D24B92907583}"/>
                </a:ext>
              </a:extLst>
            </p:cNvPr>
            <p:cNvSpPr/>
            <p:nvPr/>
          </p:nvSpPr>
          <p:spPr>
            <a:xfrm>
              <a:off x="7219907" y="3511756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3D96C722-4730-463F-9869-D749B31FEF55}"/>
                </a:ext>
              </a:extLst>
            </p:cNvPr>
            <p:cNvSpPr/>
            <p:nvPr/>
          </p:nvSpPr>
          <p:spPr>
            <a:xfrm>
              <a:off x="5495168" y="349342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F58B8EAB-9FDA-4932-AF57-749A68ADE63B}"/>
                </a:ext>
              </a:extLst>
            </p:cNvPr>
            <p:cNvSpPr/>
            <p:nvPr/>
          </p:nvSpPr>
          <p:spPr>
            <a:xfrm>
              <a:off x="3448495" y="3491108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D32EB4D5-2463-443C-9884-692D51885673}"/>
                </a:ext>
              </a:extLst>
            </p:cNvPr>
            <p:cNvSpPr/>
            <p:nvPr/>
          </p:nvSpPr>
          <p:spPr>
            <a:xfrm>
              <a:off x="3450201" y="3237251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5F67D16-1DB4-4701-945D-33796F69ECD3}"/>
                </a:ext>
              </a:extLst>
            </p:cNvPr>
            <p:cNvSpPr txBox="1"/>
            <p:nvPr/>
          </p:nvSpPr>
          <p:spPr>
            <a:xfrm>
              <a:off x="3537001" y="3427937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已发生的必须且合理的费用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478F7FEE-E01D-4F28-865D-A462B8C8926D}"/>
                </a:ext>
              </a:extLst>
            </p:cNvPr>
            <p:cNvSpPr txBox="1"/>
            <p:nvPr/>
          </p:nvSpPr>
          <p:spPr>
            <a:xfrm>
              <a:off x="5571144" y="3417307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从其他途径获得的补偿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B6C54C3-548E-4519-8632-6319FAC8BB9F}"/>
                </a:ext>
              </a:extLst>
            </p:cNvPr>
            <p:cNvSpPr txBox="1"/>
            <p:nvPr/>
          </p:nvSpPr>
          <p:spPr>
            <a:xfrm>
              <a:off x="7361956" y="3445265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从本公司已取得的保金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898A9DC3-F5D8-4187-8552-1DE92C72E717}"/>
                </a:ext>
              </a:extLst>
            </p:cNvPr>
            <p:cNvSpPr txBox="1"/>
            <p:nvPr/>
          </p:nvSpPr>
          <p:spPr>
            <a:xfrm>
              <a:off x="4709758" y="3181099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保险责任的年度限额</a:t>
              </a: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B1AE0837-2CC0-4FBF-B5B1-548868F38F6A}"/>
                </a:ext>
              </a:extLst>
            </p:cNvPr>
            <p:cNvSpPr/>
            <p:nvPr/>
          </p:nvSpPr>
          <p:spPr>
            <a:xfrm>
              <a:off x="4623467" y="5384249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2313DC8-21CE-4C71-BE40-E49E2B158865}"/>
                </a:ext>
              </a:extLst>
            </p:cNvPr>
            <p:cNvSpPr/>
            <p:nvPr/>
          </p:nvSpPr>
          <p:spPr>
            <a:xfrm>
              <a:off x="3480248" y="5384249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811EA9E-0C5C-4F4C-B28D-55AA13B564CB}"/>
                </a:ext>
              </a:extLst>
            </p:cNvPr>
            <p:cNvSpPr/>
            <p:nvPr/>
          </p:nvSpPr>
          <p:spPr>
            <a:xfrm>
              <a:off x="3428664" y="4711933"/>
              <a:ext cx="123884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5AAD645-A964-4CE7-909E-9DF89F3F4E05}"/>
                </a:ext>
              </a:extLst>
            </p:cNvPr>
            <p:cNvSpPr txBox="1"/>
            <p:nvPr/>
          </p:nvSpPr>
          <p:spPr>
            <a:xfrm>
              <a:off x="3352547" y="438189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新词条</a:t>
              </a:r>
            </a:p>
          </p:txBody>
        </p: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A6E1C1C7-CAC4-464E-9C9D-8B4F51F768F1}"/>
                </a:ext>
              </a:extLst>
            </p:cNvPr>
            <p:cNvSpPr/>
            <p:nvPr/>
          </p:nvSpPr>
          <p:spPr>
            <a:xfrm>
              <a:off x="4758914" y="4723617"/>
              <a:ext cx="57606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</a:rPr>
                <a:t>录入</a:t>
              </a: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85443194-C6F7-4165-9919-0F5B454FC9C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906" y="5052348"/>
              <a:ext cx="56305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CF65900-3E92-45EB-9940-E8757783FAC4}"/>
                </a:ext>
              </a:extLst>
            </p:cNvPr>
            <p:cNvSpPr txBox="1"/>
            <p:nvPr/>
          </p:nvSpPr>
          <p:spPr>
            <a:xfrm>
              <a:off x="3352547" y="50523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数值型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4009DA0B-0D13-44A3-A5D9-AB8433653861}"/>
                </a:ext>
              </a:extLst>
            </p:cNvPr>
            <p:cNvSpPr txBox="1"/>
            <p:nvPr/>
          </p:nvSpPr>
          <p:spPr>
            <a:xfrm>
              <a:off x="3562159" y="5317758"/>
              <a:ext cx="725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百分比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DC2A33A-BBD4-4BE7-A93A-6DAD13877DC9}"/>
                </a:ext>
              </a:extLst>
            </p:cNvPr>
            <p:cNvSpPr txBox="1"/>
            <p:nvPr/>
          </p:nvSpPr>
          <p:spPr>
            <a:xfrm>
              <a:off x="4750926" y="5307761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固定金额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1C410F7-2798-4317-8879-059029412505}"/>
                </a:ext>
              </a:extLst>
            </p:cNvPr>
            <p:cNvSpPr/>
            <p:nvPr/>
          </p:nvSpPr>
          <p:spPr>
            <a:xfrm>
              <a:off x="3443365" y="3745635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AAC4E5-BF08-4F82-9628-16D30728FD99}"/>
                </a:ext>
              </a:extLst>
            </p:cNvPr>
            <p:cNvSpPr txBox="1"/>
            <p:nvPr/>
          </p:nvSpPr>
          <p:spPr>
            <a:xfrm>
              <a:off x="3526256" y="3684063"/>
              <a:ext cx="2013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补偿型费用</a:t>
              </a: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-237529" y="45418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金额型标签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806BBE-522C-4B07-B07F-B39417BEA079}"/>
              </a:ext>
            </a:extLst>
          </p:cNvPr>
          <p:cNvSpPr/>
          <p:nvPr/>
        </p:nvSpPr>
        <p:spPr>
          <a:xfrm>
            <a:off x="3290863" y="106973"/>
            <a:ext cx="794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举例：嵌套输入“现金价值的</a:t>
            </a:r>
            <a:r>
              <a:rPr lang="en-US" altLang="zh-CN" dirty="0"/>
              <a:t>200%</a:t>
            </a:r>
            <a:r>
              <a:rPr lang="zh-CN" altLang="en-US" dirty="0"/>
              <a:t>与已交保费的较大者”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4F3670-1B87-4C64-9C60-118C16A2AEF0}"/>
              </a:ext>
            </a:extLst>
          </p:cNvPr>
          <p:cNvSpPr txBox="1"/>
          <p:nvPr/>
        </p:nvSpPr>
        <p:spPr>
          <a:xfrm>
            <a:off x="163968" y="687505"/>
            <a:ext cx="584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第一步：选择“关系型”中的“较大者”，则编辑区出现两个新的待选择区域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B9CDCD3-5985-4D88-9466-9BF3E2A8D8ED}"/>
              </a:ext>
            </a:extLst>
          </p:cNvPr>
          <p:cNvGrpSpPr/>
          <p:nvPr/>
        </p:nvGrpSpPr>
        <p:grpSpPr>
          <a:xfrm>
            <a:off x="331368" y="2660596"/>
            <a:ext cx="144016" cy="144016"/>
            <a:chOff x="4226967" y="5244803"/>
            <a:chExt cx="144016" cy="144016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5860562-1A20-4883-9F79-145CF78D27F4}"/>
                </a:ext>
              </a:extLst>
            </p:cNvPr>
            <p:cNvSpPr/>
            <p:nvPr/>
          </p:nvSpPr>
          <p:spPr>
            <a:xfrm>
              <a:off x="4226967" y="524480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9E910A5-A456-496D-A972-D49FB62169F7}"/>
                </a:ext>
              </a:extLst>
            </p:cNvPr>
            <p:cNvSpPr/>
            <p:nvPr/>
          </p:nvSpPr>
          <p:spPr>
            <a:xfrm>
              <a:off x="4276115" y="52939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EC9DC857-21D1-465A-BADB-419F6710C71B}"/>
              </a:ext>
            </a:extLst>
          </p:cNvPr>
          <p:cNvSpPr/>
          <p:nvPr/>
        </p:nvSpPr>
        <p:spPr>
          <a:xfrm>
            <a:off x="403792" y="1809312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0612081-FB58-442F-B47A-5B5EAC5DEDB8}"/>
              </a:ext>
            </a:extLst>
          </p:cNvPr>
          <p:cNvSpPr txBox="1"/>
          <p:nvPr/>
        </p:nvSpPr>
        <p:spPr>
          <a:xfrm>
            <a:off x="1000968" y="1778819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与             较大者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DB56AC-754E-42CF-B50C-7003C77059F9}"/>
              </a:ext>
            </a:extLst>
          </p:cNvPr>
          <p:cNvSpPr/>
          <p:nvPr/>
        </p:nvSpPr>
        <p:spPr>
          <a:xfrm>
            <a:off x="1396791" y="1809312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E6F4C89-CD38-4429-9755-F6FCF217392A}"/>
              </a:ext>
            </a:extLst>
          </p:cNvPr>
          <p:cNvSpPr/>
          <p:nvPr/>
        </p:nvSpPr>
        <p:spPr>
          <a:xfrm>
            <a:off x="6199830" y="98152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1272111-3331-4025-A67B-B78D36C7E8AD}"/>
              </a:ext>
            </a:extLst>
          </p:cNvPr>
          <p:cNvSpPr txBox="1"/>
          <p:nvPr/>
        </p:nvSpPr>
        <p:spPr>
          <a:xfrm>
            <a:off x="6641987" y="687505"/>
            <a:ext cx="539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第二步：第一个选择区域选择“相乘”，则将继续生成的两个选择，分别选择现金价值、百分比，并在百分比的编辑区中填入</a:t>
            </a:r>
            <a:r>
              <a:rPr lang="en-US" altLang="zh-CN" dirty="0"/>
              <a:t>200%</a:t>
            </a:r>
            <a:r>
              <a:rPr lang="zh-CN" altLang="en-US" dirty="0"/>
              <a:t>。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4855ED-1B80-42DB-8F05-2E2C4B359CDC}"/>
              </a:ext>
            </a:extLst>
          </p:cNvPr>
          <p:cNvSpPr/>
          <p:nvPr/>
        </p:nvSpPr>
        <p:spPr>
          <a:xfrm>
            <a:off x="6504366" y="2340067"/>
            <a:ext cx="5392395" cy="1372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135BF059-C149-4E18-8BB4-0D4E925418F7}"/>
              </a:ext>
            </a:extLst>
          </p:cNvPr>
          <p:cNvSpPr/>
          <p:nvPr/>
        </p:nvSpPr>
        <p:spPr>
          <a:xfrm>
            <a:off x="4186339" y="1450877"/>
            <a:ext cx="171101" cy="15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94F53FC-CA0F-4CFC-9C94-7FAA8A66EDB8}"/>
              </a:ext>
            </a:extLst>
          </p:cNvPr>
          <p:cNvSpPr/>
          <p:nvPr/>
        </p:nvSpPr>
        <p:spPr>
          <a:xfrm>
            <a:off x="6740455" y="2490998"/>
            <a:ext cx="123884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013CB61-B794-4140-8D91-0ACB2CD9412D}"/>
              </a:ext>
            </a:extLst>
          </p:cNvPr>
          <p:cNvSpPr txBox="1"/>
          <p:nvPr/>
        </p:nvSpPr>
        <p:spPr>
          <a:xfrm>
            <a:off x="7328155" y="240106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200   %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9B8E7F1-5349-4E78-A33D-C10242AA05F8}"/>
              </a:ext>
            </a:extLst>
          </p:cNvPr>
          <p:cNvCxnSpPr>
            <a:cxnSpLocks/>
          </p:cNvCxnSpPr>
          <p:nvPr/>
        </p:nvCxnSpPr>
        <p:spPr>
          <a:xfrm>
            <a:off x="6504366" y="2842134"/>
            <a:ext cx="5392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0910C79-01B5-404E-A2AA-8ABADA15D1EC}"/>
              </a:ext>
            </a:extLst>
          </p:cNvPr>
          <p:cNvSpPr/>
          <p:nvPr/>
        </p:nvSpPr>
        <p:spPr>
          <a:xfrm>
            <a:off x="11109936" y="2504222"/>
            <a:ext cx="57606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</a:rPr>
              <a:t>确定</a:t>
            </a:r>
            <a:endParaRPr lang="en-US" altLang="zh-CN" sz="900" dirty="0">
              <a:solidFill>
                <a:schemeClr val="tx2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9C4A51E-2EB6-4572-B6BF-594D277281B0}"/>
              </a:ext>
            </a:extLst>
          </p:cNvPr>
          <p:cNvSpPr txBox="1"/>
          <p:nvPr/>
        </p:nvSpPr>
        <p:spPr>
          <a:xfrm>
            <a:off x="6909994" y="3168209"/>
            <a:ext cx="201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329B8FB-1203-4CD5-BA27-21568175BB5E}"/>
              </a:ext>
            </a:extLst>
          </p:cNvPr>
          <p:cNvSpPr txBox="1"/>
          <p:nvPr/>
        </p:nvSpPr>
        <p:spPr>
          <a:xfrm>
            <a:off x="7916832" y="3152795"/>
            <a:ext cx="201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075B2A1-B689-411D-94A7-513B2DAF17F5}"/>
              </a:ext>
            </a:extLst>
          </p:cNvPr>
          <p:cNvSpPr txBox="1"/>
          <p:nvPr/>
        </p:nvSpPr>
        <p:spPr>
          <a:xfrm>
            <a:off x="6500239" y="28425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数值型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CE3CB1F-E3A9-430B-A64E-0E5B4B83793F}"/>
              </a:ext>
            </a:extLst>
          </p:cNvPr>
          <p:cNvGrpSpPr/>
          <p:nvPr/>
        </p:nvGrpSpPr>
        <p:grpSpPr>
          <a:xfrm>
            <a:off x="6727199" y="3237252"/>
            <a:ext cx="144016" cy="144016"/>
            <a:chOff x="4226967" y="5244803"/>
            <a:chExt cx="144016" cy="144016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446C70F-EF5E-4F1E-A2E4-E024B6C6CABA}"/>
                </a:ext>
              </a:extLst>
            </p:cNvPr>
            <p:cNvSpPr/>
            <p:nvPr/>
          </p:nvSpPr>
          <p:spPr>
            <a:xfrm>
              <a:off x="4226967" y="5244803"/>
              <a:ext cx="144016" cy="1440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46A3EEC-D823-4627-A7CA-11015DAF96F6}"/>
                </a:ext>
              </a:extLst>
            </p:cNvPr>
            <p:cNvSpPr/>
            <p:nvPr/>
          </p:nvSpPr>
          <p:spPr>
            <a:xfrm>
              <a:off x="4276115" y="52939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>
            <a:extLst>
              <a:ext uri="{FF2B5EF4-FFF2-40B4-BE49-F238E27FC236}">
                <a16:creationId xmlns:a16="http://schemas.microsoft.com/office/drawing/2014/main" id="{AF06D696-0DCE-4C18-B9AA-EA480AF3AB7E}"/>
              </a:ext>
            </a:extLst>
          </p:cNvPr>
          <p:cNvSpPr/>
          <p:nvPr/>
        </p:nvSpPr>
        <p:spPr>
          <a:xfrm>
            <a:off x="7710325" y="3245968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上 100">
            <a:extLst>
              <a:ext uri="{FF2B5EF4-FFF2-40B4-BE49-F238E27FC236}">
                <a16:creationId xmlns:a16="http://schemas.microsoft.com/office/drawing/2014/main" id="{C4207C41-22FA-46B6-B870-C9FA98EC73FA}"/>
              </a:ext>
            </a:extLst>
          </p:cNvPr>
          <p:cNvSpPr/>
          <p:nvPr/>
        </p:nvSpPr>
        <p:spPr>
          <a:xfrm>
            <a:off x="6909994" y="3851081"/>
            <a:ext cx="125285" cy="167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F111AC3-955A-4557-AC29-6D4F70EB31F0}"/>
              </a:ext>
            </a:extLst>
          </p:cNvPr>
          <p:cNvSpPr txBox="1"/>
          <p:nvPr/>
        </p:nvSpPr>
        <p:spPr>
          <a:xfrm>
            <a:off x="7035279" y="3735273"/>
            <a:ext cx="499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如选择百分比或固定金额，则编辑区将出现文本框用来输入具体数据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7224454-F130-4A88-8FC7-CCB9E0EB32FD}"/>
              </a:ext>
            </a:extLst>
          </p:cNvPr>
          <p:cNvSpPr txBox="1"/>
          <p:nvPr/>
        </p:nvSpPr>
        <p:spPr>
          <a:xfrm>
            <a:off x="6589850" y="5096350"/>
            <a:ext cx="5392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第三步：第二个选择区域选择“已交保费”，结束录入。</a:t>
            </a: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C25493F8-743C-4478-9556-6FBE7AB94A87}"/>
              </a:ext>
            </a:extLst>
          </p:cNvPr>
          <p:cNvSpPr/>
          <p:nvPr/>
        </p:nvSpPr>
        <p:spPr>
          <a:xfrm>
            <a:off x="8863598" y="4489350"/>
            <a:ext cx="288032" cy="448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C05DA0E-AB5D-4057-98F1-0771B8AF510F}"/>
              </a:ext>
            </a:extLst>
          </p:cNvPr>
          <p:cNvSpPr/>
          <p:nvPr/>
        </p:nvSpPr>
        <p:spPr>
          <a:xfrm>
            <a:off x="313111" y="4271080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30668A2B-4A49-4F5A-864C-26950FBBD99C}"/>
              </a:ext>
            </a:extLst>
          </p:cNvPr>
          <p:cNvSpPr txBox="1"/>
          <p:nvPr/>
        </p:nvSpPr>
        <p:spPr>
          <a:xfrm>
            <a:off x="440570" y="4194592"/>
            <a:ext cx="201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费率表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7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A751B850-92EF-4694-BECD-8EB759155CE4}"/>
              </a:ext>
            </a:extLst>
          </p:cNvPr>
          <p:cNvSpPr txBox="1"/>
          <p:nvPr/>
        </p:nvSpPr>
        <p:spPr>
          <a:xfrm>
            <a:off x="-309537" y="42162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赔付选项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B1B7DF-2174-496D-9147-226DD06E4244}"/>
              </a:ext>
            </a:extLst>
          </p:cNvPr>
          <p:cNvSpPr txBox="1"/>
          <p:nvPr/>
        </p:nvSpPr>
        <p:spPr>
          <a:xfrm>
            <a:off x="266527" y="566309"/>
            <a:ext cx="5184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涉及赔付金额时，使用赔付选项机制。初始选项为：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D734D-7AB8-4CA1-854E-E8E3D70B81B3}"/>
              </a:ext>
            </a:extLst>
          </p:cNvPr>
          <p:cNvSpPr/>
          <p:nvPr/>
        </p:nvSpPr>
        <p:spPr>
          <a:xfrm>
            <a:off x="410543" y="1557586"/>
            <a:ext cx="4784037" cy="2255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9554D4-5E65-455C-B315-62729B8671D6}"/>
              </a:ext>
            </a:extLst>
          </p:cNvPr>
          <p:cNvSpPr txBox="1"/>
          <p:nvPr/>
        </p:nvSpPr>
        <p:spPr>
          <a:xfrm>
            <a:off x="2138735" y="1556659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赔付选项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3305BD-3A83-489D-933E-426BC5C9958A}"/>
              </a:ext>
            </a:extLst>
          </p:cNvPr>
          <p:cNvSpPr txBox="1"/>
          <p:nvPr/>
        </p:nvSpPr>
        <p:spPr>
          <a:xfrm>
            <a:off x="842591" y="19874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按次给付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6B2D4D-DC2C-4024-B006-B79573457998}"/>
              </a:ext>
            </a:extLst>
          </p:cNvPr>
          <p:cNvSpPr/>
          <p:nvPr/>
        </p:nvSpPr>
        <p:spPr>
          <a:xfrm>
            <a:off x="675679" y="2050115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E9603E-63E3-4234-99B3-F6412163A7DD}"/>
              </a:ext>
            </a:extLst>
          </p:cNvPr>
          <p:cNvSpPr txBox="1"/>
          <p:nvPr/>
        </p:nvSpPr>
        <p:spPr>
          <a:xfrm>
            <a:off x="842591" y="226446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按时间给付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800D1D0-0F98-430A-B3BC-2DCC1309D936}"/>
              </a:ext>
            </a:extLst>
          </p:cNvPr>
          <p:cNvSpPr/>
          <p:nvPr/>
        </p:nvSpPr>
        <p:spPr>
          <a:xfrm>
            <a:off x="675679" y="2315129"/>
            <a:ext cx="144016" cy="1440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797BF43-D592-4B51-B831-3F7FEB6AC5A7}"/>
              </a:ext>
            </a:extLst>
          </p:cNvPr>
          <p:cNvGrpSpPr/>
          <p:nvPr/>
        </p:nvGrpSpPr>
        <p:grpSpPr>
          <a:xfrm>
            <a:off x="671231" y="2580143"/>
            <a:ext cx="2639678" cy="338554"/>
            <a:chOff x="2835527" y="4804723"/>
            <a:chExt cx="2639678" cy="33855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C74B0A0-AE06-4853-92C5-7FECA8A74CFD}"/>
                </a:ext>
              </a:extLst>
            </p:cNvPr>
            <p:cNvGrpSpPr/>
            <p:nvPr/>
          </p:nvGrpSpPr>
          <p:grpSpPr>
            <a:xfrm>
              <a:off x="2835527" y="4852845"/>
              <a:ext cx="216024" cy="229941"/>
              <a:chOff x="3074839" y="333450"/>
              <a:chExt cx="360040" cy="37395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28A93E-AC06-4A44-883B-F388A2EFA604}"/>
                  </a:ext>
                </a:extLst>
              </p:cNvPr>
              <p:cNvSpPr/>
              <p:nvPr/>
            </p:nvSpPr>
            <p:spPr>
              <a:xfrm>
                <a:off x="3074839" y="333450"/>
                <a:ext cx="360040" cy="3739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十字形 15">
                <a:extLst>
                  <a:ext uri="{FF2B5EF4-FFF2-40B4-BE49-F238E27FC236}">
                    <a16:creationId xmlns:a16="http://schemas.microsoft.com/office/drawing/2014/main" id="{61103E66-EC02-4534-A4C7-5A457D992AFF}"/>
                  </a:ext>
                </a:extLst>
              </p:cNvPr>
              <p:cNvSpPr/>
              <p:nvPr/>
            </p:nvSpPr>
            <p:spPr>
              <a:xfrm>
                <a:off x="3152847" y="410611"/>
                <a:ext cx="204022" cy="219633"/>
              </a:xfrm>
              <a:prstGeom prst="plus">
                <a:avLst>
                  <a:gd name="adj" fmla="val 4832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8250DCC-F379-4651-BA47-4BEEDA12E4B9}"/>
                </a:ext>
              </a:extLst>
            </p:cNvPr>
            <p:cNvSpPr txBox="1"/>
            <p:nvPr/>
          </p:nvSpPr>
          <p:spPr>
            <a:xfrm>
              <a:off x="3033511" y="4804723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增加一个按条件额外给付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3AE994-C2AF-44B8-9C78-AA7FDAFED258}"/>
              </a:ext>
            </a:extLst>
          </p:cNvPr>
          <p:cNvGrpSpPr/>
          <p:nvPr/>
        </p:nvGrpSpPr>
        <p:grpSpPr>
          <a:xfrm>
            <a:off x="671231" y="2903319"/>
            <a:ext cx="2024125" cy="338554"/>
            <a:chOff x="2835527" y="4804723"/>
            <a:chExt cx="2024125" cy="33855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70737F5-6977-42C7-8666-9BCD71E140B3}"/>
                </a:ext>
              </a:extLst>
            </p:cNvPr>
            <p:cNvGrpSpPr/>
            <p:nvPr/>
          </p:nvGrpSpPr>
          <p:grpSpPr>
            <a:xfrm>
              <a:off x="2835527" y="4852845"/>
              <a:ext cx="216024" cy="229941"/>
              <a:chOff x="3074839" y="333450"/>
              <a:chExt cx="360040" cy="37395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2C1FED-1EE5-4938-88B9-848C2361B6C0}"/>
                  </a:ext>
                </a:extLst>
              </p:cNvPr>
              <p:cNvSpPr/>
              <p:nvPr/>
            </p:nvSpPr>
            <p:spPr>
              <a:xfrm>
                <a:off x="3074839" y="333450"/>
                <a:ext cx="360040" cy="3739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十字形 22">
                <a:extLst>
                  <a:ext uri="{FF2B5EF4-FFF2-40B4-BE49-F238E27FC236}">
                    <a16:creationId xmlns:a16="http://schemas.microsoft.com/office/drawing/2014/main" id="{5D706050-F729-4ADC-BACB-80AB61CA6805}"/>
                  </a:ext>
                </a:extLst>
              </p:cNvPr>
              <p:cNvSpPr/>
              <p:nvPr/>
            </p:nvSpPr>
            <p:spPr>
              <a:xfrm>
                <a:off x="3152847" y="410611"/>
                <a:ext cx="204022" cy="219633"/>
              </a:xfrm>
              <a:prstGeom prst="plus">
                <a:avLst>
                  <a:gd name="adj" fmla="val 4832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8C6DE0-C345-4F87-9DEB-9A09995AAC59}"/>
                </a:ext>
              </a:extLst>
            </p:cNvPr>
            <p:cNvSpPr txBox="1"/>
            <p:nvPr/>
          </p:nvSpPr>
          <p:spPr>
            <a:xfrm>
              <a:off x="3033511" y="4804723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增加一个后续给付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6C3435-8B1E-48FE-AF4A-C402870F1CDD}"/>
              </a:ext>
            </a:extLst>
          </p:cNvPr>
          <p:cNvGrpSpPr/>
          <p:nvPr/>
        </p:nvGrpSpPr>
        <p:grpSpPr>
          <a:xfrm>
            <a:off x="6402946" y="765437"/>
            <a:ext cx="3631909" cy="437417"/>
            <a:chOff x="6531223" y="956967"/>
            <a:chExt cx="3631909" cy="43741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5902F91-0E52-4B6E-87C0-27D2CABB521C}"/>
                </a:ext>
              </a:extLst>
            </p:cNvPr>
            <p:cNvSpPr/>
            <p:nvPr/>
          </p:nvSpPr>
          <p:spPr>
            <a:xfrm>
              <a:off x="6531223" y="956967"/>
              <a:ext cx="3631909" cy="437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A42011B-7A9D-486D-87AA-EDC82982FA3E}"/>
                </a:ext>
              </a:extLst>
            </p:cNvPr>
            <p:cNvGrpSpPr/>
            <p:nvPr/>
          </p:nvGrpSpPr>
          <p:grpSpPr>
            <a:xfrm>
              <a:off x="6747250" y="1012585"/>
              <a:ext cx="2229309" cy="338554"/>
              <a:chOff x="2835527" y="4804723"/>
              <a:chExt cx="2229309" cy="338554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AB1688D9-2062-47B6-8681-81A9496C6D0B}"/>
                  </a:ext>
                </a:extLst>
              </p:cNvPr>
              <p:cNvGrpSpPr/>
              <p:nvPr/>
            </p:nvGrpSpPr>
            <p:grpSpPr>
              <a:xfrm>
                <a:off x="2835527" y="4852845"/>
                <a:ext cx="216024" cy="229941"/>
                <a:chOff x="3074839" y="333450"/>
                <a:chExt cx="360040" cy="37395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5E330B7-F330-42EC-98B2-2C805FFB53EF}"/>
                    </a:ext>
                  </a:extLst>
                </p:cNvPr>
                <p:cNvSpPr/>
                <p:nvPr/>
              </p:nvSpPr>
              <p:spPr>
                <a:xfrm>
                  <a:off x="3074839" y="333450"/>
                  <a:ext cx="360040" cy="37395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十字形 27">
                  <a:extLst>
                    <a:ext uri="{FF2B5EF4-FFF2-40B4-BE49-F238E27FC236}">
                      <a16:creationId xmlns:a16="http://schemas.microsoft.com/office/drawing/2014/main" id="{86EB7B97-CEF1-4B2A-AD5D-A0273D7854AE}"/>
                    </a:ext>
                  </a:extLst>
                </p:cNvPr>
                <p:cNvSpPr/>
                <p:nvPr/>
              </p:nvSpPr>
              <p:spPr>
                <a:xfrm>
                  <a:off x="3152847" y="410611"/>
                  <a:ext cx="204022" cy="219633"/>
                </a:xfrm>
                <a:prstGeom prst="plus">
                  <a:avLst>
                    <a:gd name="adj" fmla="val 4832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45C8F42-38E3-434B-820F-3ADFE097AF88}"/>
                  </a:ext>
                </a:extLst>
              </p:cNvPr>
              <p:cNvSpPr txBox="1"/>
              <p:nvPr/>
            </p:nvSpPr>
            <p:spPr>
              <a:xfrm>
                <a:off x="3033511" y="4804723"/>
                <a:ext cx="2031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增加一个分条件给付</a:t>
                </a:r>
              </a:p>
            </p:txBody>
          </p:sp>
        </p:grp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17BCFA1-9EF3-4985-8DA0-C8CA8A28DB38}"/>
              </a:ext>
            </a:extLst>
          </p:cNvPr>
          <p:cNvCxnSpPr/>
          <p:nvPr/>
        </p:nvCxnSpPr>
        <p:spPr>
          <a:xfrm>
            <a:off x="410543" y="3241873"/>
            <a:ext cx="4784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CDC4ED8-8C3C-4430-8985-F7CC0A3F56C5}"/>
              </a:ext>
            </a:extLst>
          </p:cNvPr>
          <p:cNvSpPr txBox="1"/>
          <p:nvPr/>
        </p:nvSpPr>
        <p:spPr>
          <a:xfrm>
            <a:off x="1218028" y="327950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下方为生成的编辑区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A4C141-1821-4054-9BE8-DECE498C07FF}"/>
              </a:ext>
            </a:extLst>
          </p:cNvPr>
          <p:cNvSpPr txBox="1"/>
          <p:nvPr/>
        </p:nvSpPr>
        <p:spPr>
          <a:xfrm>
            <a:off x="218871" y="4197113"/>
            <a:ext cx="6184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选择“按次给付”后生成一个“按次给付”编辑区，</a:t>
            </a:r>
            <a:endParaRPr lang="en-US" altLang="zh-CN" sz="2000" dirty="0"/>
          </a:p>
          <a:p>
            <a:r>
              <a:rPr lang="zh-CN" altLang="en-US" sz="2000" dirty="0"/>
              <a:t>内容有：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给付条件（标签型，选择“增加一个分条件给付”后生成，否则无此项）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赔付金额（金额型）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保单年度限赔付次数（选中后填次数）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保险期间内限赔付次数（选中后填次数）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C40D38-3AF9-41AA-AE80-17B79BB33F8B}"/>
              </a:ext>
            </a:extLst>
          </p:cNvPr>
          <p:cNvSpPr txBox="1"/>
          <p:nvPr/>
        </p:nvSpPr>
        <p:spPr>
          <a:xfrm>
            <a:off x="6171183" y="243281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按次给付和按时间给付均有一个选项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8936ED-6B63-4B50-9774-A48614C16096}"/>
              </a:ext>
            </a:extLst>
          </p:cNvPr>
          <p:cNvSpPr txBox="1"/>
          <p:nvPr/>
        </p:nvSpPr>
        <p:spPr>
          <a:xfrm>
            <a:off x="6171183" y="1310419"/>
            <a:ext cx="568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可多次点击，点击后将编辑区多分拆出一个条件区域，并增加一个“给付条件”（标签型）：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6E633CB-9CAE-4F76-BCB9-C2CB088FB095}"/>
              </a:ext>
            </a:extLst>
          </p:cNvPr>
          <p:cNvSpPr/>
          <p:nvPr/>
        </p:nvSpPr>
        <p:spPr>
          <a:xfrm>
            <a:off x="6315199" y="2541460"/>
            <a:ext cx="5472608" cy="4211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09894A-6F03-46D8-8139-0762B37A29C8}"/>
              </a:ext>
            </a:extLst>
          </p:cNvPr>
          <p:cNvSpPr txBox="1"/>
          <p:nvPr/>
        </p:nvSpPr>
        <p:spPr>
          <a:xfrm>
            <a:off x="8331423" y="2559623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按次给付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3F6BD1-2314-4C66-8BEB-777C4E94706F}"/>
              </a:ext>
            </a:extLst>
          </p:cNvPr>
          <p:cNvSpPr/>
          <p:nvPr/>
        </p:nvSpPr>
        <p:spPr>
          <a:xfrm>
            <a:off x="6467794" y="2906328"/>
            <a:ext cx="216024" cy="2299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形 38">
            <a:extLst>
              <a:ext uri="{FF2B5EF4-FFF2-40B4-BE49-F238E27FC236}">
                <a16:creationId xmlns:a16="http://schemas.microsoft.com/office/drawing/2014/main" id="{917BB097-E64E-47AD-AB8B-E882A5D815FC}"/>
              </a:ext>
            </a:extLst>
          </p:cNvPr>
          <p:cNvSpPr/>
          <p:nvPr/>
        </p:nvSpPr>
        <p:spPr>
          <a:xfrm>
            <a:off x="6514599" y="2953773"/>
            <a:ext cx="122413" cy="135049"/>
          </a:xfrm>
          <a:prstGeom prst="plus">
            <a:avLst>
              <a:gd name="adj" fmla="val 483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99A7BC-A93A-41D3-8487-4DB5A4C14666}"/>
              </a:ext>
            </a:extLst>
          </p:cNvPr>
          <p:cNvSpPr txBox="1"/>
          <p:nvPr/>
        </p:nvSpPr>
        <p:spPr>
          <a:xfrm>
            <a:off x="6665778" y="28582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增加一个分条件给付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846B6E2-81E5-40A0-A800-BDB21557B940}"/>
              </a:ext>
            </a:extLst>
          </p:cNvPr>
          <p:cNvCxnSpPr/>
          <p:nvPr/>
        </p:nvCxnSpPr>
        <p:spPr>
          <a:xfrm>
            <a:off x="6315199" y="3279507"/>
            <a:ext cx="54726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7C6E8C7-6725-4DBF-9FFC-9BAE354CD4F3}"/>
              </a:ext>
            </a:extLst>
          </p:cNvPr>
          <p:cNvCxnSpPr/>
          <p:nvPr/>
        </p:nvCxnSpPr>
        <p:spPr>
          <a:xfrm>
            <a:off x="6315199" y="5518026"/>
            <a:ext cx="54726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2E2BA3E-A9A4-4EA5-BD43-C45F3C4EF66F}"/>
              </a:ext>
            </a:extLst>
          </p:cNvPr>
          <p:cNvCxnSpPr/>
          <p:nvPr/>
        </p:nvCxnSpPr>
        <p:spPr>
          <a:xfrm>
            <a:off x="6315199" y="4293890"/>
            <a:ext cx="54726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0013D99-86A9-4D0C-A4A4-A55063216A0B}"/>
              </a:ext>
            </a:extLst>
          </p:cNvPr>
          <p:cNvSpPr txBox="1"/>
          <p:nvPr/>
        </p:nvSpPr>
        <p:spPr>
          <a:xfrm>
            <a:off x="6330339" y="3273921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给付条件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A1E403-AFD8-4E30-BBCD-07C802121AD2}"/>
              </a:ext>
            </a:extLst>
          </p:cNvPr>
          <p:cNvSpPr txBox="1"/>
          <p:nvPr/>
        </p:nvSpPr>
        <p:spPr>
          <a:xfrm>
            <a:off x="6331076" y="5521372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给付条件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87D9D1-BCD2-4B00-9EA1-EBD028996F7C}"/>
              </a:ext>
            </a:extLst>
          </p:cNvPr>
          <p:cNvSpPr txBox="1"/>
          <p:nvPr/>
        </p:nvSpPr>
        <p:spPr>
          <a:xfrm>
            <a:off x="6333491" y="429389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给付条件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04737F-A236-4D7D-8B63-F05BCF007783}"/>
              </a:ext>
            </a:extLst>
          </p:cNvPr>
          <p:cNvSpPr/>
          <p:nvPr/>
        </p:nvSpPr>
        <p:spPr>
          <a:xfrm>
            <a:off x="7425565" y="3297149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AD76E98-0099-4533-8B8D-F57C7C1F98CD}"/>
              </a:ext>
            </a:extLst>
          </p:cNvPr>
          <p:cNvSpPr/>
          <p:nvPr/>
        </p:nvSpPr>
        <p:spPr>
          <a:xfrm>
            <a:off x="7444726" y="4324603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A3DFF5-CD13-4508-9ABD-3536271B7C28}"/>
              </a:ext>
            </a:extLst>
          </p:cNvPr>
          <p:cNvSpPr/>
          <p:nvPr/>
        </p:nvSpPr>
        <p:spPr>
          <a:xfrm>
            <a:off x="7456552" y="5548739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请选择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591D3AD-7BB0-485B-81BC-65423DA2ABBF}"/>
              </a:ext>
            </a:extLst>
          </p:cNvPr>
          <p:cNvSpPr txBox="1"/>
          <p:nvPr/>
        </p:nvSpPr>
        <p:spPr>
          <a:xfrm>
            <a:off x="6469999" y="3646358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AFCDF2-78FD-4048-9F29-A5BC676B1F2C}"/>
              </a:ext>
            </a:extLst>
          </p:cNvPr>
          <p:cNvSpPr txBox="1"/>
          <p:nvPr/>
        </p:nvSpPr>
        <p:spPr>
          <a:xfrm>
            <a:off x="6449985" y="4744581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C20947F-C39D-4D5D-9251-BE557F417BD6}"/>
              </a:ext>
            </a:extLst>
          </p:cNvPr>
          <p:cNvSpPr txBox="1"/>
          <p:nvPr/>
        </p:nvSpPr>
        <p:spPr>
          <a:xfrm>
            <a:off x="6461600" y="6038994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7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A751B850-92EF-4694-BECD-8EB759155CE4}"/>
              </a:ext>
            </a:extLst>
          </p:cNvPr>
          <p:cNvSpPr txBox="1"/>
          <p:nvPr/>
        </p:nvSpPr>
        <p:spPr>
          <a:xfrm>
            <a:off x="-309537" y="42162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赔付选项</a:t>
            </a:r>
            <a:endParaRPr lang="en-US" altLang="zh-CN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F1F780-CA9A-4674-91D7-5E914201FEF6}"/>
              </a:ext>
            </a:extLst>
          </p:cNvPr>
          <p:cNvSpPr txBox="1"/>
          <p:nvPr/>
        </p:nvSpPr>
        <p:spPr>
          <a:xfrm>
            <a:off x="493916" y="693490"/>
            <a:ext cx="54726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选择“按时间给付”后生成一个“按时间给付”编辑区，</a:t>
            </a:r>
            <a:endParaRPr lang="en-US" altLang="zh-CN" sz="2000" dirty="0"/>
          </a:p>
          <a:p>
            <a:r>
              <a:rPr lang="zh-CN" altLang="en-US" sz="2000" dirty="0"/>
              <a:t>内容有：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增加一个分条件给付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每多长时间赔付一次（标签型）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从什么时候开始赔付（标签型）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保险事故发生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保险事故发生第二年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每次赔付金额（金额型）</a:t>
            </a:r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赔付多长时间（标签型）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每次住院期间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单次保险事故限赔付时间（标签型）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7.</a:t>
            </a:r>
            <a:r>
              <a:rPr lang="zh-CN" altLang="en-US" sz="2000" dirty="0"/>
              <a:t>每个保险年度限赔付时间（标签型）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8.</a:t>
            </a:r>
            <a:r>
              <a:rPr lang="zh-CN" altLang="en-US" sz="2000" dirty="0"/>
              <a:t>保险期间限赔付时间（标签型）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5CC4532-EED7-499D-A6CB-C7ADCE0A8F85}"/>
              </a:ext>
            </a:extLst>
          </p:cNvPr>
          <p:cNvSpPr txBox="1"/>
          <p:nvPr/>
        </p:nvSpPr>
        <p:spPr>
          <a:xfrm>
            <a:off x="6349569" y="1678375"/>
            <a:ext cx="5328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选择“添加一个按条件额外给付”或“添加一个后续给付”后将额外新建一个编辑区。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额外给付和后续给付仍需选择“按次给付”或“按时间给付”。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“按条件额外给付”还将新增加一个“额外给付条件”（标签型）填写区域</a:t>
            </a:r>
          </a:p>
        </p:txBody>
      </p:sp>
    </p:spTree>
    <p:extLst>
      <p:ext uri="{BB962C8B-B14F-4D97-AF65-F5344CB8AC3E}">
        <p14:creationId xmlns:p14="http://schemas.microsoft.com/office/powerpoint/2010/main" val="34690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D270A2F5-6024-4611-8843-697D71A2DDEF}"/>
              </a:ext>
            </a:extLst>
          </p:cNvPr>
          <p:cNvSpPr/>
          <p:nvPr/>
        </p:nvSpPr>
        <p:spPr>
          <a:xfrm>
            <a:off x="243797" y="4443789"/>
            <a:ext cx="5683486" cy="2174419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-301225" y="9420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免责条款处理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0D31A1A-ADF4-4377-881B-626E90EE8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40717"/>
              </p:ext>
            </p:extLst>
          </p:nvPr>
        </p:nvGraphicFramePr>
        <p:xfrm>
          <a:off x="338535" y="664865"/>
          <a:ext cx="7344816" cy="3703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22241032"/>
                    </a:ext>
                  </a:extLst>
                </a:gridCol>
              </a:tblGrid>
              <a:tr h="3915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投保人对被保险人的故意杀害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故意伤害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/>
                </a:tc>
                <a:extLst>
                  <a:ext uri="{0D108BD9-81ED-4DB2-BD59-A6C34878D82A}">
                    <a16:rowId xmlns:a16="http://schemas.microsoft.com/office/drawing/2014/main" val="191765642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故意自伤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故意犯罪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抗拒依法采取的刑事强制措施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107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主动吸食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注射毒品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/>
                </a:tc>
                <a:extLst>
                  <a:ext uri="{0D108BD9-81ED-4DB2-BD59-A6C34878D82A}">
                    <a16:rowId xmlns:a16="http://schemas.microsoft.com/office/drawing/2014/main" val="266339216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二年内自杀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自杀时为无民事行为能力人的除外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8879"/>
                  </a:ext>
                </a:extLst>
              </a:tr>
              <a:tr h="46449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酒后驾驶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无合法有效驾驶证驾驶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驾驶无有效行驶证的机动车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/>
                </a:tc>
                <a:extLst>
                  <a:ext uri="{0D108BD9-81ED-4DB2-BD59-A6C34878D82A}">
                    <a16:rowId xmlns:a16="http://schemas.microsoft.com/office/drawing/2014/main" val="807802556"/>
                  </a:ext>
                </a:extLst>
              </a:tr>
              <a:tr h="3942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战争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军事冲突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暴乱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武装叛乱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79735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核爆炸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核辐射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核污染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/>
                </a:tc>
                <a:extLst>
                  <a:ext uri="{0D108BD9-81ED-4DB2-BD59-A6C34878D82A}">
                    <a16:rowId xmlns:a16="http://schemas.microsoft.com/office/drawing/2014/main" val="150809282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感染艾滋病病毒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患艾滋病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4179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63" marR="4263" marT="4263" marB="0" anchor="b"/>
                </a:tc>
                <a:extLst>
                  <a:ext uri="{0D108BD9-81ED-4DB2-BD59-A6C34878D82A}">
                    <a16:rowId xmlns:a16="http://schemas.microsoft.com/office/drawing/2014/main" val="313800935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2934AAE-20C7-424E-BA84-D0767B97EDE6}"/>
              </a:ext>
            </a:extLst>
          </p:cNvPr>
          <p:cNvGrpSpPr/>
          <p:nvPr/>
        </p:nvGrpSpPr>
        <p:grpSpPr>
          <a:xfrm>
            <a:off x="410051" y="4086112"/>
            <a:ext cx="216024" cy="229941"/>
            <a:chOff x="626075" y="4515297"/>
            <a:chExt cx="216024" cy="22994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294D22-A9D3-4BBD-9A20-DBE2CAEF2C23}"/>
                </a:ext>
              </a:extLst>
            </p:cNvPr>
            <p:cNvSpPr/>
            <p:nvPr/>
          </p:nvSpPr>
          <p:spPr>
            <a:xfrm>
              <a:off x="626075" y="4515297"/>
              <a:ext cx="216024" cy="229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十字形 47">
              <a:extLst>
                <a:ext uri="{FF2B5EF4-FFF2-40B4-BE49-F238E27FC236}">
                  <a16:creationId xmlns:a16="http://schemas.microsoft.com/office/drawing/2014/main" id="{97824349-9518-48FD-A7E5-0C8A25C4534F}"/>
                </a:ext>
              </a:extLst>
            </p:cNvPr>
            <p:cNvSpPr/>
            <p:nvPr/>
          </p:nvSpPr>
          <p:spPr>
            <a:xfrm>
              <a:off x="672880" y="4562742"/>
              <a:ext cx="122413" cy="135049"/>
            </a:xfrm>
            <a:prstGeom prst="plus">
              <a:avLst>
                <a:gd name="adj" fmla="val 4832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9EDCE0-AD3D-41E7-990F-920D95C75D81}"/>
              </a:ext>
            </a:extLst>
          </p:cNvPr>
          <p:cNvGrpSpPr/>
          <p:nvPr/>
        </p:nvGrpSpPr>
        <p:grpSpPr>
          <a:xfrm>
            <a:off x="698575" y="4080729"/>
            <a:ext cx="216024" cy="229941"/>
            <a:chOff x="914599" y="4509914"/>
            <a:chExt cx="216024" cy="22994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674B84E-121A-4877-8ACC-4838D75FCCF6}"/>
                </a:ext>
              </a:extLst>
            </p:cNvPr>
            <p:cNvSpPr/>
            <p:nvPr/>
          </p:nvSpPr>
          <p:spPr>
            <a:xfrm>
              <a:off x="914599" y="4509914"/>
              <a:ext cx="216024" cy="229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87422885-E9C7-49B5-BB34-C20C53D6BDE0}"/>
                </a:ext>
              </a:extLst>
            </p:cNvPr>
            <p:cNvSpPr/>
            <p:nvPr/>
          </p:nvSpPr>
          <p:spPr>
            <a:xfrm>
              <a:off x="961404" y="4557359"/>
              <a:ext cx="122413" cy="135049"/>
            </a:xfrm>
            <a:prstGeom prst="plus">
              <a:avLst>
                <a:gd name="adj" fmla="val 4832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9DF354B0-BE61-45AB-BD9C-02D7A43CA694}"/>
              </a:ext>
            </a:extLst>
          </p:cNvPr>
          <p:cNvSpPr txBox="1"/>
          <p:nvPr/>
        </p:nvSpPr>
        <p:spPr>
          <a:xfrm>
            <a:off x="7591089" y="124977"/>
            <a:ext cx="45962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免责条款为标签型，免责标签应以简要词汇为单位。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免责条款以常在一起的语句为分组，且分组之间应该体现明显。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同一语句组中的标签，标注者选择组合频率超过</a:t>
            </a:r>
            <a:r>
              <a:rPr lang="en-US" altLang="zh-CN" sz="1600" dirty="0"/>
              <a:t>70%</a:t>
            </a:r>
            <a:r>
              <a:rPr lang="zh-CN" altLang="en-US" sz="1600" dirty="0"/>
              <a:t>的标签应自动形成打包组合，供标注者一齐录入。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标注者看到的初始状态为打包组合状态，如果与打包组合的语句不相符，标注者应点击“修改”按钮自行修改。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新录入的语句应以逗号“，”区分语句中的标签，并要求语句中按常见顺序进行排序录入。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免责条款默认只有一个，若保险责任或保险费豁免中包含了额外的免责条款，则新建一个免责条款区域，并在默认条款中用来记载通用免责，新建区域记载额外免责。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1E0FAB-3F02-448C-BD77-C963149F3598}"/>
              </a:ext>
            </a:extLst>
          </p:cNvPr>
          <p:cNvSpPr/>
          <p:nvPr/>
        </p:nvSpPr>
        <p:spPr>
          <a:xfrm>
            <a:off x="377125" y="736464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7AA6EE-EE98-4D6A-A9FB-FA6E6DA0BC02}"/>
              </a:ext>
            </a:extLst>
          </p:cNvPr>
          <p:cNvSpPr/>
          <p:nvPr/>
        </p:nvSpPr>
        <p:spPr>
          <a:xfrm>
            <a:off x="381969" y="1188085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316599C-677F-4405-839D-E88A522AF384}"/>
              </a:ext>
            </a:extLst>
          </p:cNvPr>
          <p:cNvSpPr/>
          <p:nvPr/>
        </p:nvSpPr>
        <p:spPr>
          <a:xfrm>
            <a:off x="377125" y="1548632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D407196-A2DE-455B-ABFE-6C1F37A2196D}"/>
              </a:ext>
            </a:extLst>
          </p:cNvPr>
          <p:cNvSpPr/>
          <p:nvPr/>
        </p:nvSpPr>
        <p:spPr>
          <a:xfrm>
            <a:off x="377125" y="1955536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A9810D-7BC0-476E-8D48-391C051CD28C}"/>
              </a:ext>
            </a:extLst>
          </p:cNvPr>
          <p:cNvSpPr/>
          <p:nvPr/>
        </p:nvSpPr>
        <p:spPr>
          <a:xfrm>
            <a:off x="377125" y="2326802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107C5B6-E000-49A1-83AB-E700B0A7AA1B}"/>
              </a:ext>
            </a:extLst>
          </p:cNvPr>
          <p:cNvSpPr/>
          <p:nvPr/>
        </p:nvSpPr>
        <p:spPr>
          <a:xfrm>
            <a:off x="377125" y="3000609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359A371-74B0-4671-A244-64833D9492F2}"/>
              </a:ext>
            </a:extLst>
          </p:cNvPr>
          <p:cNvSpPr/>
          <p:nvPr/>
        </p:nvSpPr>
        <p:spPr>
          <a:xfrm>
            <a:off x="377125" y="3357682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16745D-1C27-4C62-A00B-60A5ACD191E3}"/>
              </a:ext>
            </a:extLst>
          </p:cNvPr>
          <p:cNvSpPr/>
          <p:nvPr/>
        </p:nvSpPr>
        <p:spPr>
          <a:xfrm>
            <a:off x="377125" y="3729039"/>
            <a:ext cx="216024" cy="22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4BD96B-CCCD-4A99-B422-3D016FB32229}"/>
              </a:ext>
            </a:extLst>
          </p:cNvPr>
          <p:cNvSpPr txBox="1"/>
          <p:nvPr/>
        </p:nvSpPr>
        <p:spPr>
          <a:xfrm>
            <a:off x="2657228" y="12497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示范：默认状态为打包状态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D7D00ED-D69B-4471-AEB5-0F8785DC414E}"/>
              </a:ext>
            </a:extLst>
          </p:cNvPr>
          <p:cNvSpPr/>
          <p:nvPr/>
        </p:nvSpPr>
        <p:spPr>
          <a:xfrm>
            <a:off x="6535213" y="1103571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074EEE9-9DBF-4AAE-9A56-3D98146FC904}"/>
              </a:ext>
            </a:extLst>
          </p:cNvPr>
          <p:cNvSpPr/>
          <p:nvPr/>
        </p:nvSpPr>
        <p:spPr>
          <a:xfrm>
            <a:off x="5307087" y="714878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E801FE9-F5B9-4F4B-B047-7EAE9FA03BB4}"/>
              </a:ext>
            </a:extLst>
          </p:cNvPr>
          <p:cNvSpPr/>
          <p:nvPr/>
        </p:nvSpPr>
        <p:spPr>
          <a:xfrm>
            <a:off x="2987727" y="1504990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0B7B9D3-0850-42DA-B8B3-4291353B039B}"/>
              </a:ext>
            </a:extLst>
          </p:cNvPr>
          <p:cNvSpPr/>
          <p:nvPr/>
        </p:nvSpPr>
        <p:spPr>
          <a:xfrm>
            <a:off x="6027167" y="1904349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86C4C63-FEE7-4AA6-B236-BC37111B06A6}"/>
              </a:ext>
            </a:extLst>
          </p:cNvPr>
          <p:cNvSpPr/>
          <p:nvPr/>
        </p:nvSpPr>
        <p:spPr>
          <a:xfrm>
            <a:off x="730981" y="2556743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0336EBD-3E77-4DEC-94B5-03C47BE59920}"/>
              </a:ext>
            </a:extLst>
          </p:cNvPr>
          <p:cNvSpPr/>
          <p:nvPr/>
        </p:nvSpPr>
        <p:spPr>
          <a:xfrm>
            <a:off x="4514999" y="2956967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614391-D98D-4E23-8CB6-E6158FA0A24E}"/>
              </a:ext>
            </a:extLst>
          </p:cNvPr>
          <p:cNvSpPr/>
          <p:nvPr/>
        </p:nvSpPr>
        <p:spPr>
          <a:xfrm>
            <a:off x="3546360" y="3314040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CA35423-EB88-4013-BF10-04ABB6C93176}"/>
              </a:ext>
            </a:extLst>
          </p:cNvPr>
          <p:cNvSpPr/>
          <p:nvPr/>
        </p:nvSpPr>
        <p:spPr>
          <a:xfrm>
            <a:off x="3782021" y="3668013"/>
            <a:ext cx="620196" cy="3172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45C349B-2EEB-4FD7-9541-FF43007464D6}"/>
              </a:ext>
            </a:extLst>
          </p:cNvPr>
          <p:cNvGrpSpPr/>
          <p:nvPr/>
        </p:nvGrpSpPr>
        <p:grpSpPr>
          <a:xfrm>
            <a:off x="737383" y="5018087"/>
            <a:ext cx="4397811" cy="400110"/>
            <a:chOff x="1269315" y="4883841"/>
            <a:chExt cx="4397811" cy="4001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B9408A-BC4C-4F96-82E8-AEE87D3CB27E}"/>
                </a:ext>
              </a:extLst>
            </p:cNvPr>
            <p:cNvSpPr/>
            <p:nvPr/>
          </p:nvSpPr>
          <p:spPr>
            <a:xfrm>
              <a:off x="1277311" y="4883841"/>
              <a:ext cx="438981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2CB8766-D7C4-4973-B30A-1BF9918813E0}"/>
                </a:ext>
              </a:extLst>
            </p:cNvPr>
            <p:cNvGrpSpPr/>
            <p:nvPr/>
          </p:nvGrpSpPr>
          <p:grpSpPr>
            <a:xfrm>
              <a:off x="5284220" y="4968925"/>
              <a:ext cx="216024" cy="229941"/>
              <a:chOff x="5235079" y="1413570"/>
              <a:chExt cx="216024" cy="22994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16B76C8-7D5F-478E-B383-E055BB4D09A7}"/>
                  </a:ext>
                </a:extLst>
              </p:cNvPr>
              <p:cNvSpPr/>
              <p:nvPr/>
            </p:nvSpPr>
            <p:spPr>
              <a:xfrm>
                <a:off x="5235079" y="1413570"/>
                <a:ext cx="216024" cy="229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十字形 20">
                <a:extLst>
                  <a:ext uri="{FF2B5EF4-FFF2-40B4-BE49-F238E27FC236}">
                    <a16:creationId xmlns:a16="http://schemas.microsoft.com/office/drawing/2014/main" id="{53515B54-488C-42C4-A7BD-2DA8E8FA3BED}"/>
                  </a:ext>
                </a:extLst>
              </p:cNvPr>
              <p:cNvSpPr/>
              <p:nvPr/>
            </p:nvSpPr>
            <p:spPr>
              <a:xfrm>
                <a:off x="5281884" y="1461015"/>
                <a:ext cx="122413" cy="135049"/>
              </a:xfrm>
              <a:prstGeom prst="plus">
                <a:avLst>
                  <a:gd name="adj" fmla="val 4832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C9B836-4EEF-45EA-B758-2DD964373B9B}"/>
                </a:ext>
              </a:extLst>
            </p:cNvPr>
            <p:cNvSpPr/>
            <p:nvPr/>
          </p:nvSpPr>
          <p:spPr>
            <a:xfrm>
              <a:off x="1269315" y="4883841"/>
              <a:ext cx="40687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□核爆炸□核辐射□核污染□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  <a:endParaRPr lang="zh-CN" altLang="en-US" sz="2000" dirty="0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34D1B56-78E3-467C-9A08-3C65D2E42D83}"/>
              </a:ext>
            </a:extLst>
          </p:cNvPr>
          <p:cNvSpPr txBox="1"/>
          <p:nvPr/>
        </p:nvSpPr>
        <p:spPr>
          <a:xfrm>
            <a:off x="288571" y="447138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示范：点击修改后将变为编辑模式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7BE0B5-30C8-4BB5-8EAD-94B46980D1B3}"/>
              </a:ext>
            </a:extLst>
          </p:cNvPr>
          <p:cNvCxnSpPr/>
          <p:nvPr/>
        </p:nvCxnSpPr>
        <p:spPr>
          <a:xfrm>
            <a:off x="1351177" y="5418197"/>
            <a:ext cx="0" cy="45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0E97ACB-B235-4B5F-9349-B0D55068C7BF}"/>
              </a:ext>
            </a:extLst>
          </p:cNvPr>
          <p:cNvSpPr txBox="1"/>
          <p:nvPr/>
        </p:nvSpPr>
        <p:spPr>
          <a:xfrm>
            <a:off x="463517" y="589365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独立的标签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8D3794-E898-4EFB-AC37-1762521037DE}"/>
              </a:ext>
            </a:extLst>
          </p:cNvPr>
          <p:cNvCxnSpPr>
            <a:cxnSpLocks/>
          </p:cNvCxnSpPr>
          <p:nvPr/>
        </p:nvCxnSpPr>
        <p:spPr>
          <a:xfrm>
            <a:off x="3856458" y="5418197"/>
            <a:ext cx="0" cy="4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83D6885-DBF2-43FE-B061-20E45BA80CB8}"/>
              </a:ext>
            </a:extLst>
          </p:cNvPr>
          <p:cNvSpPr txBox="1"/>
          <p:nvPr/>
        </p:nvSpPr>
        <p:spPr>
          <a:xfrm>
            <a:off x="2736142" y="590233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不常用的标签</a:t>
            </a:r>
            <a:endParaRPr lang="en-US" altLang="zh-CN" sz="1600" dirty="0"/>
          </a:p>
          <a:p>
            <a:r>
              <a:rPr lang="zh-CN" altLang="en-US" sz="1600" dirty="0"/>
              <a:t>也显示出来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2D0B75-FDA4-49A0-B759-B4CD98653D09}"/>
              </a:ext>
            </a:extLst>
          </p:cNvPr>
          <p:cNvCxnSpPr/>
          <p:nvPr/>
        </p:nvCxnSpPr>
        <p:spPr>
          <a:xfrm>
            <a:off x="3787541" y="3641756"/>
            <a:ext cx="0" cy="94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074C85-5939-4ABD-8DC7-3DE58E5B9F1A}"/>
              </a:ext>
            </a:extLst>
          </p:cNvPr>
          <p:cNvCxnSpPr/>
          <p:nvPr/>
        </p:nvCxnSpPr>
        <p:spPr>
          <a:xfrm>
            <a:off x="4921506" y="5333110"/>
            <a:ext cx="0" cy="54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38677F8-FE97-4372-A62B-7EC0DFE35369}"/>
              </a:ext>
            </a:extLst>
          </p:cNvPr>
          <p:cNvSpPr txBox="1"/>
          <p:nvPr/>
        </p:nvSpPr>
        <p:spPr>
          <a:xfrm>
            <a:off x="4407737" y="589365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增加语句中</a:t>
            </a:r>
            <a:endParaRPr lang="en-US" altLang="zh-CN" sz="1600" dirty="0"/>
          </a:p>
          <a:p>
            <a:r>
              <a:rPr lang="zh-CN" altLang="en-US" sz="1600" dirty="0"/>
              <a:t>的新标签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5719CD8-28FE-4262-BFC9-12763E10DD83}"/>
              </a:ext>
            </a:extLst>
          </p:cNvPr>
          <p:cNvSpPr/>
          <p:nvPr/>
        </p:nvSpPr>
        <p:spPr>
          <a:xfrm>
            <a:off x="6308357" y="4471389"/>
            <a:ext cx="5683486" cy="2174419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DB94DE7-8E29-48DC-8CBD-C21238F472F8}"/>
              </a:ext>
            </a:extLst>
          </p:cNvPr>
          <p:cNvSpPr txBox="1"/>
          <p:nvPr/>
        </p:nvSpPr>
        <p:spPr>
          <a:xfrm>
            <a:off x="6353131" y="449898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示范：新语句的录入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457D8C7-B368-4C26-890A-F3DFA03A9031}"/>
              </a:ext>
            </a:extLst>
          </p:cNvPr>
          <p:cNvSpPr txBox="1"/>
          <p:nvPr/>
        </p:nvSpPr>
        <p:spPr>
          <a:xfrm>
            <a:off x="6316586" y="4903114"/>
            <a:ext cx="549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            后录入新语句，应保持以“，”区分新标签，同时按常见顺序录入。如：</a:t>
            </a:r>
            <a:endParaRPr lang="en-US" altLang="zh-CN" sz="2000" dirty="0"/>
          </a:p>
          <a:p>
            <a:endParaRPr lang="zh-CN" altLang="en-US" sz="2000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B56EA80-D8AF-436B-97B9-EE6AF86C5201}"/>
              </a:ext>
            </a:extLst>
          </p:cNvPr>
          <p:cNvGrpSpPr/>
          <p:nvPr/>
        </p:nvGrpSpPr>
        <p:grpSpPr>
          <a:xfrm>
            <a:off x="6963463" y="4988198"/>
            <a:ext cx="216024" cy="229941"/>
            <a:chOff x="914599" y="4509914"/>
            <a:chExt cx="216024" cy="22994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334B3D8-B61D-4207-956F-3AAC1C3DF8C7}"/>
                </a:ext>
              </a:extLst>
            </p:cNvPr>
            <p:cNvSpPr/>
            <p:nvPr/>
          </p:nvSpPr>
          <p:spPr>
            <a:xfrm>
              <a:off x="914599" y="4509914"/>
              <a:ext cx="216024" cy="229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十字形 104">
              <a:extLst>
                <a:ext uri="{FF2B5EF4-FFF2-40B4-BE49-F238E27FC236}">
                  <a16:creationId xmlns:a16="http://schemas.microsoft.com/office/drawing/2014/main" id="{F2A62F7E-3436-49BF-816D-AC4AD043A564}"/>
                </a:ext>
              </a:extLst>
            </p:cNvPr>
            <p:cNvSpPr/>
            <p:nvPr/>
          </p:nvSpPr>
          <p:spPr>
            <a:xfrm>
              <a:off x="961404" y="4557359"/>
              <a:ext cx="122413" cy="135049"/>
            </a:xfrm>
            <a:prstGeom prst="plus">
              <a:avLst>
                <a:gd name="adj" fmla="val 4832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38018A4C-65AE-487C-A8FE-3C8FA7CD7C18}"/>
              </a:ext>
            </a:extLst>
          </p:cNvPr>
          <p:cNvGrpSpPr/>
          <p:nvPr/>
        </p:nvGrpSpPr>
        <p:grpSpPr>
          <a:xfrm>
            <a:off x="7288356" y="4981396"/>
            <a:ext cx="216024" cy="229941"/>
            <a:chOff x="914599" y="4509914"/>
            <a:chExt cx="216024" cy="229941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B588747-2C22-4407-8A9A-C3D733E37721}"/>
                </a:ext>
              </a:extLst>
            </p:cNvPr>
            <p:cNvSpPr/>
            <p:nvPr/>
          </p:nvSpPr>
          <p:spPr>
            <a:xfrm>
              <a:off x="914599" y="4509914"/>
              <a:ext cx="216024" cy="229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十字形 107">
              <a:extLst>
                <a:ext uri="{FF2B5EF4-FFF2-40B4-BE49-F238E27FC236}">
                  <a16:creationId xmlns:a16="http://schemas.microsoft.com/office/drawing/2014/main" id="{47036EBB-D0BC-4276-8930-CE915D6B82C8}"/>
                </a:ext>
              </a:extLst>
            </p:cNvPr>
            <p:cNvSpPr/>
            <p:nvPr/>
          </p:nvSpPr>
          <p:spPr>
            <a:xfrm>
              <a:off x="961404" y="4557359"/>
              <a:ext cx="122413" cy="135049"/>
            </a:xfrm>
            <a:prstGeom prst="plus">
              <a:avLst>
                <a:gd name="adj" fmla="val 4832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0FF9640-F9CC-48D9-B759-B7C4835B482B}"/>
              </a:ext>
            </a:extLst>
          </p:cNvPr>
          <p:cNvSpPr/>
          <p:nvPr/>
        </p:nvSpPr>
        <p:spPr>
          <a:xfrm>
            <a:off x="6402544" y="5576989"/>
            <a:ext cx="5495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遗传性疾病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先天性畸形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染色体异常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CN" altLang="en-US" sz="1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3120111-BF23-4C6B-8BFF-5E17BF389D3D}"/>
              </a:ext>
            </a:extLst>
          </p:cNvPr>
          <p:cNvSpPr txBox="1"/>
          <p:nvPr/>
        </p:nvSpPr>
        <p:spPr>
          <a:xfrm>
            <a:off x="6334267" y="5885466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录入后系统应将语句根据逗号自动形成分标签，</a:t>
            </a:r>
            <a:endParaRPr lang="en-US" altLang="zh-CN" sz="2000" dirty="0"/>
          </a:p>
          <a:p>
            <a:r>
              <a:rPr lang="zh-CN" altLang="en-US" sz="2000" dirty="0"/>
              <a:t>同时根据使用频率重新形成默认打包。</a:t>
            </a:r>
          </a:p>
        </p:txBody>
      </p:sp>
    </p:spTree>
    <p:extLst>
      <p:ext uri="{BB962C8B-B14F-4D97-AF65-F5344CB8AC3E}">
        <p14:creationId xmlns:p14="http://schemas.microsoft.com/office/powerpoint/2010/main" val="8076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F50E50B5-BB1C-4B58-81F8-1CA6D09C9F3B}"/>
              </a:ext>
            </a:extLst>
          </p:cNvPr>
          <p:cNvSpPr/>
          <p:nvPr/>
        </p:nvSpPr>
        <p:spPr>
          <a:xfrm>
            <a:off x="6821346" y="3881069"/>
            <a:ext cx="3886341" cy="2726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-1054726" y="40038"/>
            <a:ext cx="509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条件数据机制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D4224-5338-4AB0-9CC2-57F2D6AAB5A7}"/>
              </a:ext>
            </a:extLst>
          </p:cNvPr>
          <p:cNvSpPr/>
          <p:nvPr/>
        </p:nvSpPr>
        <p:spPr>
          <a:xfrm>
            <a:off x="603630" y="909514"/>
            <a:ext cx="3767353" cy="1200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751331-5600-4F2F-A8DE-66D18606835E}"/>
              </a:ext>
            </a:extLst>
          </p:cNvPr>
          <p:cNvSpPr txBox="1"/>
          <p:nvPr/>
        </p:nvSpPr>
        <p:spPr>
          <a:xfrm>
            <a:off x="626567" y="957422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被保险人年龄要求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7668D3-43AB-4D0C-BFB9-974D673CD8C6}"/>
              </a:ext>
            </a:extLst>
          </p:cNvPr>
          <p:cNvSpPr/>
          <p:nvPr/>
        </p:nvSpPr>
        <p:spPr>
          <a:xfrm>
            <a:off x="770583" y="1593590"/>
            <a:ext cx="864096" cy="319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B214C8-F51B-4194-ABED-D3B562F1BAEE}"/>
              </a:ext>
            </a:extLst>
          </p:cNvPr>
          <p:cNvCxnSpPr>
            <a:stCxn id="2" idx="3"/>
          </p:cNvCxnSpPr>
          <p:nvPr/>
        </p:nvCxnSpPr>
        <p:spPr>
          <a:xfrm>
            <a:off x="1634679" y="1753575"/>
            <a:ext cx="720080" cy="15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9AC5D5E-0AF0-4164-A9CB-ABB1224405DD}"/>
              </a:ext>
            </a:extLst>
          </p:cNvPr>
          <p:cNvSpPr/>
          <p:nvPr/>
        </p:nvSpPr>
        <p:spPr>
          <a:xfrm>
            <a:off x="2354759" y="1593590"/>
            <a:ext cx="864096" cy="319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20A4E8-ED87-4CEB-9993-FBBBB6AE085F}"/>
              </a:ext>
            </a:extLst>
          </p:cNvPr>
          <p:cNvGrpSpPr/>
          <p:nvPr/>
        </p:nvGrpSpPr>
        <p:grpSpPr>
          <a:xfrm>
            <a:off x="3578895" y="999350"/>
            <a:ext cx="288032" cy="311618"/>
            <a:chOff x="8448308" y="2653012"/>
            <a:chExt cx="288032" cy="311618"/>
          </a:xfrm>
        </p:grpSpPr>
        <p:sp>
          <p:nvSpPr>
            <p:cNvPr id="16" name="Shape 2582">
              <a:extLst>
                <a:ext uri="{FF2B5EF4-FFF2-40B4-BE49-F238E27FC236}">
                  <a16:creationId xmlns:a16="http://schemas.microsoft.com/office/drawing/2014/main" id="{B6FA79C1-9C46-4D89-AF94-DE67B4835837}"/>
                </a:ext>
              </a:extLst>
            </p:cNvPr>
            <p:cNvSpPr/>
            <p:nvPr/>
          </p:nvSpPr>
          <p:spPr>
            <a:xfrm>
              <a:off x="8475439" y="2686128"/>
              <a:ext cx="229061" cy="22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4" y="4419"/>
                  </a:moveTo>
                  <a:lnTo>
                    <a:pt x="9327" y="4419"/>
                  </a:lnTo>
                  <a:cubicBezTo>
                    <a:pt x="9056" y="4419"/>
                    <a:pt x="8836" y="4638"/>
                    <a:pt x="8836" y="4909"/>
                  </a:cubicBezTo>
                  <a:cubicBezTo>
                    <a:pt x="8836" y="5181"/>
                    <a:pt x="9056" y="5400"/>
                    <a:pt x="9327" y="5400"/>
                  </a:cubicBezTo>
                  <a:lnTo>
                    <a:pt x="18164" y="5400"/>
                  </a:lnTo>
                  <a:cubicBezTo>
                    <a:pt x="18435" y="5400"/>
                    <a:pt x="18655" y="5181"/>
                    <a:pt x="18655" y="4909"/>
                  </a:cubicBezTo>
                  <a:cubicBezTo>
                    <a:pt x="18655" y="4638"/>
                    <a:pt x="18435" y="4419"/>
                    <a:pt x="18164" y="4419"/>
                  </a:cubicBezTo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164" y="10310"/>
                  </a:moveTo>
                  <a:lnTo>
                    <a:pt x="9327" y="10310"/>
                  </a:lnTo>
                  <a:cubicBezTo>
                    <a:pt x="9056" y="10310"/>
                    <a:pt x="8836" y="10529"/>
                    <a:pt x="8836" y="10800"/>
                  </a:cubicBezTo>
                  <a:cubicBezTo>
                    <a:pt x="8836" y="11072"/>
                    <a:pt x="9056" y="11291"/>
                    <a:pt x="9327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5445" y="16155"/>
                  </a:moveTo>
                  <a:lnTo>
                    <a:pt x="4909" y="14728"/>
                  </a:lnTo>
                  <a:lnTo>
                    <a:pt x="4374" y="16155"/>
                  </a:lnTo>
                  <a:lnTo>
                    <a:pt x="2945" y="16155"/>
                  </a:lnTo>
                  <a:lnTo>
                    <a:pt x="4106" y="17048"/>
                  </a:lnTo>
                  <a:lnTo>
                    <a:pt x="3571" y="18655"/>
                  </a:lnTo>
                  <a:lnTo>
                    <a:pt x="4909" y="17673"/>
                  </a:lnTo>
                  <a:lnTo>
                    <a:pt x="6248" y="18655"/>
                  </a:lnTo>
                  <a:lnTo>
                    <a:pt x="5713" y="17048"/>
                  </a:lnTo>
                  <a:lnTo>
                    <a:pt x="6873" y="16155"/>
                  </a:lnTo>
                  <a:cubicBezTo>
                    <a:pt x="6873" y="16155"/>
                    <a:pt x="5445" y="16155"/>
                    <a:pt x="5445" y="16155"/>
                  </a:cubicBezTo>
                  <a:close/>
                  <a:moveTo>
                    <a:pt x="4909" y="8836"/>
                  </a:moveTo>
                  <a:lnTo>
                    <a:pt x="4374" y="10265"/>
                  </a:lnTo>
                  <a:lnTo>
                    <a:pt x="2945" y="10265"/>
                  </a:lnTo>
                  <a:lnTo>
                    <a:pt x="4106" y="11157"/>
                  </a:lnTo>
                  <a:lnTo>
                    <a:pt x="3571" y="12764"/>
                  </a:lnTo>
                  <a:lnTo>
                    <a:pt x="4909" y="11782"/>
                  </a:lnTo>
                  <a:lnTo>
                    <a:pt x="6248" y="12764"/>
                  </a:lnTo>
                  <a:lnTo>
                    <a:pt x="5713" y="11157"/>
                  </a:lnTo>
                  <a:lnTo>
                    <a:pt x="6873" y="10265"/>
                  </a:lnTo>
                  <a:lnTo>
                    <a:pt x="5445" y="10265"/>
                  </a:lnTo>
                  <a:cubicBezTo>
                    <a:pt x="5445" y="10265"/>
                    <a:pt x="4909" y="8836"/>
                    <a:pt x="4909" y="8836"/>
                  </a:cubicBezTo>
                  <a:close/>
                  <a:moveTo>
                    <a:pt x="4909" y="2945"/>
                  </a:moveTo>
                  <a:lnTo>
                    <a:pt x="4374" y="4374"/>
                  </a:lnTo>
                  <a:lnTo>
                    <a:pt x="2945" y="4374"/>
                  </a:lnTo>
                  <a:lnTo>
                    <a:pt x="4106" y="5266"/>
                  </a:lnTo>
                  <a:lnTo>
                    <a:pt x="3571" y="6873"/>
                  </a:lnTo>
                  <a:lnTo>
                    <a:pt x="4909" y="5891"/>
                  </a:lnTo>
                  <a:lnTo>
                    <a:pt x="6248" y="6873"/>
                  </a:lnTo>
                  <a:lnTo>
                    <a:pt x="5713" y="5266"/>
                  </a:lnTo>
                  <a:lnTo>
                    <a:pt x="6873" y="4374"/>
                  </a:lnTo>
                  <a:lnTo>
                    <a:pt x="5445" y="4374"/>
                  </a:lnTo>
                  <a:cubicBezTo>
                    <a:pt x="5445" y="4374"/>
                    <a:pt x="4909" y="2945"/>
                    <a:pt x="4909" y="2945"/>
                  </a:cubicBezTo>
                  <a:close/>
                  <a:moveTo>
                    <a:pt x="18164" y="16200"/>
                  </a:moveTo>
                  <a:lnTo>
                    <a:pt x="9327" y="16200"/>
                  </a:lnTo>
                  <a:cubicBezTo>
                    <a:pt x="9056" y="16200"/>
                    <a:pt x="8836" y="16420"/>
                    <a:pt x="8836" y="16691"/>
                  </a:cubicBezTo>
                  <a:cubicBezTo>
                    <a:pt x="8836" y="16962"/>
                    <a:pt x="9056" y="17182"/>
                    <a:pt x="9327" y="17182"/>
                  </a:cubicBezTo>
                  <a:lnTo>
                    <a:pt x="18164" y="17182"/>
                  </a:lnTo>
                  <a:cubicBezTo>
                    <a:pt x="18435" y="17182"/>
                    <a:pt x="18655" y="16962"/>
                    <a:pt x="18655" y="16691"/>
                  </a:cubicBezTo>
                  <a:cubicBezTo>
                    <a:pt x="18655" y="16420"/>
                    <a:pt x="18435" y="16200"/>
                    <a:pt x="18164" y="16200"/>
                  </a:cubicBez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9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831EF69-EB4A-4808-A4CF-0E38422B0D97}"/>
                </a:ext>
              </a:extLst>
            </p:cNvPr>
            <p:cNvSpPr/>
            <p:nvPr/>
          </p:nvSpPr>
          <p:spPr>
            <a:xfrm>
              <a:off x="8448308" y="2653012"/>
              <a:ext cx="288032" cy="31161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858DB19-427F-45ED-AC08-42E2D3C84942}"/>
              </a:ext>
            </a:extLst>
          </p:cNvPr>
          <p:cNvGrpSpPr/>
          <p:nvPr/>
        </p:nvGrpSpPr>
        <p:grpSpPr>
          <a:xfrm>
            <a:off x="349800" y="2989079"/>
            <a:ext cx="6219745" cy="967695"/>
            <a:chOff x="4298975" y="6195158"/>
            <a:chExt cx="6219745" cy="96769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D0B881B-E560-43FE-8CBA-C5F9409C9041}"/>
                </a:ext>
              </a:extLst>
            </p:cNvPr>
            <p:cNvSpPr/>
            <p:nvPr/>
          </p:nvSpPr>
          <p:spPr>
            <a:xfrm flipH="1">
              <a:off x="4298975" y="6195158"/>
              <a:ext cx="6075728" cy="967695"/>
            </a:xfrm>
            <a:prstGeom prst="rect">
              <a:avLst/>
            </a:prstGeom>
            <a:solidFill>
              <a:srgbClr val="E8E8E6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72" tIns="45736" rIns="91472" bIns="45736"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1A8A9D-A4A7-4C33-8090-56AFA514EFE3}"/>
                </a:ext>
              </a:extLst>
            </p:cNvPr>
            <p:cNvSpPr txBox="1"/>
            <p:nvPr/>
          </p:nvSpPr>
          <p:spPr>
            <a:xfrm>
              <a:off x="4298976" y="6278058"/>
              <a:ext cx="6219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点击      按钮复试当前属性，并增加一个条件填写区域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2F75EC2-2CE2-4EAE-AFBE-F63FD3643FA6}"/>
                </a:ext>
              </a:extLst>
            </p:cNvPr>
            <p:cNvGrpSpPr/>
            <p:nvPr/>
          </p:nvGrpSpPr>
          <p:grpSpPr>
            <a:xfrm>
              <a:off x="5049698" y="6353082"/>
              <a:ext cx="288032" cy="311618"/>
              <a:chOff x="8448308" y="2653012"/>
              <a:chExt cx="288032" cy="311618"/>
            </a:xfrm>
          </p:grpSpPr>
          <p:sp>
            <p:nvSpPr>
              <p:cNvPr id="21" name="Shape 2582">
                <a:extLst>
                  <a:ext uri="{FF2B5EF4-FFF2-40B4-BE49-F238E27FC236}">
                    <a16:creationId xmlns:a16="http://schemas.microsoft.com/office/drawing/2014/main" id="{75E72C0E-743A-4D46-802F-40F75B2A6B09}"/>
                  </a:ext>
                </a:extLst>
              </p:cNvPr>
              <p:cNvSpPr/>
              <p:nvPr/>
            </p:nvSpPr>
            <p:spPr>
              <a:xfrm>
                <a:off x="8475439" y="2686128"/>
                <a:ext cx="229061" cy="229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4" y="4419"/>
                    </a:moveTo>
                    <a:lnTo>
                      <a:pt x="9327" y="4419"/>
                    </a:lnTo>
                    <a:cubicBezTo>
                      <a:pt x="9056" y="4419"/>
                      <a:pt x="8836" y="4638"/>
                      <a:pt x="8836" y="4909"/>
                    </a:cubicBezTo>
                    <a:cubicBezTo>
                      <a:pt x="8836" y="5181"/>
                      <a:pt x="9056" y="5400"/>
                      <a:pt x="9327" y="5400"/>
                    </a:cubicBezTo>
                    <a:lnTo>
                      <a:pt x="18164" y="5400"/>
                    </a:lnTo>
                    <a:cubicBezTo>
                      <a:pt x="18435" y="5400"/>
                      <a:pt x="18655" y="5181"/>
                      <a:pt x="18655" y="4909"/>
                    </a:cubicBezTo>
                    <a:cubicBezTo>
                      <a:pt x="18655" y="4638"/>
                      <a:pt x="18435" y="4419"/>
                      <a:pt x="18164" y="4419"/>
                    </a:cubicBezTo>
                    <a:moveTo>
                      <a:pt x="20618" y="19636"/>
                    </a:moveTo>
                    <a:cubicBezTo>
                      <a:pt x="20618" y="20179"/>
                      <a:pt x="20178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1964"/>
                    </a:lnTo>
                    <a:cubicBezTo>
                      <a:pt x="982" y="1422"/>
                      <a:pt x="1421" y="982"/>
                      <a:pt x="1964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cubicBezTo>
                      <a:pt x="20618" y="1964"/>
                      <a:pt x="20618" y="19636"/>
                      <a:pt x="20618" y="19636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8164" y="10310"/>
                    </a:moveTo>
                    <a:lnTo>
                      <a:pt x="9327" y="10310"/>
                    </a:lnTo>
                    <a:cubicBezTo>
                      <a:pt x="9056" y="10310"/>
                      <a:pt x="8836" y="10529"/>
                      <a:pt x="8836" y="10800"/>
                    </a:cubicBezTo>
                    <a:cubicBezTo>
                      <a:pt x="8836" y="11072"/>
                      <a:pt x="9056" y="11291"/>
                      <a:pt x="9327" y="11291"/>
                    </a:cubicBezTo>
                    <a:lnTo>
                      <a:pt x="18164" y="11291"/>
                    </a:lnTo>
                    <a:cubicBezTo>
                      <a:pt x="18435" y="11291"/>
                      <a:pt x="18655" y="11072"/>
                      <a:pt x="18655" y="10800"/>
                    </a:cubicBezTo>
                    <a:cubicBezTo>
                      <a:pt x="18655" y="10529"/>
                      <a:pt x="18435" y="10310"/>
                      <a:pt x="18164" y="10310"/>
                    </a:cubicBezTo>
                    <a:moveTo>
                      <a:pt x="5445" y="16155"/>
                    </a:moveTo>
                    <a:lnTo>
                      <a:pt x="4909" y="14728"/>
                    </a:lnTo>
                    <a:lnTo>
                      <a:pt x="4374" y="16155"/>
                    </a:lnTo>
                    <a:lnTo>
                      <a:pt x="2945" y="16155"/>
                    </a:lnTo>
                    <a:lnTo>
                      <a:pt x="4106" y="17048"/>
                    </a:lnTo>
                    <a:lnTo>
                      <a:pt x="3571" y="18655"/>
                    </a:lnTo>
                    <a:lnTo>
                      <a:pt x="4909" y="17673"/>
                    </a:lnTo>
                    <a:lnTo>
                      <a:pt x="6248" y="18655"/>
                    </a:lnTo>
                    <a:lnTo>
                      <a:pt x="5713" y="17048"/>
                    </a:lnTo>
                    <a:lnTo>
                      <a:pt x="6873" y="16155"/>
                    </a:lnTo>
                    <a:cubicBezTo>
                      <a:pt x="6873" y="16155"/>
                      <a:pt x="5445" y="16155"/>
                      <a:pt x="5445" y="16155"/>
                    </a:cubicBezTo>
                    <a:close/>
                    <a:moveTo>
                      <a:pt x="4909" y="8836"/>
                    </a:moveTo>
                    <a:lnTo>
                      <a:pt x="4374" y="10265"/>
                    </a:lnTo>
                    <a:lnTo>
                      <a:pt x="2945" y="10265"/>
                    </a:lnTo>
                    <a:lnTo>
                      <a:pt x="4106" y="11157"/>
                    </a:lnTo>
                    <a:lnTo>
                      <a:pt x="3571" y="12764"/>
                    </a:lnTo>
                    <a:lnTo>
                      <a:pt x="4909" y="11782"/>
                    </a:lnTo>
                    <a:lnTo>
                      <a:pt x="6248" y="12764"/>
                    </a:lnTo>
                    <a:lnTo>
                      <a:pt x="5713" y="11157"/>
                    </a:lnTo>
                    <a:lnTo>
                      <a:pt x="6873" y="10265"/>
                    </a:lnTo>
                    <a:lnTo>
                      <a:pt x="5445" y="10265"/>
                    </a:lnTo>
                    <a:cubicBezTo>
                      <a:pt x="5445" y="10265"/>
                      <a:pt x="4909" y="8836"/>
                      <a:pt x="4909" y="8836"/>
                    </a:cubicBezTo>
                    <a:close/>
                    <a:moveTo>
                      <a:pt x="4909" y="2945"/>
                    </a:moveTo>
                    <a:lnTo>
                      <a:pt x="4374" y="4374"/>
                    </a:lnTo>
                    <a:lnTo>
                      <a:pt x="2945" y="4374"/>
                    </a:lnTo>
                    <a:lnTo>
                      <a:pt x="4106" y="5266"/>
                    </a:lnTo>
                    <a:lnTo>
                      <a:pt x="3571" y="6873"/>
                    </a:lnTo>
                    <a:lnTo>
                      <a:pt x="4909" y="5891"/>
                    </a:lnTo>
                    <a:lnTo>
                      <a:pt x="6248" y="6873"/>
                    </a:lnTo>
                    <a:lnTo>
                      <a:pt x="5713" y="5266"/>
                    </a:lnTo>
                    <a:lnTo>
                      <a:pt x="6873" y="4374"/>
                    </a:lnTo>
                    <a:lnTo>
                      <a:pt x="5445" y="4374"/>
                    </a:lnTo>
                    <a:cubicBezTo>
                      <a:pt x="5445" y="4374"/>
                      <a:pt x="4909" y="2945"/>
                      <a:pt x="4909" y="2945"/>
                    </a:cubicBezTo>
                    <a:close/>
                    <a:moveTo>
                      <a:pt x="18164" y="16200"/>
                    </a:moveTo>
                    <a:lnTo>
                      <a:pt x="9327" y="16200"/>
                    </a:lnTo>
                    <a:cubicBezTo>
                      <a:pt x="9056" y="16200"/>
                      <a:pt x="8836" y="16420"/>
                      <a:pt x="8836" y="16691"/>
                    </a:cubicBezTo>
                    <a:cubicBezTo>
                      <a:pt x="8836" y="16962"/>
                      <a:pt x="9056" y="17182"/>
                      <a:pt x="9327" y="17182"/>
                    </a:cubicBezTo>
                    <a:lnTo>
                      <a:pt x="18164" y="17182"/>
                    </a:lnTo>
                    <a:cubicBezTo>
                      <a:pt x="18435" y="17182"/>
                      <a:pt x="18655" y="16962"/>
                      <a:pt x="18655" y="16691"/>
                    </a:cubicBezTo>
                    <a:cubicBezTo>
                      <a:pt x="18655" y="16420"/>
                      <a:pt x="18435" y="16200"/>
                      <a:pt x="18164" y="16200"/>
                    </a:cubicBez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38090" tIns="38090" rIns="38090" bIns="38090" anchor="ctr"/>
              <a:lstStyle/>
              <a:p>
                <a:pPr marL="0" marR="0" lvl="0" indent="0" algn="l" defTabSz="4570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kumimoji="0" sz="2999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03C378D-4EB2-45D2-9758-0C6AA43A8517}"/>
                  </a:ext>
                </a:extLst>
              </p:cNvPr>
              <p:cNvSpPr/>
              <p:nvPr/>
            </p:nvSpPr>
            <p:spPr>
              <a:xfrm>
                <a:off x="8448308" y="2653012"/>
                <a:ext cx="288032" cy="311618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BACB318-C91D-4A1E-A295-864D375AF533}"/>
              </a:ext>
            </a:extLst>
          </p:cNvPr>
          <p:cNvSpPr/>
          <p:nvPr/>
        </p:nvSpPr>
        <p:spPr>
          <a:xfrm>
            <a:off x="4587007" y="1357532"/>
            <a:ext cx="720080" cy="12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598D06-0064-4387-8B08-C4A1E6F65DE3}"/>
              </a:ext>
            </a:extLst>
          </p:cNvPr>
          <p:cNvSpPr/>
          <p:nvPr/>
        </p:nvSpPr>
        <p:spPr>
          <a:xfrm>
            <a:off x="6819255" y="128782"/>
            <a:ext cx="3767353" cy="3661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A8C715-B9EB-44AC-B922-49C139025FB4}"/>
              </a:ext>
            </a:extLst>
          </p:cNvPr>
          <p:cNvSpPr txBox="1"/>
          <p:nvPr/>
        </p:nvSpPr>
        <p:spPr>
          <a:xfrm>
            <a:off x="7197920" y="509404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被保险人年龄要求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57E6C48-9679-4467-9E83-88E0452AF1A9}"/>
              </a:ext>
            </a:extLst>
          </p:cNvPr>
          <p:cNvGrpSpPr/>
          <p:nvPr/>
        </p:nvGrpSpPr>
        <p:grpSpPr>
          <a:xfrm>
            <a:off x="7289625" y="915038"/>
            <a:ext cx="2448272" cy="319970"/>
            <a:chOff x="6986208" y="812859"/>
            <a:chExt cx="2448272" cy="31997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24AAA2-F16A-40E9-BCDF-91A525F2981B}"/>
                </a:ext>
              </a:extLst>
            </p:cNvPr>
            <p:cNvSpPr/>
            <p:nvPr/>
          </p:nvSpPr>
          <p:spPr>
            <a:xfrm>
              <a:off x="6986208" y="812859"/>
              <a:ext cx="864096" cy="31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D7340A6-EBD2-44FD-BEBB-151D665CA1A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7850304" y="972844"/>
              <a:ext cx="720080" cy="15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9A15FC-10DF-4C53-8DF0-2076B31E94E6}"/>
                </a:ext>
              </a:extLst>
            </p:cNvPr>
            <p:cNvSpPr/>
            <p:nvPr/>
          </p:nvSpPr>
          <p:spPr>
            <a:xfrm>
              <a:off x="8570384" y="812859"/>
              <a:ext cx="864096" cy="31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6017E9A-6407-4046-8434-99A06A7DB02D}"/>
              </a:ext>
            </a:extLst>
          </p:cNvPr>
          <p:cNvGrpSpPr/>
          <p:nvPr/>
        </p:nvGrpSpPr>
        <p:grpSpPr>
          <a:xfrm>
            <a:off x="9794520" y="218619"/>
            <a:ext cx="288032" cy="311618"/>
            <a:chOff x="8448308" y="2653012"/>
            <a:chExt cx="288032" cy="311618"/>
          </a:xfrm>
        </p:grpSpPr>
        <p:sp>
          <p:nvSpPr>
            <p:cNvPr id="31" name="Shape 2582">
              <a:extLst>
                <a:ext uri="{FF2B5EF4-FFF2-40B4-BE49-F238E27FC236}">
                  <a16:creationId xmlns:a16="http://schemas.microsoft.com/office/drawing/2014/main" id="{875241A3-D423-479F-8FC4-913CD17CCDB8}"/>
                </a:ext>
              </a:extLst>
            </p:cNvPr>
            <p:cNvSpPr/>
            <p:nvPr/>
          </p:nvSpPr>
          <p:spPr>
            <a:xfrm>
              <a:off x="8475439" y="2686128"/>
              <a:ext cx="229061" cy="22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4" y="4419"/>
                  </a:moveTo>
                  <a:lnTo>
                    <a:pt x="9327" y="4419"/>
                  </a:lnTo>
                  <a:cubicBezTo>
                    <a:pt x="9056" y="4419"/>
                    <a:pt x="8836" y="4638"/>
                    <a:pt x="8836" y="4909"/>
                  </a:cubicBezTo>
                  <a:cubicBezTo>
                    <a:pt x="8836" y="5181"/>
                    <a:pt x="9056" y="5400"/>
                    <a:pt x="9327" y="5400"/>
                  </a:cubicBezTo>
                  <a:lnTo>
                    <a:pt x="18164" y="5400"/>
                  </a:lnTo>
                  <a:cubicBezTo>
                    <a:pt x="18435" y="5400"/>
                    <a:pt x="18655" y="5181"/>
                    <a:pt x="18655" y="4909"/>
                  </a:cubicBezTo>
                  <a:cubicBezTo>
                    <a:pt x="18655" y="4638"/>
                    <a:pt x="18435" y="4419"/>
                    <a:pt x="18164" y="4419"/>
                  </a:cubicBezTo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164" y="10310"/>
                  </a:moveTo>
                  <a:lnTo>
                    <a:pt x="9327" y="10310"/>
                  </a:lnTo>
                  <a:cubicBezTo>
                    <a:pt x="9056" y="10310"/>
                    <a:pt x="8836" y="10529"/>
                    <a:pt x="8836" y="10800"/>
                  </a:cubicBezTo>
                  <a:cubicBezTo>
                    <a:pt x="8836" y="11072"/>
                    <a:pt x="9056" y="11291"/>
                    <a:pt x="9327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5445" y="16155"/>
                  </a:moveTo>
                  <a:lnTo>
                    <a:pt x="4909" y="14728"/>
                  </a:lnTo>
                  <a:lnTo>
                    <a:pt x="4374" y="16155"/>
                  </a:lnTo>
                  <a:lnTo>
                    <a:pt x="2945" y="16155"/>
                  </a:lnTo>
                  <a:lnTo>
                    <a:pt x="4106" y="17048"/>
                  </a:lnTo>
                  <a:lnTo>
                    <a:pt x="3571" y="18655"/>
                  </a:lnTo>
                  <a:lnTo>
                    <a:pt x="4909" y="17673"/>
                  </a:lnTo>
                  <a:lnTo>
                    <a:pt x="6248" y="18655"/>
                  </a:lnTo>
                  <a:lnTo>
                    <a:pt x="5713" y="17048"/>
                  </a:lnTo>
                  <a:lnTo>
                    <a:pt x="6873" y="16155"/>
                  </a:lnTo>
                  <a:cubicBezTo>
                    <a:pt x="6873" y="16155"/>
                    <a:pt x="5445" y="16155"/>
                    <a:pt x="5445" y="16155"/>
                  </a:cubicBezTo>
                  <a:close/>
                  <a:moveTo>
                    <a:pt x="4909" y="8836"/>
                  </a:moveTo>
                  <a:lnTo>
                    <a:pt x="4374" y="10265"/>
                  </a:lnTo>
                  <a:lnTo>
                    <a:pt x="2945" y="10265"/>
                  </a:lnTo>
                  <a:lnTo>
                    <a:pt x="4106" y="11157"/>
                  </a:lnTo>
                  <a:lnTo>
                    <a:pt x="3571" y="12764"/>
                  </a:lnTo>
                  <a:lnTo>
                    <a:pt x="4909" y="11782"/>
                  </a:lnTo>
                  <a:lnTo>
                    <a:pt x="6248" y="12764"/>
                  </a:lnTo>
                  <a:lnTo>
                    <a:pt x="5713" y="11157"/>
                  </a:lnTo>
                  <a:lnTo>
                    <a:pt x="6873" y="10265"/>
                  </a:lnTo>
                  <a:lnTo>
                    <a:pt x="5445" y="10265"/>
                  </a:lnTo>
                  <a:cubicBezTo>
                    <a:pt x="5445" y="10265"/>
                    <a:pt x="4909" y="8836"/>
                    <a:pt x="4909" y="8836"/>
                  </a:cubicBezTo>
                  <a:close/>
                  <a:moveTo>
                    <a:pt x="4909" y="2945"/>
                  </a:moveTo>
                  <a:lnTo>
                    <a:pt x="4374" y="4374"/>
                  </a:lnTo>
                  <a:lnTo>
                    <a:pt x="2945" y="4374"/>
                  </a:lnTo>
                  <a:lnTo>
                    <a:pt x="4106" y="5266"/>
                  </a:lnTo>
                  <a:lnTo>
                    <a:pt x="3571" y="6873"/>
                  </a:lnTo>
                  <a:lnTo>
                    <a:pt x="4909" y="5891"/>
                  </a:lnTo>
                  <a:lnTo>
                    <a:pt x="6248" y="6873"/>
                  </a:lnTo>
                  <a:lnTo>
                    <a:pt x="5713" y="5266"/>
                  </a:lnTo>
                  <a:lnTo>
                    <a:pt x="6873" y="4374"/>
                  </a:lnTo>
                  <a:lnTo>
                    <a:pt x="5445" y="4374"/>
                  </a:lnTo>
                  <a:cubicBezTo>
                    <a:pt x="5445" y="4374"/>
                    <a:pt x="4909" y="2945"/>
                    <a:pt x="4909" y="2945"/>
                  </a:cubicBezTo>
                  <a:close/>
                  <a:moveTo>
                    <a:pt x="18164" y="16200"/>
                  </a:moveTo>
                  <a:lnTo>
                    <a:pt x="9327" y="16200"/>
                  </a:lnTo>
                  <a:cubicBezTo>
                    <a:pt x="9056" y="16200"/>
                    <a:pt x="8836" y="16420"/>
                    <a:pt x="8836" y="16691"/>
                  </a:cubicBezTo>
                  <a:cubicBezTo>
                    <a:pt x="8836" y="16962"/>
                    <a:pt x="9056" y="17182"/>
                    <a:pt x="9327" y="17182"/>
                  </a:cubicBezTo>
                  <a:lnTo>
                    <a:pt x="18164" y="17182"/>
                  </a:lnTo>
                  <a:cubicBezTo>
                    <a:pt x="18435" y="17182"/>
                    <a:pt x="18655" y="16962"/>
                    <a:pt x="18655" y="16691"/>
                  </a:cubicBezTo>
                  <a:cubicBezTo>
                    <a:pt x="18655" y="16420"/>
                    <a:pt x="18435" y="16200"/>
                    <a:pt x="18164" y="16200"/>
                  </a:cubicBez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9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947ECC1-458C-469C-A73A-79DAF3ADE5BA}"/>
                </a:ext>
              </a:extLst>
            </p:cNvPr>
            <p:cNvSpPr/>
            <p:nvPr/>
          </p:nvSpPr>
          <p:spPr>
            <a:xfrm>
              <a:off x="8448308" y="2653012"/>
              <a:ext cx="288032" cy="31161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AA8DCB8-269D-4F7B-8C6D-0D248465B58F}"/>
              </a:ext>
            </a:extLst>
          </p:cNvPr>
          <p:cNvSpPr txBox="1"/>
          <p:nvPr/>
        </p:nvSpPr>
        <p:spPr>
          <a:xfrm>
            <a:off x="6821346" y="174373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B6C764-4FA8-408A-B561-8D5009857A0D}"/>
              </a:ext>
            </a:extLst>
          </p:cNvPr>
          <p:cNvSpPr/>
          <p:nvPr/>
        </p:nvSpPr>
        <p:spPr>
          <a:xfrm>
            <a:off x="7667221" y="218619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请选择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B5C85C-AD98-48DF-A3BC-0B657B6324FE}"/>
              </a:ext>
            </a:extLst>
          </p:cNvPr>
          <p:cNvSpPr txBox="1"/>
          <p:nvPr/>
        </p:nvSpPr>
        <p:spPr>
          <a:xfrm>
            <a:off x="7157051" y="1643506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被保险人年龄要求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CC1BA6D-94E3-48E4-82B3-A77E87A7D2EC}"/>
              </a:ext>
            </a:extLst>
          </p:cNvPr>
          <p:cNvGrpSpPr/>
          <p:nvPr/>
        </p:nvGrpSpPr>
        <p:grpSpPr>
          <a:xfrm>
            <a:off x="7248756" y="2049140"/>
            <a:ext cx="2448272" cy="319970"/>
            <a:chOff x="6986208" y="812859"/>
            <a:chExt cx="2448272" cy="31997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5C2787-50EA-4047-9140-35F1A72AD003}"/>
                </a:ext>
              </a:extLst>
            </p:cNvPr>
            <p:cNvSpPr/>
            <p:nvPr/>
          </p:nvSpPr>
          <p:spPr>
            <a:xfrm>
              <a:off x="6986208" y="812859"/>
              <a:ext cx="864096" cy="31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833A6FC-7442-4C56-9F38-4A0D3A42726A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7850304" y="972844"/>
              <a:ext cx="720080" cy="15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F2773E5-C990-4754-8535-E833E3171127}"/>
                </a:ext>
              </a:extLst>
            </p:cNvPr>
            <p:cNvSpPr/>
            <p:nvPr/>
          </p:nvSpPr>
          <p:spPr>
            <a:xfrm>
              <a:off x="8570384" y="812859"/>
              <a:ext cx="864096" cy="31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F8631C28-35F1-4E01-B61C-625DFF82B442}"/>
              </a:ext>
            </a:extLst>
          </p:cNvPr>
          <p:cNvSpPr txBox="1"/>
          <p:nvPr/>
        </p:nvSpPr>
        <p:spPr>
          <a:xfrm>
            <a:off x="6780477" y="1308475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E1132E6-80A1-4B91-8AD7-6AA161E2B0C1}"/>
              </a:ext>
            </a:extLst>
          </p:cNvPr>
          <p:cNvSpPr/>
          <p:nvPr/>
        </p:nvSpPr>
        <p:spPr>
          <a:xfrm>
            <a:off x="7626352" y="1352721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请选择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9FA7A8-5552-4F59-B1DF-E6E7D01FED57}"/>
              </a:ext>
            </a:extLst>
          </p:cNvPr>
          <p:cNvSpPr txBox="1"/>
          <p:nvPr/>
        </p:nvSpPr>
        <p:spPr>
          <a:xfrm>
            <a:off x="7197920" y="2888789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被保险人年龄要求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2C0A468-6C76-4EE2-B44A-EDF2DC7A0CFA}"/>
              </a:ext>
            </a:extLst>
          </p:cNvPr>
          <p:cNvGrpSpPr/>
          <p:nvPr/>
        </p:nvGrpSpPr>
        <p:grpSpPr>
          <a:xfrm>
            <a:off x="7289625" y="3294423"/>
            <a:ext cx="2448272" cy="319970"/>
            <a:chOff x="6986208" y="812859"/>
            <a:chExt cx="2448272" cy="31997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844F2BB-EEC1-43DE-ACBF-7D234BCFD156}"/>
                </a:ext>
              </a:extLst>
            </p:cNvPr>
            <p:cNvSpPr/>
            <p:nvPr/>
          </p:nvSpPr>
          <p:spPr>
            <a:xfrm>
              <a:off x="6986208" y="812859"/>
              <a:ext cx="864096" cy="31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DBCF063-4E82-426C-BEF5-3FC4C1018B20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7850304" y="972844"/>
              <a:ext cx="720080" cy="15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446A5F3-E7A7-48CF-B0A5-C377B827A669}"/>
                </a:ext>
              </a:extLst>
            </p:cNvPr>
            <p:cNvSpPr/>
            <p:nvPr/>
          </p:nvSpPr>
          <p:spPr>
            <a:xfrm>
              <a:off x="8570384" y="812859"/>
              <a:ext cx="864096" cy="31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6CF0531-8ACE-40E2-B695-88990A535195}"/>
              </a:ext>
            </a:extLst>
          </p:cNvPr>
          <p:cNvSpPr txBox="1"/>
          <p:nvPr/>
        </p:nvSpPr>
        <p:spPr>
          <a:xfrm>
            <a:off x="6821346" y="2553758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9DF3D5A-5B99-4646-9F99-4FE587E9044C}"/>
              </a:ext>
            </a:extLst>
          </p:cNvPr>
          <p:cNvSpPr/>
          <p:nvPr/>
        </p:nvSpPr>
        <p:spPr>
          <a:xfrm>
            <a:off x="7667221" y="2598004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请选择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81F4E0-CC88-4EA2-8D02-137721238A05}"/>
              </a:ext>
            </a:extLst>
          </p:cNvPr>
          <p:cNvSpPr/>
          <p:nvPr/>
        </p:nvSpPr>
        <p:spPr>
          <a:xfrm>
            <a:off x="603630" y="4797946"/>
            <a:ext cx="3767353" cy="72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68BE58-7E8B-411F-8858-AD7640A81368}"/>
              </a:ext>
            </a:extLst>
          </p:cNvPr>
          <p:cNvSpPr txBox="1"/>
          <p:nvPr/>
        </p:nvSpPr>
        <p:spPr>
          <a:xfrm>
            <a:off x="1877834" y="4843536"/>
            <a:ext cx="16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等待期后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857D7F2-7282-49B5-88EA-D5DE17B27415}"/>
              </a:ext>
            </a:extLst>
          </p:cNvPr>
          <p:cNvGrpSpPr/>
          <p:nvPr/>
        </p:nvGrpSpPr>
        <p:grpSpPr>
          <a:xfrm>
            <a:off x="3578895" y="4887782"/>
            <a:ext cx="288032" cy="311618"/>
            <a:chOff x="8448308" y="2653012"/>
            <a:chExt cx="288032" cy="311618"/>
          </a:xfrm>
        </p:grpSpPr>
        <p:sp>
          <p:nvSpPr>
            <p:cNvPr id="56" name="Shape 2582">
              <a:extLst>
                <a:ext uri="{FF2B5EF4-FFF2-40B4-BE49-F238E27FC236}">
                  <a16:creationId xmlns:a16="http://schemas.microsoft.com/office/drawing/2014/main" id="{1B14DD8F-4C84-429D-8E2F-551A1C21C820}"/>
                </a:ext>
              </a:extLst>
            </p:cNvPr>
            <p:cNvSpPr/>
            <p:nvPr/>
          </p:nvSpPr>
          <p:spPr>
            <a:xfrm>
              <a:off x="8475439" y="2686128"/>
              <a:ext cx="229061" cy="22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4" y="4419"/>
                  </a:moveTo>
                  <a:lnTo>
                    <a:pt x="9327" y="4419"/>
                  </a:lnTo>
                  <a:cubicBezTo>
                    <a:pt x="9056" y="4419"/>
                    <a:pt x="8836" y="4638"/>
                    <a:pt x="8836" y="4909"/>
                  </a:cubicBezTo>
                  <a:cubicBezTo>
                    <a:pt x="8836" y="5181"/>
                    <a:pt x="9056" y="5400"/>
                    <a:pt x="9327" y="5400"/>
                  </a:cubicBezTo>
                  <a:lnTo>
                    <a:pt x="18164" y="5400"/>
                  </a:lnTo>
                  <a:cubicBezTo>
                    <a:pt x="18435" y="5400"/>
                    <a:pt x="18655" y="5181"/>
                    <a:pt x="18655" y="4909"/>
                  </a:cubicBezTo>
                  <a:cubicBezTo>
                    <a:pt x="18655" y="4638"/>
                    <a:pt x="18435" y="4419"/>
                    <a:pt x="18164" y="4419"/>
                  </a:cubicBezTo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164" y="10310"/>
                  </a:moveTo>
                  <a:lnTo>
                    <a:pt x="9327" y="10310"/>
                  </a:lnTo>
                  <a:cubicBezTo>
                    <a:pt x="9056" y="10310"/>
                    <a:pt x="8836" y="10529"/>
                    <a:pt x="8836" y="10800"/>
                  </a:cubicBezTo>
                  <a:cubicBezTo>
                    <a:pt x="8836" y="11072"/>
                    <a:pt x="9056" y="11291"/>
                    <a:pt x="9327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5445" y="16155"/>
                  </a:moveTo>
                  <a:lnTo>
                    <a:pt x="4909" y="14728"/>
                  </a:lnTo>
                  <a:lnTo>
                    <a:pt x="4374" y="16155"/>
                  </a:lnTo>
                  <a:lnTo>
                    <a:pt x="2945" y="16155"/>
                  </a:lnTo>
                  <a:lnTo>
                    <a:pt x="4106" y="17048"/>
                  </a:lnTo>
                  <a:lnTo>
                    <a:pt x="3571" y="18655"/>
                  </a:lnTo>
                  <a:lnTo>
                    <a:pt x="4909" y="17673"/>
                  </a:lnTo>
                  <a:lnTo>
                    <a:pt x="6248" y="18655"/>
                  </a:lnTo>
                  <a:lnTo>
                    <a:pt x="5713" y="17048"/>
                  </a:lnTo>
                  <a:lnTo>
                    <a:pt x="6873" y="16155"/>
                  </a:lnTo>
                  <a:cubicBezTo>
                    <a:pt x="6873" y="16155"/>
                    <a:pt x="5445" y="16155"/>
                    <a:pt x="5445" y="16155"/>
                  </a:cubicBezTo>
                  <a:close/>
                  <a:moveTo>
                    <a:pt x="4909" y="8836"/>
                  </a:moveTo>
                  <a:lnTo>
                    <a:pt x="4374" y="10265"/>
                  </a:lnTo>
                  <a:lnTo>
                    <a:pt x="2945" y="10265"/>
                  </a:lnTo>
                  <a:lnTo>
                    <a:pt x="4106" y="11157"/>
                  </a:lnTo>
                  <a:lnTo>
                    <a:pt x="3571" y="12764"/>
                  </a:lnTo>
                  <a:lnTo>
                    <a:pt x="4909" y="11782"/>
                  </a:lnTo>
                  <a:lnTo>
                    <a:pt x="6248" y="12764"/>
                  </a:lnTo>
                  <a:lnTo>
                    <a:pt x="5713" y="11157"/>
                  </a:lnTo>
                  <a:lnTo>
                    <a:pt x="6873" y="10265"/>
                  </a:lnTo>
                  <a:lnTo>
                    <a:pt x="5445" y="10265"/>
                  </a:lnTo>
                  <a:cubicBezTo>
                    <a:pt x="5445" y="10265"/>
                    <a:pt x="4909" y="8836"/>
                    <a:pt x="4909" y="8836"/>
                  </a:cubicBezTo>
                  <a:close/>
                  <a:moveTo>
                    <a:pt x="4909" y="2945"/>
                  </a:moveTo>
                  <a:lnTo>
                    <a:pt x="4374" y="4374"/>
                  </a:lnTo>
                  <a:lnTo>
                    <a:pt x="2945" y="4374"/>
                  </a:lnTo>
                  <a:lnTo>
                    <a:pt x="4106" y="5266"/>
                  </a:lnTo>
                  <a:lnTo>
                    <a:pt x="3571" y="6873"/>
                  </a:lnTo>
                  <a:lnTo>
                    <a:pt x="4909" y="5891"/>
                  </a:lnTo>
                  <a:lnTo>
                    <a:pt x="6248" y="6873"/>
                  </a:lnTo>
                  <a:lnTo>
                    <a:pt x="5713" y="5266"/>
                  </a:lnTo>
                  <a:lnTo>
                    <a:pt x="6873" y="4374"/>
                  </a:lnTo>
                  <a:lnTo>
                    <a:pt x="5445" y="4374"/>
                  </a:lnTo>
                  <a:cubicBezTo>
                    <a:pt x="5445" y="4374"/>
                    <a:pt x="4909" y="2945"/>
                    <a:pt x="4909" y="2945"/>
                  </a:cubicBezTo>
                  <a:close/>
                  <a:moveTo>
                    <a:pt x="18164" y="16200"/>
                  </a:moveTo>
                  <a:lnTo>
                    <a:pt x="9327" y="16200"/>
                  </a:lnTo>
                  <a:cubicBezTo>
                    <a:pt x="9056" y="16200"/>
                    <a:pt x="8836" y="16420"/>
                    <a:pt x="8836" y="16691"/>
                  </a:cubicBezTo>
                  <a:cubicBezTo>
                    <a:pt x="8836" y="16962"/>
                    <a:pt x="9056" y="17182"/>
                    <a:pt x="9327" y="17182"/>
                  </a:cubicBezTo>
                  <a:lnTo>
                    <a:pt x="18164" y="17182"/>
                  </a:lnTo>
                  <a:cubicBezTo>
                    <a:pt x="18435" y="17182"/>
                    <a:pt x="18655" y="16962"/>
                    <a:pt x="18655" y="16691"/>
                  </a:cubicBezTo>
                  <a:cubicBezTo>
                    <a:pt x="18655" y="16420"/>
                    <a:pt x="18435" y="16200"/>
                    <a:pt x="18164" y="16200"/>
                  </a:cubicBez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9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779E0FB-EE27-4D47-A6EE-595D458A8987}"/>
                </a:ext>
              </a:extLst>
            </p:cNvPr>
            <p:cNvSpPr/>
            <p:nvPr/>
          </p:nvSpPr>
          <p:spPr>
            <a:xfrm>
              <a:off x="8448308" y="2653012"/>
              <a:ext cx="288032" cy="31161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B5948E89-7729-4775-815F-B277CE7C6BBE}"/>
              </a:ext>
            </a:extLst>
          </p:cNvPr>
          <p:cNvSpPr txBox="1"/>
          <p:nvPr/>
        </p:nvSpPr>
        <p:spPr>
          <a:xfrm>
            <a:off x="1823502" y="5043591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D1BE1F0C-1438-41DF-BCB8-1D30DDF94C1A}"/>
              </a:ext>
            </a:extLst>
          </p:cNvPr>
          <p:cNvSpPr/>
          <p:nvPr/>
        </p:nvSpPr>
        <p:spPr>
          <a:xfrm>
            <a:off x="4587007" y="5071354"/>
            <a:ext cx="720080" cy="12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A685E11-F3C9-4D14-8491-6C008A3B743A}"/>
              </a:ext>
            </a:extLst>
          </p:cNvPr>
          <p:cNvGrpSpPr/>
          <p:nvPr/>
        </p:nvGrpSpPr>
        <p:grpSpPr>
          <a:xfrm>
            <a:off x="9857354" y="4001020"/>
            <a:ext cx="288032" cy="311618"/>
            <a:chOff x="8448308" y="2653012"/>
            <a:chExt cx="288032" cy="311618"/>
          </a:xfrm>
        </p:grpSpPr>
        <p:sp>
          <p:nvSpPr>
            <p:cNvPr id="67" name="Shape 2582">
              <a:extLst>
                <a:ext uri="{FF2B5EF4-FFF2-40B4-BE49-F238E27FC236}">
                  <a16:creationId xmlns:a16="http://schemas.microsoft.com/office/drawing/2014/main" id="{A0C95336-8BBA-4796-8AED-FDDE884D1AF7}"/>
                </a:ext>
              </a:extLst>
            </p:cNvPr>
            <p:cNvSpPr/>
            <p:nvPr/>
          </p:nvSpPr>
          <p:spPr>
            <a:xfrm>
              <a:off x="8475439" y="2686128"/>
              <a:ext cx="229061" cy="22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4" y="4419"/>
                  </a:moveTo>
                  <a:lnTo>
                    <a:pt x="9327" y="4419"/>
                  </a:lnTo>
                  <a:cubicBezTo>
                    <a:pt x="9056" y="4419"/>
                    <a:pt x="8836" y="4638"/>
                    <a:pt x="8836" y="4909"/>
                  </a:cubicBezTo>
                  <a:cubicBezTo>
                    <a:pt x="8836" y="5181"/>
                    <a:pt x="9056" y="5400"/>
                    <a:pt x="9327" y="5400"/>
                  </a:cubicBezTo>
                  <a:lnTo>
                    <a:pt x="18164" y="5400"/>
                  </a:lnTo>
                  <a:cubicBezTo>
                    <a:pt x="18435" y="5400"/>
                    <a:pt x="18655" y="5181"/>
                    <a:pt x="18655" y="4909"/>
                  </a:cubicBezTo>
                  <a:cubicBezTo>
                    <a:pt x="18655" y="4638"/>
                    <a:pt x="18435" y="4419"/>
                    <a:pt x="18164" y="4419"/>
                  </a:cubicBezTo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164" y="10310"/>
                  </a:moveTo>
                  <a:lnTo>
                    <a:pt x="9327" y="10310"/>
                  </a:lnTo>
                  <a:cubicBezTo>
                    <a:pt x="9056" y="10310"/>
                    <a:pt x="8836" y="10529"/>
                    <a:pt x="8836" y="10800"/>
                  </a:cubicBezTo>
                  <a:cubicBezTo>
                    <a:pt x="8836" y="11072"/>
                    <a:pt x="9056" y="11291"/>
                    <a:pt x="9327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5445" y="16155"/>
                  </a:moveTo>
                  <a:lnTo>
                    <a:pt x="4909" y="14728"/>
                  </a:lnTo>
                  <a:lnTo>
                    <a:pt x="4374" y="16155"/>
                  </a:lnTo>
                  <a:lnTo>
                    <a:pt x="2945" y="16155"/>
                  </a:lnTo>
                  <a:lnTo>
                    <a:pt x="4106" y="17048"/>
                  </a:lnTo>
                  <a:lnTo>
                    <a:pt x="3571" y="18655"/>
                  </a:lnTo>
                  <a:lnTo>
                    <a:pt x="4909" y="17673"/>
                  </a:lnTo>
                  <a:lnTo>
                    <a:pt x="6248" y="18655"/>
                  </a:lnTo>
                  <a:lnTo>
                    <a:pt x="5713" y="17048"/>
                  </a:lnTo>
                  <a:lnTo>
                    <a:pt x="6873" y="16155"/>
                  </a:lnTo>
                  <a:cubicBezTo>
                    <a:pt x="6873" y="16155"/>
                    <a:pt x="5445" y="16155"/>
                    <a:pt x="5445" y="16155"/>
                  </a:cubicBezTo>
                  <a:close/>
                  <a:moveTo>
                    <a:pt x="4909" y="8836"/>
                  </a:moveTo>
                  <a:lnTo>
                    <a:pt x="4374" y="10265"/>
                  </a:lnTo>
                  <a:lnTo>
                    <a:pt x="2945" y="10265"/>
                  </a:lnTo>
                  <a:lnTo>
                    <a:pt x="4106" y="11157"/>
                  </a:lnTo>
                  <a:lnTo>
                    <a:pt x="3571" y="12764"/>
                  </a:lnTo>
                  <a:lnTo>
                    <a:pt x="4909" y="11782"/>
                  </a:lnTo>
                  <a:lnTo>
                    <a:pt x="6248" y="12764"/>
                  </a:lnTo>
                  <a:lnTo>
                    <a:pt x="5713" y="11157"/>
                  </a:lnTo>
                  <a:lnTo>
                    <a:pt x="6873" y="10265"/>
                  </a:lnTo>
                  <a:lnTo>
                    <a:pt x="5445" y="10265"/>
                  </a:lnTo>
                  <a:cubicBezTo>
                    <a:pt x="5445" y="10265"/>
                    <a:pt x="4909" y="8836"/>
                    <a:pt x="4909" y="8836"/>
                  </a:cubicBezTo>
                  <a:close/>
                  <a:moveTo>
                    <a:pt x="4909" y="2945"/>
                  </a:moveTo>
                  <a:lnTo>
                    <a:pt x="4374" y="4374"/>
                  </a:lnTo>
                  <a:lnTo>
                    <a:pt x="2945" y="4374"/>
                  </a:lnTo>
                  <a:lnTo>
                    <a:pt x="4106" y="5266"/>
                  </a:lnTo>
                  <a:lnTo>
                    <a:pt x="3571" y="6873"/>
                  </a:lnTo>
                  <a:lnTo>
                    <a:pt x="4909" y="5891"/>
                  </a:lnTo>
                  <a:lnTo>
                    <a:pt x="6248" y="6873"/>
                  </a:lnTo>
                  <a:lnTo>
                    <a:pt x="5713" y="5266"/>
                  </a:lnTo>
                  <a:lnTo>
                    <a:pt x="6873" y="4374"/>
                  </a:lnTo>
                  <a:lnTo>
                    <a:pt x="5445" y="4374"/>
                  </a:lnTo>
                  <a:cubicBezTo>
                    <a:pt x="5445" y="4374"/>
                    <a:pt x="4909" y="2945"/>
                    <a:pt x="4909" y="2945"/>
                  </a:cubicBezTo>
                  <a:close/>
                  <a:moveTo>
                    <a:pt x="18164" y="16200"/>
                  </a:moveTo>
                  <a:lnTo>
                    <a:pt x="9327" y="16200"/>
                  </a:lnTo>
                  <a:cubicBezTo>
                    <a:pt x="9056" y="16200"/>
                    <a:pt x="8836" y="16420"/>
                    <a:pt x="8836" y="16691"/>
                  </a:cubicBezTo>
                  <a:cubicBezTo>
                    <a:pt x="8836" y="16962"/>
                    <a:pt x="9056" y="17182"/>
                    <a:pt x="9327" y="17182"/>
                  </a:cubicBezTo>
                  <a:lnTo>
                    <a:pt x="18164" y="17182"/>
                  </a:lnTo>
                  <a:cubicBezTo>
                    <a:pt x="18435" y="17182"/>
                    <a:pt x="18655" y="16962"/>
                    <a:pt x="18655" y="16691"/>
                  </a:cubicBezTo>
                  <a:cubicBezTo>
                    <a:pt x="18655" y="16420"/>
                    <a:pt x="18435" y="16200"/>
                    <a:pt x="18164" y="16200"/>
                  </a:cubicBez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9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85AD8B9-88BD-4A6D-B800-23EE940F33E3}"/>
                </a:ext>
              </a:extLst>
            </p:cNvPr>
            <p:cNvSpPr/>
            <p:nvPr/>
          </p:nvSpPr>
          <p:spPr>
            <a:xfrm>
              <a:off x="8448308" y="2653012"/>
              <a:ext cx="288032" cy="31161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74AF142F-8F73-4CD5-85BB-1C6E44D654E6}"/>
              </a:ext>
            </a:extLst>
          </p:cNvPr>
          <p:cNvSpPr txBox="1"/>
          <p:nvPr/>
        </p:nvSpPr>
        <p:spPr>
          <a:xfrm>
            <a:off x="6884180" y="3956774"/>
            <a:ext cx="363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C7790D-A0C1-43C3-AEB1-42B30D39C965}"/>
              </a:ext>
            </a:extLst>
          </p:cNvPr>
          <p:cNvSpPr/>
          <p:nvPr/>
        </p:nvSpPr>
        <p:spPr>
          <a:xfrm>
            <a:off x="7730055" y="4001020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岁前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54B290-A6E9-469B-ADC1-B1303913BC2E}"/>
              </a:ext>
            </a:extLst>
          </p:cNvPr>
          <p:cNvSpPr/>
          <p:nvPr/>
        </p:nvSpPr>
        <p:spPr>
          <a:xfrm>
            <a:off x="6872762" y="4439969"/>
            <a:ext cx="3767353" cy="72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C7A194-1D70-4CD1-8D82-9B8591DC9A0A}"/>
              </a:ext>
            </a:extLst>
          </p:cNvPr>
          <p:cNvSpPr txBox="1"/>
          <p:nvPr/>
        </p:nvSpPr>
        <p:spPr>
          <a:xfrm>
            <a:off x="8146966" y="4485559"/>
            <a:ext cx="16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等待期后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5E2DD29-470E-4CED-8A0C-1519166E1D50}"/>
              </a:ext>
            </a:extLst>
          </p:cNvPr>
          <p:cNvSpPr txBox="1"/>
          <p:nvPr/>
        </p:nvSpPr>
        <p:spPr>
          <a:xfrm>
            <a:off x="8092634" y="4685614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B76B907-8871-4CA9-B614-AEC6C14CBF99}"/>
              </a:ext>
            </a:extLst>
          </p:cNvPr>
          <p:cNvSpPr txBox="1"/>
          <p:nvPr/>
        </p:nvSpPr>
        <p:spPr>
          <a:xfrm>
            <a:off x="6884180" y="5287294"/>
            <a:ext cx="212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F54F782-FCC1-4963-A267-9C5C7D42D127}"/>
              </a:ext>
            </a:extLst>
          </p:cNvPr>
          <p:cNvSpPr/>
          <p:nvPr/>
        </p:nvSpPr>
        <p:spPr>
          <a:xfrm>
            <a:off x="7730054" y="5331540"/>
            <a:ext cx="620196" cy="31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岁后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7DE74A4-D807-4EF2-967A-E5B70DDAC5FB}"/>
              </a:ext>
            </a:extLst>
          </p:cNvPr>
          <p:cNvSpPr/>
          <p:nvPr/>
        </p:nvSpPr>
        <p:spPr>
          <a:xfrm>
            <a:off x="6872761" y="5770489"/>
            <a:ext cx="3767353" cy="72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1E82183-3B5D-4AC6-A84E-9F4B81E94D78}"/>
              </a:ext>
            </a:extLst>
          </p:cNvPr>
          <p:cNvSpPr txBox="1"/>
          <p:nvPr/>
        </p:nvSpPr>
        <p:spPr>
          <a:xfrm>
            <a:off x="8146965" y="5816079"/>
            <a:ext cx="16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等待期后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5E7DBAF-A1B3-46EE-A356-FCE8CAA723B5}"/>
              </a:ext>
            </a:extLst>
          </p:cNvPr>
          <p:cNvSpPr txBox="1"/>
          <p:nvPr/>
        </p:nvSpPr>
        <p:spPr>
          <a:xfrm>
            <a:off x="8092633" y="6016134"/>
            <a:ext cx="132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乘号 85">
            <a:extLst>
              <a:ext uri="{FF2B5EF4-FFF2-40B4-BE49-F238E27FC236}">
                <a16:creationId xmlns:a16="http://schemas.microsoft.com/office/drawing/2014/main" id="{6DF220EB-DAD2-4CDB-8A33-B5A91B76045F}"/>
              </a:ext>
            </a:extLst>
          </p:cNvPr>
          <p:cNvSpPr/>
          <p:nvPr/>
        </p:nvSpPr>
        <p:spPr>
          <a:xfrm>
            <a:off x="3930292" y="4869689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乘号 86">
            <a:extLst>
              <a:ext uri="{FF2B5EF4-FFF2-40B4-BE49-F238E27FC236}">
                <a16:creationId xmlns:a16="http://schemas.microsoft.com/office/drawing/2014/main" id="{D907EB34-C713-4F2A-9237-6F27EADE0902}"/>
              </a:ext>
            </a:extLst>
          </p:cNvPr>
          <p:cNvSpPr/>
          <p:nvPr/>
        </p:nvSpPr>
        <p:spPr>
          <a:xfrm>
            <a:off x="3922882" y="960017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7F7E457-84A8-4BD1-B515-2E423365EAE2}"/>
              </a:ext>
            </a:extLst>
          </p:cNvPr>
          <p:cNvSpPr/>
          <p:nvPr/>
        </p:nvSpPr>
        <p:spPr>
          <a:xfrm>
            <a:off x="10121330" y="197266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乘号 88">
            <a:extLst>
              <a:ext uri="{FF2B5EF4-FFF2-40B4-BE49-F238E27FC236}">
                <a16:creationId xmlns:a16="http://schemas.microsoft.com/office/drawing/2014/main" id="{93953FE6-4CE3-4F4A-810A-F36CDCB01B4F}"/>
              </a:ext>
            </a:extLst>
          </p:cNvPr>
          <p:cNvSpPr/>
          <p:nvPr/>
        </p:nvSpPr>
        <p:spPr>
          <a:xfrm>
            <a:off x="10139457" y="1331912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986CF404-BEF2-4DF0-90F7-16514A57492D}"/>
              </a:ext>
            </a:extLst>
          </p:cNvPr>
          <p:cNvSpPr/>
          <p:nvPr/>
        </p:nvSpPr>
        <p:spPr>
          <a:xfrm>
            <a:off x="10128619" y="2557335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乘号 90">
            <a:extLst>
              <a:ext uri="{FF2B5EF4-FFF2-40B4-BE49-F238E27FC236}">
                <a16:creationId xmlns:a16="http://schemas.microsoft.com/office/drawing/2014/main" id="{A3727AFA-A3DE-4A1C-B0D6-F26C4D7D49FE}"/>
              </a:ext>
            </a:extLst>
          </p:cNvPr>
          <p:cNvSpPr/>
          <p:nvPr/>
        </p:nvSpPr>
        <p:spPr>
          <a:xfrm>
            <a:off x="10251344" y="3961687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乘号 91">
            <a:extLst>
              <a:ext uri="{FF2B5EF4-FFF2-40B4-BE49-F238E27FC236}">
                <a16:creationId xmlns:a16="http://schemas.microsoft.com/office/drawing/2014/main" id="{87D11FF7-A072-49C8-95A5-93506E30C094}"/>
              </a:ext>
            </a:extLst>
          </p:cNvPr>
          <p:cNvSpPr/>
          <p:nvPr/>
        </p:nvSpPr>
        <p:spPr>
          <a:xfrm>
            <a:off x="10301350" y="5274807"/>
            <a:ext cx="360040" cy="373957"/>
          </a:xfrm>
          <a:prstGeom prst="mathMultiply">
            <a:avLst>
              <a:gd name="adj1" fmla="val 1178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8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3764</Words>
  <Application>Microsoft Office PowerPoint</Application>
  <PresentationFormat>自定义</PresentationFormat>
  <Paragraphs>569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Gill Sans</vt:lpstr>
      <vt:lpstr>黑体</vt:lpstr>
      <vt:lpstr>宋体</vt:lpstr>
      <vt:lpstr>微软雅黑</vt:lpstr>
      <vt:lpstr>Adobe Garamond Pro Bold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HASEE</cp:lastModifiedBy>
  <cp:revision>186</cp:revision>
  <dcterms:created xsi:type="dcterms:W3CDTF">2014-08-23T07:50:00Z</dcterms:created>
  <dcterms:modified xsi:type="dcterms:W3CDTF">2018-10-20T06:28:10Z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