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Optimisation</a:t>
            </a:r>
            <a:r>
              <a:rPr dirty="0"/>
              <a:t> </a:t>
            </a:r>
            <a:r>
              <a:rPr dirty="0" err="1"/>
              <a:t>Frugale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IA : </a:t>
            </a:r>
            <a:r>
              <a:rPr dirty="0" err="1"/>
              <a:t>Trouver</a:t>
            </a:r>
            <a:r>
              <a:rPr dirty="0"/>
              <a:t> le </a:t>
            </a:r>
            <a:r>
              <a:rPr dirty="0" err="1"/>
              <a:t>Meilleur</a:t>
            </a:r>
            <a:r>
              <a:rPr dirty="0"/>
              <a:t> </a:t>
            </a:r>
            <a:r>
              <a:rPr dirty="0" err="1"/>
              <a:t>Modèle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Méthodologie pour allier performance et impact écologique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Précision sur les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Ces</a:t>
            </a:r>
            <a:r>
              <a:rPr dirty="0"/>
              <a:t> tests </a:t>
            </a:r>
            <a:r>
              <a:rPr dirty="0" err="1"/>
              <a:t>ont</a:t>
            </a:r>
            <a:r>
              <a:rPr dirty="0"/>
              <a:t> </a:t>
            </a:r>
            <a:r>
              <a:rPr dirty="0" err="1"/>
              <a:t>été</a:t>
            </a:r>
            <a:r>
              <a:rPr dirty="0"/>
              <a:t> </a:t>
            </a:r>
            <a:r>
              <a:rPr dirty="0" err="1"/>
              <a:t>effectués</a:t>
            </a:r>
            <a:r>
              <a:rPr dirty="0"/>
              <a:t> </a:t>
            </a:r>
            <a:r>
              <a:rPr dirty="0" err="1"/>
              <a:t>uniquement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 smtClean="0"/>
              <a:t>catégorie</a:t>
            </a:r>
            <a:r>
              <a:rPr dirty="0" smtClean="0"/>
              <a:t> </a:t>
            </a:r>
            <a:r>
              <a:rPr dirty="0" err="1" smtClean="0"/>
              <a:t>spécifique</a:t>
            </a:r>
            <a:r>
              <a:rPr lang="fr-FR" dirty="0"/>
              <a:t> </a:t>
            </a:r>
            <a:r>
              <a:rPr dirty="0" smtClean="0"/>
              <a:t>du </a:t>
            </a:r>
            <a:r>
              <a:rPr dirty="0"/>
              <a:t>dataset.</a:t>
            </a:r>
          </a:p>
          <a:p>
            <a:endParaRPr dirty="0"/>
          </a:p>
          <a:p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réalisant</a:t>
            </a:r>
            <a:r>
              <a:rPr dirty="0"/>
              <a:t> </a:t>
            </a:r>
            <a:r>
              <a:rPr dirty="0" err="1"/>
              <a:t>ces</a:t>
            </a:r>
            <a:r>
              <a:rPr dirty="0"/>
              <a:t> </a:t>
            </a:r>
            <a:r>
              <a:rPr dirty="0" err="1"/>
              <a:t>mêmes</a:t>
            </a:r>
            <a:r>
              <a:rPr dirty="0"/>
              <a:t> tests sur </a:t>
            </a:r>
            <a:r>
              <a:rPr dirty="0" err="1"/>
              <a:t>d'autres</a:t>
            </a:r>
            <a:r>
              <a:rPr dirty="0"/>
              <a:t> </a:t>
            </a:r>
            <a:r>
              <a:rPr dirty="0" err="1"/>
              <a:t>catégories</a:t>
            </a:r>
            <a:r>
              <a:rPr dirty="0"/>
              <a:t>, nous </a:t>
            </a:r>
            <a:r>
              <a:rPr dirty="0" err="1"/>
              <a:t>avons</a:t>
            </a:r>
            <a:r>
              <a:rPr dirty="0"/>
              <a:t> </a:t>
            </a:r>
            <a:r>
              <a:rPr dirty="0" err="1"/>
              <a:t>constaté</a:t>
            </a:r>
            <a:r>
              <a:rPr dirty="0"/>
              <a:t> que le </a:t>
            </a:r>
            <a:r>
              <a:rPr dirty="0" err="1"/>
              <a:t>pourcentage</a:t>
            </a:r>
            <a:r>
              <a:rPr dirty="0"/>
              <a:t> de </a:t>
            </a:r>
            <a:r>
              <a:rPr dirty="0" err="1"/>
              <a:t>données</a:t>
            </a:r>
            <a:r>
              <a:rPr dirty="0"/>
              <a:t> optimal pour le </a:t>
            </a:r>
            <a:r>
              <a:rPr dirty="0" err="1"/>
              <a:t>modèle</a:t>
            </a:r>
            <a:r>
              <a:rPr dirty="0"/>
              <a:t> SVM </a:t>
            </a:r>
            <a:r>
              <a:rPr dirty="0" err="1"/>
              <a:t>variait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fonction</a:t>
            </a:r>
            <a:r>
              <a:rPr dirty="0"/>
              <a:t> des </a:t>
            </a:r>
            <a:r>
              <a:rPr dirty="0" err="1"/>
              <a:t>catégories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 smtClean="0"/>
              <a:t>Pourquoi</a:t>
            </a:r>
            <a:r>
              <a:rPr dirty="0" smtClean="0"/>
              <a:t> ?</a:t>
            </a:r>
            <a:endParaRPr dirty="0"/>
          </a:p>
          <a:p>
            <a:r>
              <a:rPr dirty="0"/>
              <a:t>📌 Les images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très</a:t>
            </a:r>
            <a:r>
              <a:rPr dirty="0"/>
              <a:t> </a:t>
            </a:r>
            <a:r>
              <a:rPr dirty="0" err="1"/>
              <a:t>différentes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</a:t>
            </a:r>
            <a:r>
              <a:rPr dirty="0" err="1"/>
              <a:t>catégorie</a:t>
            </a:r>
            <a:r>
              <a:rPr dirty="0"/>
              <a:t> à </a:t>
            </a:r>
            <a:r>
              <a:rPr dirty="0" err="1"/>
              <a:t>l’autre</a:t>
            </a:r>
            <a:r>
              <a:rPr dirty="0"/>
              <a:t>, </a:t>
            </a:r>
            <a:r>
              <a:rPr dirty="0" err="1"/>
              <a:t>ce</a:t>
            </a:r>
            <a:r>
              <a:rPr dirty="0"/>
              <a:t> qui influence la performance du </a:t>
            </a:r>
            <a:r>
              <a:rPr dirty="0" err="1"/>
              <a:t>modèle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Choix d’un Modèle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Au lieu de </a:t>
            </a:r>
            <a:r>
              <a:rPr dirty="0" err="1"/>
              <a:t>créer</a:t>
            </a:r>
            <a:r>
              <a:rPr dirty="0"/>
              <a:t> un </a:t>
            </a:r>
            <a:r>
              <a:rPr dirty="0" err="1"/>
              <a:t>modèle</a:t>
            </a:r>
            <a:r>
              <a:rPr dirty="0"/>
              <a:t> par </a:t>
            </a:r>
            <a:r>
              <a:rPr dirty="0" err="1"/>
              <a:t>catégorie</a:t>
            </a:r>
            <a:r>
              <a:rPr dirty="0"/>
              <a:t>, </a:t>
            </a:r>
            <a:r>
              <a:rPr dirty="0" err="1"/>
              <a:t>ce</a:t>
            </a:r>
            <a:r>
              <a:rPr dirty="0"/>
              <a:t> qui </a:t>
            </a:r>
            <a:r>
              <a:rPr dirty="0" err="1"/>
              <a:t>aurait</a:t>
            </a:r>
            <a:r>
              <a:rPr dirty="0"/>
              <a:t> </a:t>
            </a:r>
            <a:r>
              <a:rPr dirty="0" err="1" smtClean="0"/>
              <a:t>augmenté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complexité</a:t>
            </a:r>
            <a:r>
              <a:rPr dirty="0"/>
              <a:t> et </a:t>
            </a:r>
            <a:r>
              <a:rPr dirty="0" err="1"/>
              <a:t>l’empreinte</a:t>
            </a:r>
            <a:r>
              <a:rPr dirty="0"/>
              <a:t> </a:t>
            </a:r>
            <a:r>
              <a:rPr dirty="0" err="1" smtClean="0"/>
              <a:t>carbone</a:t>
            </a:r>
            <a:r>
              <a:rPr dirty="0" smtClean="0"/>
              <a:t>, </a:t>
            </a:r>
            <a:r>
              <a:rPr dirty="0"/>
              <a:t>nous </a:t>
            </a:r>
            <a:r>
              <a:rPr dirty="0" err="1"/>
              <a:t>avons</a:t>
            </a:r>
            <a:r>
              <a:rPr dirty="0"/>
              <a:t> </a:t>
            </a:r>
            <a:r>
              <a:rPr dirty="0" err="1"/>
              <a:t>décidé</a:t>
            </a:r>
            <a:r>
              <a:rPr dirty="0"/>
              <a:t> de </a:t>
            </a:r>
            <a:r>
              <a:rPr dirty="0" err="1" smtClean="0"/>
              <a:t>sacrifier</a:t>
            </a:r>
            <a:r>
              <a:rPr dirty="0" smtClean="0"/>
              <a:t> </a:t>
            </a:r>
            <a:r>
              <a:rPr dirty="0" err="1"/>
              <a:t>légèrement</a:t>
            </a:r>
            <a:r>
              <a:rPr dirty="0"/>
              <a:t> la </a:t>
            </a:r>
            <a:r>
              <a:rPr dirty="0" err="1" smtClean="0"/>
              <a:t>précision</a:t>
            </a:r>
            <a:r>
              <a:rPr dirty="0" smtClean="0"/>
              <a:t> </a:t>
            </a:r>
            <a:r>
              <a:rPr dirty="0"/>
              <a:t>pour </a:t>
            </a:r>
            <a:r>
              <a:rPr dirty="0" err="1"/>
              <a:t>concevoir</a:t>
            </a:r>
            <a:r>
              <a:rPr dirty="0"/>
              <a:t> </a:t>
            </a:r>
            <a:r>
              <a:rPr dirty="0" smtClean="0"/>
              <a:t>un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smtClean="0"/>
              <a:t>unique</a:t>
            </a:r>
            <a:r>
              <a:rPr lang="fr-FR" dirty="0" smtClean="0"/>
              <a:t> </a:t>
            </a:r>
            <a:r>
              <a:rPr dirty="0" smtClean="0"/>
              <a:t>capable </a:t>
            </a:r>
            <a:r>
              <a:rPr dirty="0"/>
              <a:t>de classer </a:t>
            </a:r>
            <a:r>
              <a:rPr dirty="0" err="1"/>
              <a:t>toutes</a:t>
            </a:r>
            <a:r>
              <a:rPr dirty="0"/>
              <a:t> les </a:t>
            </a:r>
            <a:r>
              <a:rPr dirty="0" err="1"/>
              <a:t>catégories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 smtClean="0"/>
              <a:t>Données</a:t>
            </a:r>
            <a:r>
              <a:rPr dirty="0" smtClean="0"/>
              <a:t> </a:t>
            </a:r>
            <a:r>
              <a:rPr dirty="0" err="1"/>
              <a:t>utilisées</a:t>
            </a:r>
            <a:r>
              <a:rPr dirty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✅ </a:t>
            </a:r>
            <a:r>
              <a:rPr dirty="0" smtClean="0"/>
              <a:t>1200 </a:t>
            </a:r>
            <a:r>
              <a:rPr dirty="0"/>
              <a:t>images </a:t>
            </a:r>
            <a:r>
              <a:rPr lang="fr-FR" dirty="0" smtClean="0"/>
              <a:t>Normales</a:t>
            </a:r>
            <a:r>
              <a:rPr dirty="0" smtClean="0"/>
              <a:t> </a:t>
            </a:r>
            <a:r>
              <a:rPr dirty="0"/>
              <a:t>et 1200 </a:t>
            </a:r>
            <a:r>
              <a:rPr dirty="0" err="1" smtClean="0"/>
              <a:t>défectueuses</a:t>
            </a:r>
            <a:endParaRPr dirty="0"/>
          </a:p>
          <a:p>
            <a:r>
              <a:rPr dirty="0"/>
              <a:t>✅ </a:t>
            </a:r>
            <a:r>
              <a:rPr dirty="0" smtClean="0"/>
              <a:t>12 </a:t>
            </a:r>
            <a:r>
              <a:rPr dirty="0" err="1" smtClean="0"/>
              <a:t>catégories</a:t>
            </a:r>
            <a:endParaRPr dirty="0"/>
          </a:p>
          <a:p>
            <a:r>
              <a:rPr dirty="0"/>
              <a:t>✅ </a:t>
            </a:r>
            <a:r>
              <a:rPr dirty="0" smtClean="0"/>
              <a:t>Ratio </a:t>
            </a:r>
            <a:r>
              <a:rPr dirty="0"/>
              <a:t>: 100 images </a:t>
            </a:r>
            <a:r>
              <a:rPr lang="fr-FR" dirty="0" smtClean="0"/>
              <a:t>Normales </a:t>
            </a:r>
            <a:r>
              <a:rPr dirty="0" smtClean="0"/>
              <a:t>et </a:t>
            </a:r>
            <a:r>
              <a:rPr dirty="0"/>
              <a:t>100 </a:t>
            </a:r>
            <a:r>
              <a:rPr dirty="0" err="1"/>
              <a:t>défectueuses</a:t>
            </a:r>
            <a:r>
              <a:rPr dirty="0"/>
              <a:t> par </a:t>
            </a:r>
            <a:r>
              <a:rPr dirty="0" err="1" smtClean="0"/>
              <a:t>catégorie</a:t>
            </a:r>
            <a:endParaRPr dirty="0"/>
          </a:p>
          <a:p>
            <a:endParaRPr dirty="0"/>
          </a:p>
          <a:p>
            <a:r>
              <a:rPr dirty="0"/>
              <a:t>📌 </a:t>
            </a:r>
            <a:r>
              <a:rPr dirty="0" err="1" smtClean="0"/>
              <a:t>Résultat</a:t>
            </a:r>
            <a:r>
              <a:rPr dirty="0" smtClean="0"/>
              <a:t> </a:t>
            </a:r>
            <a:r>
              <a:rPr dirty="0"/>
              <a:t>final </a:t>
            </a:r>
            <a:r>
              <a:rPr dirty="0" smtClean="0"/>
              <a:t>:</a:t>
            </a:r>
            <a:endParaRPr dirty="0"/>
          </a:p>
          <a:p>
            <a:r>
              <a:rPr dirty="0"/>
              <a:t>✅ </a:t>
            </a:r>
            <a:r>
              <a:rPr dirty="0" err="1" smtClean="0"/>
              <a:t>Précision</a:t>
            </a:r>
            <a:r>
              <a:rPr dirty="0" smtClean="0"/>
              <a:t> </a:t>
            </a:r>
            <a:r>
              <a:rPr dirty="0"/>
              <a:t>: 75</a:t>
            </a:r>
            <a:r>
              <a:rPr dirty="0" smtClean="0"/>
              <a:t>%</a:t>
            </a:r>
            <a:endParaRPr dirty="0"/>
          </a:p>
          <a:p>
            <a:r>
              <a:rPr dirty="0"/>
              <a:t>✅ </a:t>
            </a:r>
            <a:r>
              <a:rPr dirty="0" err="1" smtClean="0"/>
              <a:t>Empreinte</a:t>
            </a:r>
            <a:r>
              <a:rPr dirty="0" smtClean="0"/>
              <a:t> </a:t>
            </a:r>
            <a:r>
              <a:rPr dirty="0" err="1"/>
              <a:t>carbone</a:t>
            </a:r>
            <a:r>
              <a:rPr dirty="0"/>
              <a:t> : 0.0001 kg CO</a:t>
            </a:r>
            <a:r>
              <a:rPr dirty="0" smtClean="0"/>
              <a:t>₂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Étape 1 : Chargement et Prétraitement des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🔹 </a:t>
            </a:r>
            <a:r>
              <a:rPr dirty="0" err="1" smtClean="0"/>
              <a:t>Redimensionnement</a:t>
            </a:r>
            <a:r>
              <a:rPr dirty="0" smtClean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smtClean="0"/>
              <a:t>64x64 </a:t>
            </a:r>
            <a:r>
              <a:rPr dirty="0"/>
              <a:t>→ </a:t>
            </a:r>
            <a:r>
              <a:rPr dirty="0" err="1"/>
              <a:t>Réduit</a:t>
            </a:r>
            <a:r>
              <a:rPr dirty="0"/>
              <a:t> la charge </a:t>
            </a:r>
            <a:r>
              <a:rPr dirty="0" err="1"/>
              <a:t>computationnelle</a:t>
            </a:r>
            <a:r>
              <a:rPr dirty="0"/>
              <a:t> sans </a:t>
            </a:r>
            <a:r>
              <a:rPr dirty="0" err="1"/>
              <a:t>perte</a:t>
            </a:r>
            <a:r>
              <a:rPr dirty="0"/>
              <a:t> </a:t>
            </a:r>
            <a:r>
              <a:rPr dirty="0" err="1"/>
              <a:t>significative</a:t>
            </a:r>
            <a:r>
              <a:rPr dirty="0"/>
              <a:t> </a:t>
            </a:r>
            <a:r>
              <a:rPr dirty="0" err="1"/>
              <a:t>d’information</a:t>
            </a:r>
            <a:r>
              <a:rPr dirty="0"/>
              <a:t>.</a:t>
            </a:r>
          </a:p>
          <a:p>
            <a:r>
              <a:rPr dirty="0"/>
              <a:t>🔹 </a:t>
            </a:r>
            <a:r>
              <a:rPr dirty="0" err="1" smtClean="0"/>
              <a:t>Normalisation</a:t>
            </a:r>
            <a:r>
              <a:rPr dirty="0" smtClean="0"/>
              <a:t> </a:t>
            </a:r>
            <a:r>
              <a:rPr dirty="0"/>
              <a:t>des pixels (÷ 255</a:t>
            </a:r>
            <a:r>
              <a:rPr dirty="0" smtClean="0"/>
              <a:t>) </a:t>
            </a:r>
            <a:r>
              <a:rPr dirty="0"/>
              <a:t>→ </a:t>
            </a:r>
            <a:r>
              <a:rPr dirty="0" err="1"/>
              <a:t>Accélère</a:t>
            </a:r>
            <a:r>
              <a:rPr dirty="0"/>
              <a:t> </a:t>
            </a:r>
            <a:r>
              <a:rPr dirty="0" err="1"/>
              <a:t>l’entraînement</a:t>
            </a:r>
            <a:r>
              <a:rPr dirty="0"/>
              <a:t> et </a:t>
            </a:r>
            <a:r>
              <a:rPr dirty="0" err="1"/>
              <a:t>améliore</a:t>
            </a:r>
            <a:r>
              <a:rPr dirty="0"/>
              <a:t> la </a:t>
            </a:r>
            <a:r>
              <a:rPr dirty="0" err="1"/>
              <a:t>stabilité</a:t>
            </a:r>
            <a:r>
              <a:rPr dirty="0"/>
              <a:t> du </a:t>
            </a:r>
            <a:r>
              <a:rPr dirty="0" err="1"/>
              <a:t>modèle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</a:t>
            </a:r>
            <a:r>
              <a:rPr dirty="0" err="1"/>
              <a:t>Optimise</a:t>
            </a:r>
            <a:r>
              <a:rPr dirty="0"/>
              <a:t> le temps de </a:t>
            </a:r>
            <a:r>
              <a:rPr dirty="0" err="1"/>
              <a:t>calcul</a:t>
            </a:r>
            <a:endParaRPr dirty="0"/>
          </a:p>
          <a:p>
            <a:r>
              <a:rPr dirty="0"/>
              <a:t>✅ </a:t>
            </a:r>
            <a:r>
              <a:rPr dirty="0" err="1"/>
              <a:t>Diminue</a:t>
            </a:r>
            <a:r>
              <a:rPr dirty="0"/>
              <a:t> la </a:t>
            </a:r>
            <a:r>
              <a:rPr dirty="0" err="1"/>
              <a:t>consommation</a:t>
            </a:r>
            <a:r>
              <a:rPr dirty="0"/>
              <a:t> </a:t>
            </a:r>
            <a:r>
              <a:rPr dirty="0" err="1"/>
              <a:t>énergétique</a:t>
            </a:r>
            <a:endParaRPr dirty="0"/>
          </a:p>
          <a:p>
            <a:r>
              <a:rPr dirty="0"/>
              <a:t>✅ </a:t>
            </a:r>
            <a:r>
              <a:rPr dirty="0" err="1"/>
              <a:t>Fondamental</a:t>
            </a:r>
            <a:r>
              <a:rPr dirty="0"/>
              <a:t> pour </a:t>
            </a:r>
            <a:r>
              <a:rPr dirty="0" err="1"/>
              <a:t>une</a:t>
            </a:r>
            <a:r>
              <a:rPr dirty="0"/>
              <a:t> IA </a:t>
            </a:r>
            <a:r>
              <a:rPr dirty="0" err="1"/>
              <a:t>frugale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Étape 2 : Fusion des Données et Encodage des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🔹 **Fusion des images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seule</a:t>
            </a:r>
            <a:r>
              <a:rPr dirty="0"/>
              <a:t> </a:t>
            </a:r>
            <a:r>
              <a:rPr dirty="0" err="1"/>
              <a:t>matrice</a:t>
            </a:r>
            <a:r>
              <a:rPr dirty="0"/>
              <a:t>** → </a:t>
            </a:r>
            <a:r>
              <a:rPr dirty="0" err="1"/>
              <a:t>Facilite</a:t>
            </a:r>
            <a:r>
              <a:rPr dirty="0"/>
              <a:t> </a:t>
            </a:r>
            <a:r>
              <a:rPr dirty="0" err="1"/>
              <a:t>l’entraînement</a:t>
            </a:r>
            <a:r>
              <a:rPr dirty="0"/>
              <a:t> et </a:t>
            </a:r>
            <a:r>
              <a:rPr dirty="0" err="1"/>
              <a:t>l’organisation</a:t>
            </a:r>
            <a:r>
              <a:rPr dirty="0"/>
              <a:t> des </a:t>
            </a:r>
            <a:r>
              <a:rPr dirty="0" err="1"/>
              <a:t>données</a:t>
            </a:r>
            <a:r>
              <a:rPr dirty="0"/>
              <a:t>.</a:t>
            </a:r>
          </a:p>
          <a:p>
            <a:r>
              <a:rPr dirty="0"/>
              <a:t>🔹 **</a:t>
            </a:r>
            <a:r>
              <a:rPr dirty="0" err="1"/>
              <a:t>Encodage</a:t>
            </a:r>
            <a:r>
              <a:rPr dirty="0"/>
              <a:t> des labels avec </a:t>
            </a:r>
            <a:r>
              <a:rPr dirty="0" err="1"/>
              <a:t>LabelEncoder</a:t>
            </a:r>
            <a:r>
              <a:rPr dirty="0"/>
              <a:t>** → </a:t>
            </a:r>
            <a:r>
              <a:rPr dirty="0" err="1"/>
              <a:t>Convertit</a:t>
            </a:r>
            <a:r>
              <a:rPr dirty="0"/>
              <a:t> les </a:t>
            </a:r>
            <a:r>
              <a:rPr dirty="0" err="1"/>
              <a:t>catégories</a:t>
            </a:r>
            <a:r>
              <a:rPr dirty="0"/>
              <a:t> 'OK' et '</a:t>
            </a:r>
            <a:r>
              <a:rPr dirty="0" err="1"/>
              <a:t>Anomalie</a:t>
            </a:r>
            <a:r>
              <a:rPr dirty="0"/>
              <a:t>'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valeurs</a:t>
            </a:r>
            <a:r>
              <a:rPr dirty="0"/>
              <a:t> </a:t>
            </a:r>
            <a:r>
              <a:rPr dirty="0" err="1"/>
              <a:t>numériques</a:t>
            </a:r>
            <a:r>
              <a:rPr dirty="0"/>
              <a:t> (0 et 1).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Pertinence:</a:t>
            </a:r>
            <a:endParaRPr dirty="0"/>
          </a:p>
          <a:p>
            <a:r>
              <a:rPr dirty="0"/>
              <a:t>✅ </a:t>
            </a:r>
            <a:r>
              <a:rPr dirty="0" err="1"/>
              <a:t>Réduit</a:t>
            </a:r>
            <a:r>
              <a:rPr dirty="0"/>
              <a:t> </a:t>
            </a:r>
            <a:r>
              <a:rPr dirty="0" err="1"/>
              <a:t>l’espace</a:t>
            </a:r>
            <a:r>
              <a:rPr dirty="0"/>
              <a:t> </a:t>
            </a:r>
            <a:r>
              <a:rPr dirty="0" err="1"/>
              <a:t>mémoire</a:t>
            </a:r>
            <a:endParaRPr dirty="0"/>
          </a:p>
          <a:p>
            <a:r>
              <a:rPr dirty="0"/>
              <a:t>✅ </a:t>
            </a:r>
            <a:r>
              <a:rPr dirty="0" err="1"/>
              <a:t>Accélère</a:t>
            </a:r>
            <a:r>
              <a:rPr dirty="0"/>
              <a:t> les </a:t>
            </a:r>
            <a:r>
              <a:rPr dirty="0" err="1"/>
              <a:t>calculs</a:t>
            </a:r>
            <a:endParaRPr dirty="0"/>
          </a:p>
          <a:p>
            <a:r>
              <a:rPr dirty="0"/>
              <a:t>✅ </a:t>
            </a:r>
            <a:r>
              <a:rPr dirty="0" err="1"/>
              <a:t>Optimisation</a:t>
            </a:r>
            <a:r>
              <a:rPr dirty="0"/>
              <a:t> pour </a:t>
            </a:r>
            <a:r>
              <a:rPr dirty="0" err="1"/>
              <a:t>une</a:t>
            </a:r>
            <a:r>
              <a:rPr dirty="0"/>
              <a:t> IA </a:t>
            </a:r>
            <a:r>
              <a:rPr dirty="0" err="1"/>
              <a:t>frugale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Étape 3 : Séparation des Données (80/20)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🔹 </a:t>
            </a:r>
            <a:r>
              <a:rPr dirty="0" smtClean="0"/>
              <a:t>80</a:t>
            </a:r>
            <a:r>
              <a:rPr dirty="0"/>
              <a:t>% </a:t>
            </a:r>
            <a:r>
              <a:rPr dirty="0" err="1"/>
              <a:t>entraînement</a:t>
            </a:r>
            <a:r>
              <a:rPr dirty="0"/>
              <a:t> / 20% </a:t>
            </a:r>
            <a:r>
              <a:rPr dirty="0" smtClean="0"/>
              <a:t>test </a:t>
            </a:r>
            <a:r>
              <a:rPr dirty="0"/>
              <a:t>→ Assure </a:t>
            </a:r>
            <a:r>
              <a:rPr dirty="0" err="1"/>
              <a:t>une</a:t>
            </a:r>
            <a:r>
              <a:rPr dirty="0"/>
              <a:t> bonne </a:t>
            </a:r>
            <a:r>
              <a:rPr dirty="0" err="1"/>
              <a:t>généralisation</a:t>
            </a:r>
            <a:r>
              <a:rPr dirty="0"/>
              <a:t>.</a:t>
            </a:r>
          </a:p>
          <a:p>
            <a:r>
              <a:rPr dirty="0"/>
              <a:t>🔹 </a:t>
            </a:r>
            <a:r>
              <a:rPr dirty="0" smtClean="0"/>
              <a:t>Stratification </a:t>
            </a:r>
            <a:r>
              <a:rPr dirty="0"/>
              <a:t>des </a:t>
            </a:r>
            <a:r>
              <a:rPr dirty="0" smtClean="0"/>
              <a:t>labels</a:t>
            </a:r>
            <a:r>
              <a:rPr lang="fr-FR" dirty="0"/>
              <a:t> </a:t>
            </a:r>
            <a:r>
              <a:rPr dirty="0" smtClean="0"/>
              <a:t>→ </a:t>
            </a:r>
            <a:r>
              <a:rPr dirty="0" err="1"/>
              <a:t>Répartition</a:t>
            </a:r>
            <a:r>
              <a:rPr dirty="0"/>
              <a:t> </a:t>
            </a:r>
            <a:r>
              <a:rPr dirty="0" err="1"/>
              <a:t>équilibrée</a:t>
            </a:r>
            <a:r>
              <a:rPr dirty="0"/>
              <a:t> des classes.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</a:t>
            </a:r>
            <a:r>
              <a:rPr dirty="0" err="1"/>
              <a:t>Évite</a:t>
            </a:r>
            <a:r>
              <a:rPr dirty="0"/>
              <a:t> le </a:t>
            </a:r>
            <a:r>
              <a:rPr dirty="0" err="1"/>
              <a:t>surajustement</a:t>
            </a:r>
            <a:r>
              <a:rPr dirty="0"/>
              <a:t> (overfitting)</a:t>
            </a:r>
          </a:p>
          <a:p>
            <a:r>
              <a:rPr dirty="0"/>
              <a:t>✅ Assure un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robuste</a:t>
            </a:r>
            <a:r>
              <a:rPr dirty="0"/>
              <a:t> et performant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Étape 4 : Entraînement du Modèle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🔹 </a:t>
            </a:r>
            <a:r>
              <a:rPr dirty="0" smtClean="0"/>
              <a:t>SVM </a:t>
            </a:r>
            <a:r>
              <a:rPr dirty="0"/>
              <a:t>avec kernel </a:t>
            </a:r>
            <a:r>
              <a:rPr dirty="0" err="1" smtClean="0"/>
              <a:t>linéaire</a:t>
            </a:r>
            <a:r>
              <a:rPr dirty="0" smtClean="0"/>
              <a:t> </a:t>
            </a:r>
            <a:r>
              <a:rPr dirty="0"/>
              <a:t>→ </a:t>
            </a:r>
            <a:r>
              <a:rPr dirty="0" err="1"/>
              <a:t>Moins</a:t>
            </a:r>
            <a:r>
              <a:rPr dirty="0"/>
              <a:t> gourmand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ressources</a:t>
            </a:r>
            <a:r>
              <a:rPr dirty="0"/>
              <a:t> que les </a:t>
            </a:r>
            <a:r>
              <a:rPr dirty="0" err="1"/>
              <a:t>réseaux</a:t>
            </a:r>
            <a:r>
              <a:rPr dirty="0"/>
              <a:t> </a:t>
            </a:r>
            <a:r>
              <a:rPr dirty="0" err="1"/>
              <a:t>neuronaux</a:t>
            </a:r>
            <a:r>
              <a:rPr dirty="0"/>
              <a:t>.</a:t>
            </a:r>
          </a:p>
          <a:p>
            <a:r>
              <a:rPr dirty="0"/>
              <a:t>🔹 </a:t>
            </a:r>
            <a:r>
              <a:rPr dirty="0" smtClean="0"/>
              <a:t>Transformation </a:t>
            </a:r>
            <a:r>
              <a:rPr dirty="0"/>
              <a:t>des images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vecteurs</a:t>
            </a:r>
            <a:r>
              <a:rPr dirty="0"/>
              <a:t> </a:t>
            </a:r>
            <a:r>
              <a:rPr dirty="0" smtClean="0"/>
              <a:t>1D </a:t>
            </a:r>
            <a:r>
              <a:rPr dirty="0"/>
              <a:t>→ Compatible avec le </a:t>
            </a:r>
            <a:r>
              <a:rPr dirty="0" err="1"/>
              <a:t>modèle</a:t>
            </a:r>
            <a:r>
              <a:rPr dirty="0"/>
              <a:t> SVM.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Léger et </a:t>
            </a:r>
            <a:r>
              <a:rPr dirty="0" err="1"/>
              <a:t>optimisé</a:t>
            </a:r>
            <a:r>
              <a:rPr dirty="0"/>
              <a:t> pour </a:t>
            </a:r>
            <a:r>
              <a:rPr dirty="0" err="1"/>
              <a:t>une</a:t>
            </a:r>
            <a:r>
              <a:rPr dirty="0"/>
              <a:t> IA </a:t>
            </a:r>
            <a:r>
              <a:rPr dirty="0" err="1"/>
              <a:t>frugale</a:t>
            </a:r>
            <a:endParaRPr dirty="0"/>
          </a:p>
          <a:p>
            <a:r>
              <a:rPr dirty="0"/>
              <a:t>✅ </a:t>
            </a:r>
            <a:r>
              <a:rPr dirty="0" err="1"/>
              <a:t>Moins</a:t>
            </a:r>
            <a:r>
              <a:rPr dirty="0"/>
              <a:t> de puissance </a:t>
            </a:r>
            <a:r>
              <a:rPr dirty="0" err="1"/>
              <a:t>nécessaire</a:t>
            </a:r>
            <a:r>
              <a:rPr dirty="0"/>
              <a:t> que les </a:t>
            </a:r>
            <a:r>
              <a:rPr dirty="0" err="1"/>
              <a:t>réseaux</a:t>
            </a:r>
            <a:r>
              <a:rPr dirty="0"/>
              <a:t> de </a:t>
            </a:r>
            <a:r>
              <a:rPr dirty="0" err="1"/>
              <a:t>neurones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 5 : Évaluation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🔹 </a:t>
            </a:r>
            <a:r>
              <a:rPr dirty="0" smtClean="0"/>
              <a:t>Rapport </a:t>
            </a:r>
            <a:r>
              <a:rPr dirty="0"/>
              <a:t>de </a:t>
            </a:r>
            <a:r>
              <a:rPr dirty="0" smtClean="0"/>
              <a:t>classification </a:t>
            </a:r>
            <a:r>
              <a:rPr dirty="0"/>
              <a:t>→ Donne </a:t>
            </a:r>
            <a:r>
              <a:rPr dirty="0" err="1"/>
              <a:t>précision</a:t>
            </a:r>
            <a:r>
              <a:rPr dirty="0"/>
              <a:t>, rappel et F1-score.</a:t>
            </a:r>
          </a:p>
          <a:p>
            <a:r>
              <a:rPr dirty="0"/>
              <a:t>🔹 </a:t>
            </a:r>
            <a:r>
              <a:rPr dirty="0" err="1" smtClean="0"/>
              <a:t>Précision</a:t>
            </a:r>
            <a:r>
              <a:rPr dirty="0" smtClean="0"/>
              <a:t> </a:t>
            </a:r>
            <a:r>
              <a:rPr dirty="0" err="1"/>
              <a:t>globale</a:t>
            </a:r>
            <a:r>
              <a:rPr dirty="0"/>
              <a:t> (</a:t>
            </a:r>
            <a:r>
              <a:rPr dirty="0" err="1"/>
              <a:t>accuracy_score</a:t>
            </a:r>
            <a:r>
              <a:rPr dirty="0" smtClean="0"/>
              <a:t>) </a:t>
            </a:r>
            <a:r>
              <a:rPr dirty="0"/>
              <a:t>→ </a:t>
            </a:r>
            <a:r>
              <a:rPr dirty="0" err="1"/>
              <a:t>Mesure</a:t>
            </a:r>
            <a:r>
              <a:rPr dirty="0"/>
              <a:t> </a:t>
            </a:r>
            <a:r>
              <a:rPr dirty="0" err="1"/>
              <a:t>l’efficacité</a:t>
            </a:r>
            <a:r>
              <a:rPr dirty="0"/>
              <a:t> du </a:t>
            </a:r>
            <a:r>
              <a:rPr dirty="0" err="1"/>
              <a:t>modèle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</a:t>
            </a:r>
            <a:r>
              <a:rPr dirty="0" err="1"/>
              <a:t>Évaluation</a:t>
            </a:r>
            <a:r>
              <a:rPr dirty="0"/>
              <a:t> objective des performances</a:t>
            </a:r>
          </a:p>
          <a:p>
            <a:r>
              <a:rPr dirty="0"/>
              <a:t>✅ </a:t>
            </a:r>
            <a:r>
              <a:rPr dirty="0" err="1"/>
              <a:t>Vérification</a:t>
            </a:r>
            <a:r>
              <a:rPr dirty="0"/>
              <a:t> de </a:t>
            </a:r>
            <a:r>
              <a:rPr dirty="0" err="1"/>
              <a:t>l’efficacité</a:t>
            </a:r>
            <a:r>
              <a:rPr dirty="0"/>
              <a:t> du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un cadre frugal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Étape 6 : Suivi de l’Empreinte Carbone avec CodeCarbon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🔹 </a:t>
            </a:r>
            <a:r>
              <a:rPr dirty="0" err="1" smtClean="0"/>
              <a:t>Utilisation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 smtClean="0"/>
              <a:t>CodeCarbon</a:t>
            </a:r>
            <a:r>
              <a:rPr dirty="0" smtClean="0"/>
              <a:t> </a:t>
            </a:r>
            <a:r>
              <a:rPr dirty="0"/>
              <a:t>→ </a:t>
            </a:r>
            <a:r>
              <a:rPr dirty="0" err="1"/>
              <a:t>Mesure</a:t>
            </a:r>
            <a:r>
              <a:rPr dirty="0"/>
              <a:t> la </a:t>
            </a:r>
            <a:r>
              <a:rPr dirty="0" err="1"/>
              <a:t>consommation</a:t>
            </a:r>
            <a:r>
              <a:rPr dirty="0"/>
              <a:t> </a:t>
            </a:r>
            <a:r>
              <a:rPr dirty="0" err="1"/>
              <a:t>énergétique</a:t>
            </a:r>
            <a:r>
              <a:rPr dirty="0"/>
              <a:t> et les </a:t>
            </a:r>
            <a:r>
              <a:rPr dirty="0" err="1"/>
              <a:t>émissions</a:t>
            </a:r>
            <a:r>
              <a:rPr dirty="0"/>
              <a:t> de CO₂.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</a:t>
            </a:r>
            <a:r>
              <a:rPr dirty="0" err="1"/>
              <a:t>Critère</a:t>
            </a:r>
            <a:r>
              <a:rPr dirty="0"/>
              <a:t> </a:t>
            </a:r>
            <a:r>
              <a:rPr dirty="0" err="1"/>
              <a:t>essentiel</a:t>
            </a:r>
            <a:r>
              <a:rPr dirty="0"/>
              <a:t> pour </a:t>
            </a:r>
            <a:r>
              <a:rPr dirty="0" err="1"/>
              <a:t>une</a:t>
            </a:r>
            <a:r>
              <a:rPr dirty="0"/>
              <a:t> IA </a:t>
            </a:r>
            <a:r>
              <a:rPr dirty="0" err="1"/>
              <a:t>frugale</a:t>
            </a:r>
            <a:endParaRPr dirty="0"/>
          </a:p>
          <a:p>
            <a:r>
              <a:rPr dirty="0"/>
              <a:t>✅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d’optimiser</a:t>
            </a:r>
            <a:r>
              <a:rPr dirty="0"/>
              <a:t> la </a:t>
            </a:r>
            <a:r>
              <a:rPr dirty="0" err="1"/>
              <a:t>consommation</a:t>
            </a:r>
            <a:r>
              <a:rPr dirty="0"/>
              <a:t> </a:t>
            </a:r>
            <a:r>
              <a:rPr dirty="0" err="1"/>
              <a:t>énergétique</a:t>
            </a:r>
            <a:r>
              <a:rPr dirty="0"/>
              <a:t> du </a:t>
            </a:r>
            <a:r>
              <a:rPr dirty="0" err="1"/>
              <a:t>modèle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 7 : Sauvegarde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🔹 </a:t>
            </a:r>
            <a:r>
              <a:rPr dirty="0" smtClean="0"/>
              <a:t>Format </a:t>
            </a:r>
            <a:r>
              <a:rPr dirty="0"/>
              <a:t>.</a:t>
            </a:r>
            <a:r>
              <a:rPr dirty="0" err="1"/>
              <a:t>pkl</a:t>
            </a:r>
            <a:r>
              <a:rPr dirty="0"/>
              <a:t> avec </a:t>
            </a:r>
            <a:r>
              <a:rPr dirty="0" err="1" smtClean="0"/>
              <a:t>Joblib</a:t>
            </a:r>
            <a:r>
              <a:rPr dirty="0" smtClean="0"/>
              <a:t> </a:t>
            </a:r>
            <a:r>
              <a:rPr dirty="0"/>
              <a:t>→ </a:t>
            </a:r>
            <a:r>
              <a:rPr dirty="0" err="1"/>
              <a:t>Stockage</a:t>
            </a:r>
            <a:r>
              <a:rPr dirty="0"/>
              <a:t> </a:t>
            </a:r>
            <a:r>
              <a:rPr dirty="0" err="1"/>
              <a:t>léger</a:t>
            </a:r>
            <a:r>
              <a:rPr dirty="0"/>
              <a:t> et </a:t>
            </a:r>
            <a:r>
              <a:rPr dirty="0" err="1"/>
              <a:t>rapide</a:t>
            </a:r>
            <a:r>
              <a:rPr dirty="0"/>
              <a:t> pour </a:t>
            </a:r>
            <a:r>
              <a:rPr dirty="0" err="1"/>
              <a:t>éviter</a:t>
            </a:r>
            <a:r>
              <a:rPr dirty="0"/>
              <a:t> un </a:t>
            </a:r>
            <a:r>
              <a:rPr dirty="0" err="1"/>
              <a:t>réentraînement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smtClean="0"/>
              <a:t>Pertinence </a:t>
            </a:r>
            <a:r>
              <a:rPr dirty="0"/>
              <a:t>:</a:t>
            </a:r>
          </a:p>
          <a:p>
            <a:r>
              <a:rPr dirty="0"/>
              <a:t>✅ </a:t>
            </a:r>
            <a:r>
              <a:rPr dirty="0" err="1"/>
              <a:t>Réduction</a:t>
            </a:r>
            <a:r>
              <a:rPr dirty="0"/>
              <a:t> de la </a:t>
            </a:r>
            <a:r>
              <a:rPr dirty="0" err="1"/>
              <a:t>consommation</a:t>
            </a:r>
            <a:r>
              <a:rPr dirty="0"/>
              <a:t> </a:t>
            </a:r>
            <a:r>
              <a:rPr dirty="0" err="1"/>
              <a:t>énergétique</a:t>
            </a:r>
            <a:endParaRPr dirty="0"/>
          </a:p>
          <a:p>
            <a:r>
              <a:rPr dirty="0"/>
              <a:t>✅ </a:t>
            </a:r>
            <a:r>
              <a:rPr dirty="0" err="1"/>
              <a:t>Accélération</a:t>
            </a:r>
            <a:r>
              <a:rPr dirty="0"/>
              <a:t> de </a:t>
            </a:r>
            <a:r>
              <a:rPr dirty="0" err="1"/>
              <a:t>l’inférence</a:t>
            </a:r>
            <a:r>
              <a:rPr dirty="0"/>
              <a:t> sans surcharge inutile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1001"/>
            <a:ext cx="9144000" cy="42397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7251"/>
            <a:ext cx="1960085" cy="9037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86" y="857251"/>
            <a:ext cx="7183915" cy="9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de la recherche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Trouver un modèle IA qui équilibre :</a:t>
            </a:r>
          </a:p>
          <a:p>
            <a:r>
              <a:t>✅ Haute précision</a:t>
            </a:r>
          </a:p>
          <a:p>
            <a:r>
              <a:t>✅ Faible consommation énergétique</a:t>
            </a:r>
          </a:p>
          <a:p>
            <a:r>
              <a:t>✅ Empreinte carbone minimale</a:t>
            </a:r>
          </a:p>
          <a:p>
            <a:endParaRPr/>
          </a:p>
          <a:p>
            <a:r>
              <a:t>Importance de l’IA frugale pour la durabilité environnementale.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Modèles testés et Stratégie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Modèles évalués :</a:t>
            </a:r>
          </a:p>
          <a:p>
            <a:r>
              <a:t>🔹 SVM (Support Vector Machine)</a:t>
            </a:r>
          </a:p>
          <a:p>
            <a:r>
              <a:t>🔹 XGBoost (Gradient Boosting)</a:t>
            </a:r>
          </a:p>
          <a:p>
            <a:r>
              <a:t>🔹 MobileNetV2 &amp; EfficientNetB0 (Deep Learning)</a:t>
            </a:r>
          </a:p>
          <a:p>
            <a:endParaRPr/>
          </a:p>
          <a:p>
            <a:r>
              <a:t>Stratégie : Tester différents pourcentages de données (20%, 40%, 60%, 80%, 100%) pour voir l’impact sur la précision et la consommation d’énergie.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Comparaison des Résultats (Précision, Temps, CO₂)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Comparatif</a:t>
            </a:r>
            <a:r>
              <a:rPr dirty="0"/>
              <a:t> des </a:t>
            </a:r>
            <a:r>
              <a:rPr dirty="0" err="1"/>
              <a:t>modèles</a:t>
            </a:r>
            <a:r>
              <a:rPr dirty="0"/>
              <a:t> :</a:t>
            </a:r>
          </a:p>
          <a:p>
            <a:endParaRPr dirty="0"/>
          </a:p>
          <a:p>
            <a:r>
              <a:rPr dirty="0"/>
              <a:t>SVM_20% : </a:t>
            </a:r>
            <a:r>
              <a:rPr dirty="0" err="1"/>
              <a:t>Précision</a:t>
            </a:r>
            <a:r>
              <a:rPr dirty="0"/>
              <a:t> 0.9773, Temps 0.50s, CO₂ 0.000004 kg</a:t>
            </a:r>
          </a:p>
          <a:p>
            <a:r>
              <a:rPr dirty="0"/>
              <a:t>MobileNetV2 : </a:t>
            </a:r>
            <a:r>
              <a:rPr dirty="0" err="1"/>
              <a:t>Précision</a:t>
            </a:r>
            <a:r>
              <a:rPr dirty="0"/>
              <a:t> 0.9091, Temps 30.89s, CO₂ 0.000260 kg</a:t>
            </a:r>
          </a:p>
          <a:p>
            <a:r>
              <a:rPr dirty="0"/>
              <a:t>EfficientNetB0 : </a:t>
            </a:r>
            <a:r>
              <a:rPr dirty="0" err="1"/>
              <a:t>Précision</a:t>
            </a:r>
            <a:r>
              <a:rPr dirty="0"/>
              <a:t> 0.8909, Temps 58.16s, CO₂ 0.000479 kg</a:t>
            </a:r>
          </a:p>
          <a:p>
            <a:endParaRPr dirty="0"/>
          </a:p>
          <a:p>
            <a:r>
              <a:rPr dirty="0"/>
              <a:t>Conclusion : </a:t>
            </a:r>
            <a:r>
              <a:rPr dirty="0" smtClean="0">
                <a:solidFill>
                  <a:srgbClr val="00B050"/>
                </a:solidFill>
              </a:rPr>
              <a:t>SVM_20</a:t>
            </a:r>
            <a:r>
              <a:rPr dirty="0">
                <a:solidFill>
                  <a:srgbClr val="00B050"/>
                </a:solidFill>
              </a:rPr>
              <a:t>% </a:t>
            </a:r>
            <a:r>
              <a:rPr dirty="0" err="1">
                <a:solidFill>
                  <a:srgbClr val="00B050"/>
                </a:solidFill>
              </a:rPr>
              <a:t>est</a:t>
            </a:r>
            <a:r>
              <a:rPr dirty="0">
                <a:solidFill>
                  <a:srgbClr val="00B050"/>
                </a:solidFill>
              </a:rPr>
              <a:t> le </a:t>
            </a:r>
            <a:r>
              <a:rPr dirty="0" err="1">
                <a:solidFill>
                  <a:srgbClr val="00B050"/>
                </a:solidFill>
              </a:rPr>
              <a:t>modèle</a:t>
            </a:r>
            <a:r>
              <a:rPr dirty="0">
                <a:solidFill>
                  <a:srgbClr val="00B050"/>
                </a:solidFill>
              </a:rPr>
              <a:t> le plus précis </a:t>
            </a:r>
            <a:r>
              <a:rPr lang="fr-FR" dirty="0" smtClean="0">
                <a:solidFill>
                  <a:srgbClr val="00B050"/>
                </a:solidFill>
              </a:rPr>
              <a:t>et</a:t>
            </a:r>
            <a:r>
              <a:rPr dirty="0" smtClean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le plus </a:t>
            </a:r>
            <a:r>
              <a:rPr dirty="0" smtClean="0">
                <a:solidFill>
                  <a:srgbClr val="00B050"/>
                </a:solidFill>
              </a:rPr>
              <a:t>frugal.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 du Score Frugalité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Formule : Score Frugalité = (α × Précision normalisée) - (β × Temps normalisé) - (γ × CO₂ normalisé)</a:t>
            </a:r>
          </a:p>
          <a:p>
            <a:endParaRPr/>
          </a:p>
          <a:p>
            <a:r>
              <a:t>Résultats :</a:t>
            </a:r>
          </a:p>
          <a:p>
            <a:r>
              <a:t>🏆 SVM_20% : 1.0000</a:t>
            </a:r>
          </a:p>
          <a:p>
            <a:r>
              <a:t>SVM_40% : 0.8700</a:t>
            </a:r>
          </a:p>
          <a:p>
            <a:r>
              <a:t>XGBoost_20% : 0.6500</a:t>
            </a:r>
          </a:p>
          <a:p>
            <a:r>
              <a:t>MobileNetV2 : 0.4800</a:t>
            </a:r>
          </a:p>
          <a:p>
            <a:endParaRPr/>
          </a:p>
          <a:p>
            <a:r>
              <a:t>Classement des modèles selon leur Score Frugalité.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Pourquoi SVM_20% est le Meilleur Choix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Meilleure précision (0.9773)</a:t>
            </a:r>
          </a:p>
          <a:p>
            <a:r>
              <a:t>✅ Temps d'entraînement ultra-rapide (0.50s)</a:t>
            </a:r>
          </a:p>
          <a:p>
            <a:r>
              <a:t>✅ Empreinte carbone ultra faible (0.000004 kg CO₂)</a:t>
            </a:r>
          </a:p>
          <a:p>
            <a:r>
              <a:t>✅ Meilleur Score Frugalité (1.0000)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Tests et Optimisations du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Objectif : Vérifier si MobileNetV2 &amp; EfficientNetB0 pouvaient surpasser SVM_20%.</a:t>
            </a:r>
          </a:p>
          <a:p>
            <a:endParaRPr/>
          </a:p>
          <a:p>
            <a:r>
              <a:t>Méthodes :</a:t>
            </a:r>
          </a:p>
          <a:p>
            <a:r>
              <a:t>🔹 Fine-tuning des couches supérieures</a:t>
            </a:r>
          </a:p>
          <a:p>
            <a:r>
              <a:t>🔹 Augmentation des epochs (10-15)</a:t>
            </a:r>
          </a:p>
          <a:p>
            <a:r>
              <a:t>🔹 Réduction de la taille des images</a:t>
            </a:r>
          </a:p>
          <a:p>
            <a:endParaRPr/>
          </a:p>
          <a:p>
            <a:r>
              <a:t>Résultat : Échec du Deep Learning 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Recommandations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Modèle retenu : **SVM_20%** 🚀</a:t>
            </a:r>
          </a:p>
          <a:p>
            <a:endParaRPr/>
          </a:p>
          <a:p>
            <a:r>
              <a:t>Pourquoi ?</a:t>
            </a:r>
          </a:p>
          <a:p>
            <a:r>
              <a:t>✅ Précision maximale</a:t>
            </a:r>
          </a:p>
          <a:p>
            <a:r>
              <a:t>✅ Modèle ultra rapide</a:t>
            </a:r>
          </a:p>
          <a:p>
            <a:r>
              <a:t>✅ Impact carbone négligeable</a:t>
            </a:r>
          </a:p>
          <a:p>
            <a:endParaRPr/>
          </a:p>
          <a:p>
            <a:r>
              <a:t>Prochaines étapes :</a:t>
            </a:r>
          </a:p>
          <a:p>
            <a:r>
              <a:t>🔹 Déploiement du modèle en production</a:t>
            </a:r>
          </a:p>
          <a:p>
            <a:r>
              <a:t>🔹 Amélioration de la robustesse sur de nouvelles catégories.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89826A762E64F841DD275CE3178E3" ma:contentTypeVersion="4" ma:contentTypeDescription="Create a new document." ma:contentTypeScope="" ma:versionID="9ee5001fa34638f15277019bd1667334">
  <xsd:schema xmlns:xsd="http://www.w3.org/2001/XMLSchema" xmlns:xs="http://www.w3.org/2001/XMLSchema" xmlns:p="http://schemas.microsoft.com/office/2006/metadata/properties" xmlns:ns2="e702c2c5-f72d-498f-9dc8-9a57f9e646da" targetNamespace="http://schemas.microsoft.com/office/2006/metadata/properties" ma:root="true" ma:fieldsID="7abadd28b8d17a71a70d45ec3a1bb076" ns2:_="">
    <xsd:import namespace="e702c2c5-f72d-498f-9dc8-9a57f9e64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2c2c5-f72d-498f-9dc8-9a57f9e64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1203F1-5A35-4BF9-A19A-32A044068C1C}"/>
</file>

<file path=customXml/itemProps2.xml><?xml version="1.0" encoding="utf-8"?>
<ds:datastoreItem xmlns:ds="http://schemas.openxmlformats.org/officeDocument/2006/customXml" ds:itemID="{07FC3C84-ACBA-4FDF-9B73-C493C08675AF}"/>
</file>

<file path=customXml/itemProps3.xml><?xml version="1.0" encoding="utf-8"?>
<ds:datastoreItem xmlns:ds="http://schemas.openxmlformats.org/officeDocument/2006/customXml" ds:itemID="{85155D6D-3EFE-40E1-933F-8488023333CF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868</Words>
  <Application>Microsoft Office PowerPoint</Application>
  <PresentationFormat>Affichage à l'écran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Optimisation Frugale en IA : Trouver le Meilleur Modèle</vt:lpstr>
      <vt:lpstr>Présentation PowerPoint</vt:lpstr>
      <vt:lpstr>Objectif de la recherche</vt:lpstr>
      <vt:lpstr>Modèles testés et Stratégie</vt:lpstr>
      <vt:lpstr>Comparaison des Résultats (Précision, Temps, CO₂)</vt:lpstr>
      <vt:lpstr>Calcul du Score Frugalité</vt:lpstr>
      <vt:lpstr>Pourquoi SVM_20% est le Meilleur Choix ?</vt:lpstr>
      <vt:lpstr>Tests et Optimisations du Deep Learning</vt:lpstr>
      <vt:lpstr>Conclusion et Recommandations</vt:lpstr>
      <vt:lpstr>Précision sur les Tests</vt:lpstr>
      <vt:lpstr>Choix d’un Modèle Unique</vt:lpstr>
      <vt:lpstr>Étape 1 : Chargement et Prétraitement des Images</vt:lpstr>
      <vt:lpstr>Étape 2 : Fusion des Données et Encodage des Labels</vt:lpstr>
      <vt:lpstr>Étape 3 : Séparation des Données (80/20)</vt:lpstr>
      <vt:lpstr>Étape 4 : Entraînement du Modèle SVM</vt:lpstr>
      <vt:lpstr>Étape 5 : Évaluation du Modèle</vt:lpstr>
      <vt:lpstr>Étape 6 : Suivi de l’Empreinte Carbone avec CodeCarbon</vt:lpstr>
      <vt:lpstr>Étape 7 : Sauvegarde du Modèle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Frugale en IA : Trouver le Meilleur Modèle</dc:title>
  <dc:subject/>
  <dc:creator>PERSO</dc:creator>
  <cp:keywords/>
  <dc:description>generated using python-pptx</dc:description>
  <cp:lastModifiedBy>HOUNSONLON Morisco Godson</cp:lastModifiedBy>
  <cp:revision>3</cp:revision>
  <dcterms:created xsi:type="dcterms:W3CDTF">2013-01-27T09:14:16Z</dcterms:created>
  <dcterms:modified xsi:type="dcterms:W3CDTF">2025-02-16T19:13:21Z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0x010100C7E89826A762E64F841DD275CE3178E3</vt:lpwstr>
  </property>
</Properties>
</file>