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57" r:id="rId4"/>
    <p:sldId id="259" r:id="rId5"/>
    <p:sldId id="265" r:id="rId6"/>
    <p:sldId id="262" r:id="rId7"/>
    <p:sldId id="272" r:id="rId8"/>
    <p:sldId id="273" r:id="rId9"/>
    <p:sldId id="260" r:id="rId10"/>
    <p:sldId id="263" r:id="rId11"/>
    <p:sldId id="266" r:id="rId12"/>
    <p:sldId id="267" r:id="rId13"/>
    <p:sldId id="268" r:id="rId14"/>
    <p:sldId id="269"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e, Nora E." initials="KNE" lastIdx="1" clrIdx="0">
    <p:extLst>
      <p:ext uri="{19B8F6BF-5375-455C-9EA6-DF929625EA0E}">
        <p15:presenceInfo xmlns:p15="http://schemas.microsoft.com/office/powerpoint/2012/main" userId="Koe, Nora 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87" autoAdjust="0"/>
    <p:restoredTop sz="76954" autoAdjust="0"/>
  </p:normalViewPr>
  <p:slideViewPr>
    <p:cSldViewPr snapToGrid="0">
      <p:cViewPr varScale="1">
        <p:scale>
          <a:sx n="48" d="100"/>
          <a:sy n="48" d="100"/>
        </p:scale>
        <p:origin x="4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0F993-9C9E-4E3D-A509-B592FF353717}"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43FE5-566C-4C3C-9076-E9BC8DA78048}" type="slidenum">
              <a:rPr lang="en-US" smtClean="0"/>
              <a:t>‹#›</a:t>
            </a:fld>
            <a:endParaRPr lang="en-US"/>
          </a:p>
        </p:txBody>
      </p:sp>
    </p:spTree>
    <p:extLst>
      <p:ext uri="{BB962C8B-B14F-4D97-AF65-F5344CB8AC3E}">
        <p14:creationId xmlns:p14="http://schemas.microsoft.com/office/powerpoint/2010/main" val="230571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Interactions b/w cells</a:t>
            </a:r>
          </a:p>
        </p:txBody>
      </p:sp>
      <p:sp>
        <p:nvSpPr>
          <p:cNvPr id="4" name="Slide Number Placeholder 3"/>
          <p:cNvSpPr>
            <a:spLocks noGrp="1"/>
          </p:cNvSpPr>
          <p:nvPr>
            <p:ph type="sldNum" sz="quarter" idx="10"/>
          </p:nvPr>
        </p:nvSpPr>
        <p:spPr/>
        <p:txBody>
          <a:bodyPr/>
          <a:lstStyle/>
          <a:p>
            <a:fld id="{7E843FE5-566C-4C3C-9076-E9BC8DA78048}" type="slidenum">
              <a:rPr lang="en-US" smtClean="0"/>
              <a:t>1</a:t>
            </a:fld>
            <a:endParaRPr lang="en-US"/>
          </a:p>
        </p:txBody>
      </p:sp>
    </p:spTree>
    <p:extLst>
      <p:ext uri="{BB962C8B-B14F-4D97-AF65-F5344CB8AC3E}">
        <p14:creationId xmlns:p14="http://schemas.microsoft.com/office/powerpoint/2010/main" val="3139051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cost matrix work?  Leverage the probability outputted from model. </a:t>
            </a:r>
          </a:p>
          <a:p>
            <a:r>
              <a:rPr lang="en-US" dirty="0"/>
              <a:t>Into linear assignment function – minimizes cost</a:t>
            </a:r>
          </a:p>
        </p:txBody>
      </p:sp>
      <p:sp>
        <p:nvSpPr>
          <p:cNvPr id="4" name="Slide Number Placeholder 3"/>
          <p:cNvSpPr>
            <a:spLocks noGrp="1"/>
          </p:cNvSpPr>
          <p:nvPr>
            <p:ph type="sldNum" sz="quarter" idx="10"/>
          </p:nvPr>
        </p:nvSpPr>
        <p:spPr/>
        <p:txBody>
          <a:bodyPr/>
          <a:lstStyle/>
          <a:p>
            <a:fld id="{7E843FE5-566C-4C3C-9076-E9BC8DA78048}" type="slidenum">
              <a:rPr lang="en-US" smtClean="0"/>
              <a:t>10</a:t>
            </a:fld>
            <a:endParaRPr lang="en-US"/>
          </a:p>
        </p:txBody>
      </p:sp>
    </p:spTree>
    <p:extLst>
      <p:ext uri="{BB962C8B-B14F-4D97-AF65-F5344CB8AC3E}">
        <p14:creationId xmlns:p14="http://schemas.microsoft.com/office/powerpoint/2010/main" val="3658637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 pure tracking example</a:t>
            </a:r>
          </a:p>
          <a:p>
            <a:r>
              <a:rPr lang="en-US" dirty="0"/>
              <a:t>Right = two divisions, rare but interesting occurrences (difficult to teach)</a:t>
            </a:r>
          </a:p>
        </p:txBody>
      </p:sp>
      <p:sp>
        <p:nvSpPr>
          <p:cNvPr id="4" name="Slide Number Placeholder 3"/>
          <p:cNvSpPr>
            <a:spLocks noGrp="1"/>
          </p:cNvSpPr>
          <p:nvPr>
            <p:ph type="sldNum" sz="quarter" idx="10"/>
          </p:nvPr>
        </p:nvSpPr>
        <p:spPr/>
        <p:txBody>
          <a:bodyPr/>
          <a:lstStyle/>
          <a:p>
            <a:fld id="{7E843FE5-566C-4C3C-9076-E9BC8DA78048}" type="slidenum">
              <a:rPr lang="en-US" smtClean="0"/>
              <a:t>11</a:t>
            </a:fld>
            <a:endParaRPr lang="en-US"/>
          </a:p>
        </p:txBody>
      </p:sp>
    </p:spTree>
    <p:extLst>
      <p:ext uri="{BB962C8B-B14F-4D97-AF65-F5344CB8AC3E}">
        <p14:creationId xmlns:p14="http://schemas.microsoft.com/office/powerpoint/2010/main" val="4087216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Frames taken from second video.  One of the daughter cells remains the same label while the rest oscillate.  </a:t>
            </a:r>
          </a:p>
          <a:p>
            <a:r>
              <a:rPr lang="en-US" dirty="0"/>
              <a:t>…Data</a:t>
            </a:r>
          </a:p>
        </p:txBody>
      </p:sp>
      <p:sp>
        <p:nvSpPr>
          <p:cNvPr id="4" name="Slide Number Placeholder 3"/>
          <p:cNvSpPr>
            <a:spLocks noGrp="1"/>
          </p:cNvSpPr>
          <p:nvPr>
            <p:ph type="sldNum" sz="quarter" idx="10"/>
          </p:nvPr>
        </p:nvSpPr>
        <p:spPr/>
        <p:txBody>
          <a:bodyPr/>
          <a:lstStyle/>
          <a:p>
            <a:fld id="{7E843FE5-566C-4C3C-9076-E9BC8DA78048}" type="slidenum">
              <a:rPr lang="en-US" smtClean="0"/>
              <a:t>12</a:t>
            </a:fld>
            <a:endParaRPr lang="en-US"/>
          </a:p>
        </p:txBody>
      </p:sp>
    </p:spTree>
    <p:extLst>
      <p:ext uri="{BB962C8B-B14F-4D97-AF65-F5344CB8AC3E}">
        <p14:creationId xmlns:p14="http://schemas.microsoft.com/office/powerpoint/2010/main" val="2764415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able to track cells accurately, as well as follow cell lineages is important in studying single cells.  These details allow for more insight and are the key to understanding viruses and diseases.  </a:t>
            </a:r>
          </a:p>
        </p:txBody>
      </p:sp>
      <p:sp>
        <p:nvSpPr>
          <p:cNvPr id="4" name="Slide Number Placeholder 3"/>
          <p:cNvSpPr>
            <a:spLocks noGrp="1"/>
          </p:cNvSpPr>
          <p:nvPr>
            <p:ph type="sldNum" sz="quarter" idx="10"/>
          </p:nvPr>
        </p:nvSpPr>
        <p:spPr/>
        <p:txBody>
          <a:bodyPr/>
          <a:lstStyle/>
          <a:p>
            <a:fld id="{7E843FE5-566C-4C3C-9076-E9BC8DA78048}" type="slidenum">
              <a:rPr lang="en-US" smtClean="0"/>
              <a:t>13</a:t>
            </a:fld>
            <a:endParaRPr lang="en-US"/>
          </a:p>
        </p:txBody>
      </p:sp>
    </p:spTree>
    <p:extLst>
      <p:ext uri="{BB962C8B-B14F-4D97-AF65-F5344CB8AC3E}">
        <p14:creationId xmlns:p14="http://schemas.microsoft.com/office/powerpoint/2010/main" val="3255970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43FE5-566C-4C3C-9076-E9BC8DA78048}" type="slidenum">
              <a:rPr lang="en-US" smtClean="0"/>
              <a:t>14</a:t>
            </a:fld>
            <a:endParaRPr lang="en-US"/>
          </a:p>
        </p:txBody>
      </p:sp>
    </p:spTree>
    <p:extLst>
      <p:ext uri="{BB962C8B-B14F-4D97-AF65-F5344CB8AC3E}">
        <p14:creationId xmlns:p14="http://schemas.microsoft.com/office/powerpoint/2010/main" val="37987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ability to track cells allows researchers to </a:t>
            </a:r>
          </a:p>
        </p:txBody>
      </p:sp>
      <p:sp>
        <p:nvSpPr>
          <p:cNvPr id="4" name="Slide Number Placeholder 3"/>
          <p:cNvSpPr>
            <a:spLocks noGrp="1"/>
          </p:cNvSpPr>
          <p:nvPr>
            <p:ph type="sldNum" sz="quarter" idx="10"/>
          </p:nvPr>
        </p:nvSpPr>
        <p:spPr/>
        <p:txBody>
          <a:bodyPr/>
          <a:lstStyle/>
          <a:p>
            <a:fld id="{7E843FE5-566C-4C3C-9076-E9BC8DA78048}" type="slidenum">
              <a:rPr lang="en-US" smtClean="0"/>
              <a:t>2</a:t>
            </a:fld>
            <a:endParaRPr lang="en-US"/>
          </a:p>
        </p:txBody>
      </p:sp>
    </p:spTree>
    <p:extLst>
      <p:ext uri="{BB962C8B-B14F-4D97-AF65-F5344CB8AC3E}">
        <p14:creationId xmlns:p14="http://schemas.microsoft.com/office/powerpoint/2010/main" val="2070984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Tracking</a:t>
            </a:r>
          </a:p>
          <a:p>
            <a:r>
              <a:rPr lang="en-US" dirty="0"/>
              <a:t>What do we mean by producing tracks of cells. Image is array of numbers, labels. </a:t>
            </a:r>
            <a:r>
              <a:rPr lang="en-US" dirty="0" err="1"/>
              <a:t>Deepcell</a:t>
            </a:r>
            <a:endParaRPr lang="en-US" dirty="0"/>
          </a:p>
          <a:p>
            <a:r>
              <a:rPr lang="en-US" dirty="0"/>
              <a:t>Daniel’s pipeline, scale of live cell experiments is limited by this ability to annotate data meaningfully.</a:t>
            </a:r>
          </a:p>
          <a:p>
            <a:r>
              <a:rPr lang="en-US" dirty="0"/>
              <a:t>Teach computer to do it for us</a:t>
            </a:r>
          </a:p>
        </p:txBody>
      </p:sp>
      <p:sp>
        <p:nvSpPr>
          <p:cNvPr id="4" name="Slide Number Placeholder 3"/>
          <p:cNvSpPr>
            <a:spLocks noGrp="1"/>
          </p:cNvSpPr>
          <p:nvPr>
            <p:ph type="sldNum" sz="quarter" idx="10"/>
          </p:nvPr>
        </p:nvSpPr>
        <p:spPr/>
        <p:txBody>
          <a:bodyPr/>
          <a:lstStyle/>
          <a:p>
            <a:fld id="{7E843FE5-566C-4C3C-9076-E9BC8DA78048}" type="slidenum">
              <a:rPr lang="en-US" smtClean="0"/>
              <a:t>3</a:t>
            </a:fld>
            <a:endParaRPr lang="en-US"/>
          </a:p>
        </p:txBody>
      </p:sp>
    </p:spTree>
    <p:extLst>
      <p:ext uri="{BB962C8B-B14F-4D97-AF65-F5344CB8AC3E}">
        <p14:creationId xmlns:p14="http://schemas.microsoft.com/office/powerpoint/2010/main" val="51184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are case-specific,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Prof took these at Stanford, use neural networks to track</a:t>
            </a:r>
          </a:p>
          <a:p>
            <a:endParaRPr lang="en-US" dirty="0"/>
          </a:p>
        </p:txBody>
      </p:sp>
      <p:sp>
        <p:nvSpPr>
          <p:cNvPr id="4" name="Slide Number Placeholder 3"/>
          <p:cNvSpPr>
            <a:spLocks noGrp="1"/>
          </p:cNvSpPr>
          <p:nvPr>
            <p:ph type="sldNum" sz="quarter" idx="10"/>
          </p:nvPr>
        </p:nvSpPr>
        <p:spPr/>
        <p:txBody>
          <a:bodyPr/>
          <a:lstStyle/>
          <a:p>
            <a:fld id="{7E843FE5-566C-4C3C-9076-E9BC8DA78048}" type="slidenum">
              <a:rPr lang="en-US" smtClean="0"/>
              <a:t>4</a:t>
            </a:fld>
            <a:endParaRPr lang="en-US"/>
          </a:p>
        </p:txBody>
      </p:sp>
    </p:spTree>
    <p:extLst>
      <p:ext uri="{BB962C8B-B14F-4D97-AF65-F5344CB8AC3E}">
        <p14:creationId xmlns:p14="http://schemas.microsoft.com/office/powerpoint/2010/main" val="121681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43FE5-566C-4C3C-9076-E9BC8DA78048}" type="slidenum">
              <a:rPr lang="en-US" smtClean="0"/>
              <a:t>5</a:t>
            </a:fld>
            <a:endParaRPr lang="en-US"/>
          </a:p>
        </p:txBody>
      </p:sp>
    </p:spTree>
    <p:extLst>
      <p:ext uri="{BB962C8B-B14F-4D97-AF65-F5344CB8AC3E}">
        <p14:creationId xmlns:p14="http://schemas.microsoft.com/office/powerpoint/2010/main" val="2516655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DIFFERENTIATE CELLS.  Tracking….Use </a:t>
            </a:r>
            <a:r>
              <a:rPr lang="en-US" dirty="0" err="1"/>
              <a:t>deepcell</a:t>
            </a:r>
            <a:r>
              <a:rPr lang="en-US" dirty="0"/>
              <a:t> for unique seg, division is rare</a:t>
            </a:r>
          </a:p>
          <a:p>
            <a:r>
              <a:rPr lang="en-US" dirty="0"/>
              <a:t>Flatten then dense, dense is fully connected…</a:t>
            </a:r>
          </a:p>
          <a:p>
            <a:r>
              <a:rPr lang="en-US" dirty="0" err="1"/>
              <a:t>Softmax</a:t>
            </a:r>
            <a:r>
              <a:rPr lang="en-US" dirty="0"/>
              <a:t> optimization</a:t>
            </a:r>
          </a:p>
        </p:txBody>
      </p:sp>
      <p:sp>
        <p:nvSpPr>
          <p:cNvPr id="4" name="Slide Number Placeholder 3"/>
          <p:cNvSpPr>
            <a:spLocks noGrp="1"/>
          </p:cNvSpPr>
          <p:nvPr>
            <p:ph type="sldNum" sz="quarter" idx="10"/>
          </p:nvPr>
        </p:nvSpPr>
        <p:spPr/>
        <p:txBody>
          <a:bodyPr/>
          <a:lstStyle/>
          <a:p>
            <a:fld id="{7E843FE5-566C-4C3C-9076-E9BC8DA78048}" type="slidenum">
              <a:rPr lang="en-US" smtClean="0"/>
              <a:t>6</a:t>
            </a:fld>
            <a:endParaRPr lang="en-US"/>
          </a:p>
        </p:txBody>
      </p:sp>
    </p:spTree>
    <p:extLst>
      <p:ext uri="{BB962C8B-B14F-4D97-AF65-F5344CB8AC3E}">
        <p14:creationId xmlns:p14="http://schemas.microsoft.com/office/powerpoint/2010/main" val="214594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ReLU</a:t>
            </a:r>
            <a:r>
              <a:rPr lang="en-US" dirty="0"/>
              <a:t> (allows learning of nonlinear functions, interactions) – rectified linear unit (activation </a:t>
            </a:r>
            <a:r>
              <a:rPr lang="en-US" dirty="0" err="1"/>
              <a:t>fn</a:t>
            </a:r>
            <a:r>
              <a:rPr lang="en-US" dirty="0"/>
              <a:t>)</a:t>
            </a:r>
          </a:p>
          <a:p>
            <a:r>
              <a:rPr lang="en-US" dirty="0"/>
              <a:t>Convolutions are feature extractors (cell boundaries)</a:t>
            </a:r>
          </a:p>
          <a:p>
            <a:r>
              <a:rPr lang="en-US" dirty="0"/>
              <a:t>Batch Normalization keeps the distribution across output similar to input, keeps </a:t>
            </a:r>
            <a:r>
              <a:rPr lang="en-US" dirty="0" err="1"/>
              <a:t>nn</a:t>
            </a:r>
            <a:r>
              <a:rPr lang="en-US" dirty="0"/>
              <a:t> flexible as it grows</a:t>
            </a:r>
          </a:p>
          <a:p>
            <a:r>
              <a:rPr lang="en-US" dirty="0"/>
              <a:t>Max pool – </a:t>
            </a:r>
            <a:r>
              <a:rPr lang="en-US" dirty="0" err="1"/>
              <a:t>downsampling</a:t>
            </a:r>
            <a:endParaRPr lang="en-US" dirty="0"/>
          </a:p>
          <a:p>
            <a:endParaRPr lang="en-US" dirty="0"/>
          </a:p>
        </p:txBody>
      </p:sp>
      <p:sp>
        <p:nvSpPr>
          <p:cNvPr id="4" name="Slide Number Placeholder 3"/>
          <p:cNvSpPr>
            <a:spLocks noGrp="1"/>
          </p:cNvSpPr>
          <p:nvPr>
            <p:ph type="sldNum" sz="quarter" idx="10"/>
          </p:nvPr>
        </p:nvSpPr>
        <p:spPr/>
        <p:txBody>
          <a:bodyPr/>
          <a:lstStyle/>
          <a:p>
            <a:fld id="{7E843FE5-566C-4C3C-9076-E9BC8DA78048}" type="slidenum">
              <a:rPr lang="en-US" smtClean="0"/>
              <a:t>7</a:t>
            </a:fld>
            <a:endParaRPr lang="en-US"/>
          </a:p>
        </p:txBody>
      </p:sp>
    </p:spTree>
    <p:extLst>
      <p:ext uri="{BB962C8B-B14F-4D97-AF65-F5344CB8AC3E}">
        <p14:creationId xmlns:p14="http://schemas.microsoft.com/office/powerpoint/2010/main" val="1219020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LSTM – long short-term memory – long term dependencies</a:t>
            </a:r>
          </a:p>
          <a:p>
            <a:endParaRPr lang="en-US" dirty="0"/>
          </a:p>
        </p:txBody>
      </p:sp>
      <p:sp>
        <p:nvSpPr>
          <p:cNvPr id="4" name="Slide Number Placeholder 3"/>
          <p:cNvSpPr>
            <a:spLocks noGrp="1"/>
          </p:cNvSpPr>
          <p:nvPr>
            <p:ph type="sldNum" sz="quarter" idx="10"/>
          </p:nvPr>
        </p:nvSpPr>
        <p:spPr/>
        <p:txBody>
          <a:bodyPr/>
          <a:lstStyle/>
          <a:p>
            <a:fld id="{7E843FE5-566C-4C3C-9076-E9BC8DA78048}" type="slidenum">
              <a:rPr lang="en-US" smtClean="0"/>
              <a:t>8</a:t>
            </a:fld>
            <a:endParaRPr lang="en-US"/>
          </a:p>
        </p:txBody>
      </p:sp>
    </p:spTree>
    <p:extLst>
      <p:ext uri="{BB962C8B-B14F-4D97-AF65-F5344CB8AC3E}">
        <p14:creationId xmlns:p14="http://schemas.microsoft.com/office/powerpoint/2010/main" val="356376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training…., model input: Appearances, centroids</a:t>
            </a:r>
          </a:p>
        </p:txBody>
      </p:sp>
      <p:sp>
        <p:nvSpPr>
          <p:cNvPr id="4" name="Slide Number Placeholder 3"/>
          <p:cNvSpPr>
            <a:spLocks noGrp="1"/>
          </p:cNvSpPr>
          <p:nvPr>
            <p:ph type="sldNum" sz="quarter" idx="10"/>
          </p:nvPr>
        </p:nvSpPr>
        <p:spPr/>
        <p:txBody>
          <a:bodyPr/>
          <a:lstStyle/>
          <a:p>
            <a:fld id="{7E843FE5-566C-4C3C-9076-E9BC8DA78048}" type="slidenum">
              <a:rPr lang="en-US" smtClean="0"/>
              <a:t>9</a:t>
            </a:fld>
            <a:endParaRPr lang="en-US"/>
          </a:p>
        </p:txBody>
      </p:sp>
    </p:spTree>
    <p:extLst>
      <p:ext uri="{BB962C8B-B14F-4D97-AF65-F5344CB8AC3E}">
        <p14:creationId xmlns:p14="http://schemas.microsoft.com/office/powerpoint/2010/main" val="380465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5D07-F7C8-4C47-ABF0-438AE6069D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226BCA-0B1F-4907-ADE3-562B181D2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2BB300-9A28-4E93-AB80-22C7D08E9C8E}"/>
              </a:ext>
            </a:extLst>
          </p:cNvPr>
          <p:cNvSpPr>
            <a:spLocks noGrp="1"/>
          </p:cNvSpPr>
          <p:nvPr>
            <p:ph type="dt" sz="half" idx="10"/>
          </p:nvPr>
        </p:nvSpPr>
        <p:spPr/>
        <p:txBody>
          <a:bodyPr/>
          <a:lstStyle/>
          <a:p>
            <a:fld id="{90B0DA42-F68F-4289-976C-B24509641C9B}" type="datetimeFigureOut">
              <a:rPr lang="en-US" smtClean="0"/>
              <a:t>1/10/2021</a:t>
            </a:fld>
            <a:endParaRPr lang="en-US"/>
          </a:p>
        </p:txBody>
      </p:sp>
      <p:sp>
        <p:nvSpPr>
          <p:cNvPr id="5" name="Footer Placeholder 4">
            <a:extLst>
              <a:ext uri="{FF2B5EF4-FFF2-40B4-BE49-F238E27FC236}">
                <a16:creationId xmlns:a16="http://schemas.microsoft.com/office/drawing/2014/main" id="{9837E976-9A29-4858-8146-B75BBB323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AA9CF-CE0D-46E5-87F0-1AA5C88E654C}"/>
              </a:ext>
            </a:extLst>
          </p:cNvPr>
          <p:cNvSpPr>
            <a:spLocks noGrp="1"/>
          </p:cNvSpPr>
          <p:nvPr>
            <p:ph type="sldNum" sz="quarter" idx="12"/>
          </p:nvPr>
        </p:nvSpPr>
        <p:spPr/>
        <p:txBody>
          <a:bodyPr/>
          <a:lstStyle/>
          <a:p>
            <a:fld id="{277D1C12-AF20-40D0-9246-8F0B185CA59C}" type="slidenum">
              <a:rPr lang="en-US" smtClean="0"/>
              <a:t>‹#›</a:t>
            </a:fld>
            <a:endParaRPr lang="en-US"/>
          </a:p>
        </p:txBody>
      </p:sp>
    </p:spTree>
    <p:extLst>
      <p:ext uri="{BB962C8B-B14F-4D97-AF65-F5344CB8AC3E}">
        <p14:creationId xmlns:p14="http://schemas.microsoft.com/office/powerpoint/2010/main" val="172076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F5B5-543D-4750-9189-7CD8E967C8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A14CBF-68C2-4E7A-B062-92455085E1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B8035-FA57-4B5E-9F69-11B9B51B6D35}"/>
              </a:ext>
            </a:extLst>
          </p:cNvPr>
          <p:cNvSpPr>
            <a:spLocks noGrp="1"/>
          </p:cNvSpPr>
          <p:nvPr>
            <p:ph type="dt" sz="half" idx="10"/>
          </p:nvPr>
        </p:nvSpPr>
        <p:spPr/>
        <p:txBody>
          <a:bodyPr/>
          <a:lstStyle/>
          <a:p>
            <a:fld id="{90B0DA42-F68F-4289-976C-B24509641C9B}" type="datetimeFigureOut">
              <a:rPr lang="en-US" smtClean="0"/>
              <a:t>1/10/2021</a:t>
            </a:fld>
            <a:endParaRPr lang="en-US"/>
          </a:p>
        </p:txBody>
      </p:sp>
      <p:sp>
        <p:nvSpPr>
          <p:cNvPr id="5" name="Footer Placeholder 4">
            <a:extLst>
              <a:ext uri="{FF2B5EF4-FFF2-40B4-BE49-F238E27FC236}">
                <a16:creationId xmlns:a16="http://schemas.microsoft.com/office/drawing/2014/main" id="{368B78DC-688C-4BBF-8845-A2B7E5CF8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4DDCC-628F-4D70-B54B-3CB245A41BC8}"/>
              </a:ext>
            </a:extLst>
          </p:cNvPr>
          <p:cNvSpPr>
            <a:spLocks noGrp="1"/>
          </p:cNvSpPr>
          <p:nvPr>
            <p:ph type="sldNum" sz="quarter" idx="12"/>
          </p:nvPr>
        </p:nvSpPr>
        <p:spPr/>
        <p:txBody>
          <a:bodyPr/>
          <a:lstStyle/>
          <a:p>
            <a:fld id="{277D1C12-AF20-40D0-9246-8F0B185CA59C}" type="slidenum">
              <a:rPr lang="en-US" smtClean="0"/>
              <a:t>‹#›</a:t>
            </a:fld>
            <a:endParaRPr lang="en-US"/>
          </a:p>
        </p:txBody>
      </p:sp>
    </p:spTree>
    <p:extLst>
      <p:ext uri="{BB962C8B-B14F-4D97-AF65-F5344CB8AC3E}">
        <p14:creationId xmlns:p14="http://schemas.microsoft.com/office/powerpoint/2010/main" val="159361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700D4-BEFE-4484-B8D7-5AAB122E88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1E4824-32F1-4E62-A54B-12EADDD160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8943C-C784-442C-A2E9-C4FF01F02479}"/>
              </a:ext>
            </a:extLst>
          </p:cNvPr>
          <p:cNvSpPr>
            <a:spLocks noGrp="1"/>
          </p:cNvSpPr>
          <p:nvPr>
            <p:ph type="dt" sz="half" idx="10"/>
          </p:nvPr>
        </p:nvSpPr>
        <p:spPr/>
        <p:txBody>
          <a:bodyPr/>
          <a:lstStyle/>
          <a:p>
            <a:fld id="{90B0DA42-F68F-4289-976C-B24509641C9B}" type="datetimeFigureOut">
              <a:rPr lang="en-US" smtClean="0"/>
              <a:t>1/10/2021</a:t>
            </a:fld>
            <a:endParaRPr lang="en-US"/>
          </a:p>
        </p:txBody>
      </p:sp>
      <p:sp>
        <p:nvSpPr>
          <p:cNvPr id="5" name="Footer Placeholder 4">
            <a:extLst>
              <a:ext uri="{FF2B5EF4-FFF2-40B4-BE49-F238E27FC236}">
                <a16:creationId xmlns:a16="http://schemas.microsoft.com/office/drawing/2014/main" id="{DB872357-C287-4A31-A0A4-32649B6F3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1A903-F10F-4731-BF80-BBFDD0ED1B02}"/>
              </a:ext>
            </a:extLst>
          </p:cNvPr>
          <p:cNvSpPr>
            <a:spLocks noGrp="1"/>
          </p:cNvSpPr>
          <p:nvPr>
            <p:ph type="sldNum" sz="quarter" idx="12"/>
          </p:nvPr>
        </p:nvSpPr>
        <p:spPr/>
        <p:txBody>
          <a:bodyPr/>
          <a:lstStyle/>
          <a:p>
            <a:fld id="{277D1C12-AF20-40D0-9246-8F0B185CA59C}" type="slidenum">
              <a:rPr lang="en-US" smtClean="0"/>
              <a:t>‹#›</a:t>
            </a:fld>
            <a:endParaRPr lang="en-US"/>
          </a:p>
        </p:txBody>
      </p:sp>
    </p:spTree>
    <p:extLst>
      <p:ext uri="{BB962C8B-B14F-4D97-AF65-F5344CB8AC3E}">
        <p14:creationId xmlns:p14="http://schemas.microsoft.com/office/powerpoint/2010/main" val="376647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E639-59CC-4984-B8E6-512A7D26A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17EF3-6AEF-4FDA-A8BD-F17BE78789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DFF8C-66FD-4567-A34B-165536CE72EA}"/>
              </a:ext>
            </a:extLst>
          </p:cNvPr>
          <p:cNvSpPr>
            <a:spLocks noGrp="1"/>
          </p:cNvSpPr>
          <p:nvPr>
            <p:ph type="dt" sz="half" idx="10"/>
          </p:nvPr>
        </p:nvSpPr>
        <p:spPr/>
        <p:txBody>
          <a:bodyPr/>
          <a:lstStyle/>
          <a:p>
            <a:fld id="{90B0DA42-F68F-4289-976C-B24509641C9B}" type="datetimeFigureOut">
              <a:rPr lang="en-US" smtClean="0"/>
              <a:t>1/10/2021</a:t>
            </a:fld>
            <a:endParaRPr lang="en-US"/>
          </a:p>
        </p:txBody>
      </p:sp>
      <p:sp>
        <p:nvSpPr>
          <p:cNvPr id="5" name="Footer Placeholder 4">
            <a:extLst>
              <a:ext uri="{FF2B5EF4-FFF2-40B4-BE49-F238E27FC236}">
                <a16:creationId xmlns:a16="http://schemas.microsoft.com/office/drawing/2014/main" id="{911C24CC-9050-4938-90E7-15CA8A70F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432D6-C7F1-4D13-B929-30A383FA7CD7}"/>
              </a:ext>
            </a:extLst>
          </p:cNvPr>
          <p:cNvSpPr>
            <a:spLocks noGrp="1"/>
          </p:cNvSpPr>
          <p:nvPr>
            <p:ph type="sldNum" sz="quarter" idx="12"/>
          </p:nvPr>
        </p:nvSpPr>
        <p:spPr/>
        <p:txBody>
          <a:bodyPr/>
          <a:lstStyle/>
          <a:p>
            <a:fld id="{277D1C12-AF20-40D0-9246-8F0B185CA59C}" type="slidenum">
              <a:rPr lang="en-US" smtClean="0"/>
              <a:t>‹#›</a:t>
            </a:fld>
            <a:endParaRPr lang="en-US"/>
          </a:p>
        </p:txBody>
      </p:sp>
    </p:spTree>
    <p:extLst>
      <p:ext uri="{BB962C8B-B14F-4D97-AF65-F5344CB8AC3E}">
        <p14:creationId xmlns:p14="http://schemas.microsoft.com/office/powerpoint/2010/main" val="41471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1398-F495-4CDF-B342-A200F1E7B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C80077-F6B9-4946-AF4E-CF4B9137C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B38CDE-B5FA-4B8B-89ED-E141B29E4225}"/>
              </a:ext>
            </a:extLst>
          </p:cNvPr>
          <p:cNvSpPr>
            <a:spLocks noGrp="1"/>
          </p:cNvSpPr>
          <p:nvPr>
            <p:ph type="dt" sz="half" idx="10"/>
          </p:nvPr>
        </p:nvSpPr>
        <p:spPr/>
        <p:txBody>
          <a:bodyPr/>
          <a:lstStyle/>
          <a:p>
            <a:fld id="{90B0DA42-F68F-4289-976C-B24509641C9B}" type="datetimeFigureOut">
              <a:rPr lang="en-US" smtClean="0"/>
              <a:t>1/10/2021</a:t>
            </a:fld>
            <a:endParaRPr lang="en-US"/>
          </a:p>
        </p:txBody>
      </p:sp>
      <p:sp>
        <p:nvSpPr>
          <p:cNvPr id="5" name="Footer Placeholder 4">
            <a:extLst>
              <a:ext uri="{FF2B5EF4-FFF2-40B4-BE49-F238E27FC236}">
                <a16:creationId xmlns:a16="http://schemas.microsoft.com/office/drawing/2014/main" id="{82170A19-88C1-4116-AA50-DEC6F3DA4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1DB9C-D57E-457E-AAC4-5134DBF1A20F}"/>
              </a:ext>
            </a:extLst>
          </p:cNvPr>
          <p:cNvSpPr>
            <a:spLocks noGrp="1"/>
          </p:cNvSpPr>
          <p:nvPr>
            <p:ph type="sldNum" sz="quarter" idx="12"/>
          </p:nvPr>
        </p:nvSpPr>
        <p:spPr/>
        <p:txBody>
          <a:bodyPr/>
          <a:lstStyle/>
          <a:p>
            <a:fld id="{277D1C12-AF20-40D0-9246-8F0B185CA59C}" type="slidenum">
              <a:rPr lang="en-US" smtClean="0"/>
              <a:t>‹#›</a:t>
            </a:fld>
            <a:endParaRPr lang="en-US"/>
          </a:p>
        </p:txBody>
      </p:sp>
    </p:spTree>
    <p:extLst>
      <p:ext uri="{BB962C8B-B14F-4D97-AF65-F5344CB8AC3E}">
        <p14:creationId xmlns:p14="http://schemas.microsoft.com/office/powerpoint/2010/main" val="133183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ABBD-E1A4-466F-AEAA-92FD4C2C3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C4DF4-2E0E-4673-896B-BEFDA23B58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BF224-EA0C-4896-B339-2560A1B99E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2357A6-F57A-4233-942B-D73793F354C5}"/>
              </a:ext>
            </a:extLst>
          </p:cNvPr>
          <p:cNvSpPr>
            <a:spLocks noGrp="1"/>
          </p:cNvSpPr>
          <p:nvPr>
            <p:ph type="dt" sz="half" idx="10"/>
          </p:nvPr>
        </p:nvSpPr>
        <p:spPr/>
        <p:txBody>
          <a:bodyPr/>
          <a:lstStyle/>
          <a:p>
            <a:fld id="{90B0DA42-F68F-4289-976C-B24509641C9B}" type="datetimeFigureOut">
              <a:rPr lang="en-US" smtClean="0"/>
              <a:t>1/10/2021</a:t>
            </a:fld>
            <a:endParaRPr lang="en-US"/>
          </a:p>
        </p:txBody>
      </p:sp>
      <p:sp>
        <p:nvSpPr>
          <p:cNvPr id="6" name="Footer Placeholder 5">
            <a:extLst>
              <a:ext uri="{FF2B5EF4-FFF2-40B4-BE49-F238E27FC236}">
                <a16:creationId xmlns:a16="http://schemas.microsoft.com/office/drawing/2014/main" id="{F53DCD03-C864-4DD3-A32F-B12A48DD0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142FF-E8D5-49A6-B1ED-4F7C6BEB9C19}"/>
              </a:ext>
            </a:extLst>
          </p:cNvPr>
          <p:cNvSpPr>
            <a:spLocks noGrp="1"/>
          </p:cNvSpPr>
          <p:nvPr>
            <p:ph type="sldNum" sz="quarter" idx="12"/>
          </p:nvPr>
        </p:nvSpPr>
        <p:spPr/>
        <p:txBody>
          <a:bodyPr/>
          <a:lstStyle/>
          <a:p>
            <a:fld id="{277D1C12-AF20-40D0-9246-8F0B185CA59C}" type="slidenum">
              <a:rPr lang="en-US" smtClean="0"/>
              <a:t>‹#›</a:t>
            </a:fld>
            <a:endParaRPr lang="en-US"/>
          </a:p>
        </p:txBody>
      </p:sp>
    </p:spTree>
    <p:extLst>
      <p:ext uri="{BB962C8B-B14F-4D97-AF65-F5344CB8AC3E}">
        <p14:creationId xmlns:p14="http://schemas.microsoft.com/office/powerpoint/2010/main" val="312582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F541-4D83-4508-B05B-B31FE21807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5EBDB8-4A19-47D8-8D29-A164CEEF10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F71A48-DCBA-40A0-B01D-7D9C721EB0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7D2EA5-C620-4FF9-BEB1-02966A7D7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B5692A-645E-46B7-B996-25AF1BB8E9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EE3282-C0DA-448A-A80F-1485F7314A3D}"/>
              </a:ext>
            </a:extLst>
          </p:cNvPr>
          <p:cNvSpPr>
            <a:spLocks noGrp="1"/>
          </p:cNvSpPr>
          <p:nvPr>
            <p:ph type="dt" sz="half" idx="10"/>
          </p:nvPr>
        </p:nvSpPr>
        <p:spPr/>
        <p:txBody>
          <a:bodyPr/>
          <a:lstStyle/>
          <a:p>
            <a:fld id="{90B0DA42-F68F-4289-976C-B24509641C9B}" type="datetimeFigureOut">
              <a:rPr lang="en-US" smtClean="0"/>
              <a:t>1/10/2021</a:t>
            </a:fld>
            <a:endParaRPr lang="en-US"/>
          </a:p>
        </p:txBody>
      </p:sp>
      <p:sp>
        <p:nvSpPr>
          <p:cNvPr id="8" name="Footer Placeholder 7">
            <a:extLst>
              <a:ext uri="{FF2B5EF4-FFF2-40B4-BE49-F238E27FC236}">
                <a16:creationId xmlns:a16="http://schemas.microsoft.com/office/drawing/2014/main" id="{D6BF4694-5212-4175-8AC4-C38F437DC6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A3825E-892B-4B5B-92A5-1186A3E941E3}"/>
              </a:ext>
            </a:extLst>
          </p:cNvPr>
          <p:cNvSpPr>
            <a:spLocks noGrp="1"/>
          </p:cNvSpPr>
          <p:nvPr>
            <p:ph type="sldNum" sz="quarter" idx="12"/>
          </p:nvPr>
        </p:nvSpPr>
        <p:spPr/>
        <p:txBody>
          <a:bodyPr/>
          <a:lstStyle/>
          <a:p>
            <a:fld id="{277D1C12-AF20-40D0-9246-8F0B185CA59C}" type="slidenum">
              <a:rPr lang="en-US" smtClean="0"/>
              <a:t>‹#›</a:t>
            </a:fld>
            <a:endParaRPr lang="en-US"/>
          </a:p>
        </p:txBody>
      </p:sp>
    </p:spTree>
    <p:extLst>
      <p:ext uri="{BB962C8B-B14F-4D97-AF65-F5344CB8AC3E}">
        <p14:creationId xmlns:p14="http://schemas.microsoft.com/office/powerpoint/2010/main" val="3989828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2F25-1776-48E8-AE6C-AFDBB180B9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FB0104-7C97-48A7-A1FC-F62DC87101F2}"/>
              </a:ext>
            </a:extLst>
          </p:cNvPr>
          <p:cNvSpPr>
            <a:spLocks noGrp="1"/>
          </p:cNvSpPr>
          <p:nvPr>
            <p:ph type="dt" sz="half" idx="10"/>
          </p:nvPr>
        </p:nvSpPr>
        <p:spPr/>
        <p:txBody>
          <a:bodyPr/>
          <a:lstStyle/>
          <a:p>
            <a:fld id="{90B0DA42-F68F-4289-976C-B24509641C9B}" type="datetimeFigureOut">
              <a:rPr lang="en-US" smtClean="0"/>
              <a:t>1/10/2021</a:t>
            </a:fld>
            <a:endParaRPr lang="en-US"/>
          </a:p>
        </p:txBody>
      </p:sp>
      <p:sp>
        <p:nvSpPr>
          <p:cNvPr id="4" name="Footer Placeholder 3">
            <a:extLst>
              <a:ext uri="{FF2B5EF4-FFF2-40B4-BE49-F238E27FC236}">
                <a16:creationId xmlns:a16="http://schemas.microsoft.com/office/drawing/2014/main" id="{877FA42E-14AD-46AC-B20C-E1762BE26D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94A6B-0532-4D57-9FC4-BC89206C06CD}"/>
              </a:ext>
            </a:extLst>
          </p:cNvPr>
          <p:cNvSpPr>
            <a:spLocks noGrp="1"/>
          </p:cNvSpPr>
          <p:nvPr>
            <p:ph type="sldNum" sz="quarter" idx="12"/>
          </p:nvPr>
        </p:nvSpPr>
        <p:spPr/>
        <p:txBody>
          <a:bodyPr/>
          <a:lstStyle/>
          <a:p>
            <a:fld id="{277D1C12-AF20-40D0-9246-8F0B185CA59C}" type="slidenum">
              <a:rPr lang="en-US" smtClean="0"/>
              <a:t>‹#›</a:t>
            </a:fld>
            <a:endParaRPr lang="en-US"/>
          </a:p>
        </p:txBody>
      </p:sp>
    </p:spTree>
    <p:extLst>
      <p:ext uri="{BB962C8B-B14F-4D97-AF65-F5344CB8AC3E}">
        <p14:creationId xmlns:p14="http://schemas.microsoft.com/office/powerpoint/2010/main" val="183760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C5582-8A42-4094-8906-6C939BDE67D5}"/>
              </a:ext>
            </a:extLst>
          </p:cNvPr>
          <p:cNvSpPr>
            <a:spLocks noGrp="1"/>
          </p:cNvSpPr>
          <p:nvPr>
            <p:ph type="dt" sz="half" idx="10"/>
          </p:nvPr>
        </p:nvSpPr>
        <p:spPr/>
        <p:txBody>
          <a:bodyPr/>
          <a:lstStyle/>
          <a:p>
            <a:fld id="{90B0DA42-F68F-4289-976C-B24509641C9B}" type="datetimeFigureOut">
              <a:rPr lang="en-US" smtClean="0"/>
              <a:t>1/10/2021</a:t>
            </a:fld>
            <a:endParaRPr lang="en-US"/>
          </a:p>
        </p:txBody>
      </p:sp>
      <p:sp>
        <p:nvSpPr>
          <p:cNvPr id="3" name="Footer Placeholder 2">
            <a:extLst>
              <a:ext uri="{FF2B5EF4-FFF2-40B4-BE49-F238E27FC236}">
                <a16:creationId xmlns:a16="http://schemas.microsoft.com/office/drawing/2014/main" id="{3BBB1EEF-DFB6-4775-BEDC-87175E1869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E909E6-E51C-4982-845B-8AEE5E489CF5}"/>
              </a:ext>
            </a:extLst>
          </p:cNvPr>
          <p:cNvSpPr>
            <a:spLocks noGrp="1"/>
          </p:cNvSpPr>
          <p:nvPr>
            <p:ph type="sldNum" sz="quarter" idx="12"/>
          </p:nvPr>
        </p:nvSpPr>
        <p:spPr/>
        <p:txBody>
          <a:bodyPr/>
          <a:lstStyle/>
          <a:p>
            <a:fld id="{277D1C12-AF20-40D0-9246-8F0B185CA59C}" type="slidenum">
              <a:rPr lang="en-US" smtClean="0"/>
              <a:t>‹#›</a:t>
            </a:fld>
            <a:endParaRPr lang="en-US"/>
          </a:p>
        </p:txBody>
      </p:sp>
    </p:spTree>
    <p:extLst>
      <p:ext uri="{BB962C8B-B14F-4D97-AF65-F5344CB8AC3E}">
        <p14:creationId xmlns:p14="http://schemas.microsoft.com/office/powerpoint/2010/main" val="146833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A519-D086-4F33-B6C4-59B6882D6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53E09B-F878-49B5-AB79-AFB8F7DDE2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91C8CD-C94C-414C-BA07-D603DCD36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02B34B-9D66-4C5F-BEB4-AE098526E6EA}"/>
              </a:ext>
            </a:extLst>
          </p:cNvPr>
          <p:cNvSpPr>
            <a:spLocks noGrp="1"/>
          </p:cNvSpPr>
          <p:nvPr>
            <p:ph type="dt" sz="half" idx="10"/>
          </p:nvPr>
        </p:nvSpPr>
        <p:spPr/>
        <p:txBody>
          <a:bodyPr/>
          <a:lstStyle/>
          <a:p>
            <a:fld id="{90B0DA42-F68F-4289-976C-B24509641C9B}" type="datetimeFigureOut">
              <a:rPr lang="en-US" smtClean="0"/>
              <a:t>1/10/2021</a:t>
            </a:fld>
            <a:endParaRPr lang="en-US"/>
          </a:p>
        </p:txBody>
      </p:sp>
      <p:sp>
        <p:nvSpPr>
          <p:cNvPr id="6" name="Footer Placeholder 5">
            <a:extLst>
              <a:ext uri="{FF2B5EF4-FFF2-40B4-BE49-F238E27FC236}">
                <a16:creationId xmlns:a16="http://schemas.microsoft.com/office/drawing/2014/main" id="{12D0FA18-FB46-486E-A35B-332306D416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53CCA-E218-4CE9-BE86-930A94A2CDB9}"/>
              </a:ext>
            </a:extLst>
          </p:cNvPr>
          <p:cNvSpPr>
            <a:spLocks noGrp="1"/>
          </p:cNvSpPr>
          <p:nvPr>
            <p:ph type="sldNum" sz="quarter" idx="12"/>
          </p:nvPr>
        </p:nvSpPr>
        <p:spPr/>
        <p:txBody>
          <a:bodyPr/>
          <a:lstStyle/>
          <a:p>
            <a:fld id="{277D1C12-AF20-40D0-9246-8F0B185CA59C}" type="slidenum">
              <a:rPr lang="en-US" smtClean="0"/>
              <a:t>‹#›</a:t>
            </a:fld>
            <a:endParaRPr lang="en-US"/>
          </a:p>
        </p:txBody>
      </p:sp>
    </p:spTree>
    <p:extLst>
      <p:ext uri="{BB962C8B-B14F-4D97-AF65-F5344CB8AC3E}">
        <p14:creationId xmlns:p14="http://schemas.microsoft.com/office/powerpoint/2010/main" val="242044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8D11-9E53-422B-8E2F-21DB7AAAC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2407C-161A-466E-B22F-A9AD2717C8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601480-D0AB-4EB3-AE0D-ED773165B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2A0195-E95E-463D-A253-A27FB9D3E4BA}"/>
              </a:ext>
            </a:extLst>
          </p:cNvPr>
          <p:cNvSpPr>
            <a:spLocks noGrp="1"/>
          </p:cNvSpPr>
          <p:nvPr>
            <p:ph type="dt" sz="half" idx="10"/>
          </p:nvPr>
        </p:nvSpPr>
        <p:spPr/>
        <p:txBody>
          <a:bodyPr/>
          <a:lstStyle/>
          <a:p>
            <a:fld id="{90B0DA42-F68F-4289-976C-B24509641C9B}" type="datetimeFigureOut">
              <a:rPr lang="en-US" smtClean="0"/>
              <a:t>1/10/2021</a:t>
            </a:fld>
            <a:endParaRPr lang="en-US"/>
          </a:p>
        </p:txBody>
      </p:sp>
      <p:sp>
        <p:nvSpPr>
          <p:cNvPr id="6" name="Footer Placeholder 5">
            <a:extLst>
              <a:ext uri="{FF2B5EF4-FFF2-40B4-BE49-F238E27FC236}">
                <a16:creationId xmlns:a16="http://schemas.microsoft.com/office/drawing/2014/main" id="{6F9AC04A-1781-4DD5-AA4E-D81872B71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EDF42-2512-4A5E-9DBC-E792EBF305FD}"/>
              </a:ext>
            </a:extLst>
          </p:cNvPr>
          <p:cNvSpPr>
            <a:spLocks noGrp="1"/>
          </p:cNvSpPr>
          <p:nvPr>
            <p:ph type="sldNum" sz="quarter" idx="12"/>
          </p:nvPr>
        </p:nvSpPr>
        <p:spPr/>
        <p:txBody>
          <a:bodyPr/>
          <a:lstStyle/>
          <a:p>
            <a:fld id="{277D1C12-AF20-40D0-9246-8F0B185CA59C}" type="slidenum">
              <a:rPr lang="en-US" smtClean="0"/>
              <a:t>‹#›</a:t>
            </a:fld>
            <a:endParaRPr lang="en-US"/>
          </a:p>
        </p:txBody>
      </p:sp>
    </p:spTree>
    <p:extLst>
      <p:ext uri="{BB962C8B-B14F-4D97-AF65-F5344CB8AC3E}">
        <p14:creationId xmlns:p14="http://schemas.microsoft.com/office/powerpoint/2010/main" val="412870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0CF97-FA8A-477E-86D2-B7FEEF8BA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C99255-5590-41E0-8B7F-423DEC0B0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96C30-F834-4096-944F-2446DD441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0DA42-F68F-4289-976C-B24509641C9B}" type="datetimeFigureOut">
              <a:rPr lang="en-US" smtClean="0"/>
              <a:t>1/10/2021</a:t>
            </a:fld>
            <a:endParaRPr lang="en-US"/>
          </a:p>
        </p:txBody>
      </p:sp>
      <p:sp>
        <p:nvSpPr>
          <p:cNvPr id="5" name="Footer Placeholder 4">
            <a:extLst>
              <a:ext uri="{FF2B5EF4-FFF2-40B4-BE49-F238E27FC236}">
                <a16:creationId xmlns:a16="http://schemas.microsoft.com/office/drawing/2014/main" id="{72F24EBE-2435-427F-94F9-547524D7A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DD0FCA-1FEA-4A31-9D5F-0F70504F5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D1C12-AF20-40D0-9246-8F0B185CA59C}" type="slidenum">
              <a:rPr lang="en-US" smtClean="0"/>
              <a:t>‹#›</a:t>
            </a:fld>
            <a:endParaRPr lang="en-US"/>
          </a:p>
        </p:txBody>
      </p:sp>
    </p:spTree>
    <p:extLst>
      <p:ext uri="{BB962C8B-B14F-4D97-AF65-F5344CB8AC3E}">
        <p14:creationId xmlns:p14="http://schemas.microsoft.com/office/powerpoint/2010/main" val="372704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07/relationships/media" Target="../media/media2.mp4"/><Relationship Id="rId7" Type="http://schemas.openxmlformats.org/officeDocument/2006/relationships/image" Target="../media/image20.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0.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4600-D56E-444D-8520-F3978AD57E5B}"/>
              </a:ext>
            </a:extLst>
          </p:cNvPr>
          <p:cNvSpPr>
            <a:spLocks noGrp="1"/>
          </p:cNvSpPr>
          <p:nvPr>
            <p:ph type="ctrTitle"/>
          </p:nvPr>
        </p:nvSpPr>
        <p:spPr/>
        <p:txBody>
          <a:bodyPr/>
          <a:lstStyle/>
          <a:p>
            <a:r>
              <a:rPr lang="en-US" dirty="0"/>
              <a:t>Using deep learning to track cells in single-cell biology</a:t>
            </a:r>
          </a:p>
        </p:txBody>
      </p:sp>
      <p:sp>
        <p:nvSpPr>
          <p:cNvPr id="3" name="Subtitle 2">
            <a:extLst>
              <a:ext uri="{FF2B5EF4-FFF2-40B4-BE49-F238E27FC236}">
                <a16:creationId xmlns:a16="http://schemas.microsoft.com/office/drawing/2014/main" id="{57D458DB-EBFE-4514-836B-410F9720C78C}"/>
              </a:ext>
            </a:extLst>
          </p:cNvPr>
          <p:cNvSpPr>
            <a:spLocks noGrp="1"/>
          </p:cNvSpPr>
          <p:nvPr>
            <p:ph type="subTitle" idx="1"/>
          </p:nvPr>
        </p:nvSpPr>
        <p:spPr/>
        <p:txBody>
          <a:bodyPr/>
          <a:lstStyle/>
          <a:p>
            <a:r>
              <a:rPr lang="en-US" dirty="0"/>
              <a:t>Nora Koe</a:t>
            </a:r>
          </a:p>
          <a:p>
            <a:r>
              <a:rPr lang="en-US" dirty="0"/>
              <a:t>Van </a:t>
            </a:r>
            <a:r>
              <a:rPr lang="en-US" dirty="0" err="1"/>
              <a:t>Valen</a:t>
            </a:r>
            <a:r>
              <a:rPr lang="en-US" dirty="0"/>
              <a:t> Lab</a:t>
            </a:r>
          </a:p>
          <a:p>
            <a:r>
              <a:rPr lang="en-US" dirty="0"/>
              <a:t>Mentors: David Van </a:t>
            </a:r>
            <a:r>
              <a:rPr lang="en-US" dirty="0" err="1"/>
              <a:t>Valen</a:t>
            </a:r>
            <a:r>
              <a:rPr lang="en-US" dirty="0"/>
              <a:t>, Erick Moen, Will Graf</a:t>
            </a:r>
          </a:p>
        </p:txBody>
      </p:sp>
    </p:spTree>
    <p:extLst>
      <p:ext uri="{BB962C8B-B14F-4D97-AF65-F5344CB8AC3E}">
        <p14:creationId xmlns:p14="http://schemas.microsoft.com/office/powerpoint/2010/main" val="13019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C7D6-53DF-4FDF-9455-4AFA6118E47F}"/>
              </a:ext>
            </a:extLst>
          </p:cNvPr>
          <p:cNvSpPr>
            <a:spLocks noGrp="1"/>
          </p:cNvSpPr>
          <p:nvPr>
            <p:ph type="title"/>
          </p:nvPr>
        </p:nvSpPr>
        <p:spPr>
          <a:xfrm>
            <a:off x="733100" y="260025"/>
            <a:ext cx="10515600" cy="1325563"/>
          </a:xfrm>
        </p:spPr>
        <p:txBody>
          <a:bodyPr/>
          <a:lstStyle/>
          <a:p>
            <a:r>
              <a:rPr lang="en-US" dirty="0"/>
              <a:t>Cost Matrix</a:t>
            </a:r>
          </a:p>
        </p:txBody>
      </p:sp>
      <p:grpSp>
        <p:nvGrpSpPr>
          <p:cNvPr id="10" name="Group 9">
            <a:extLst>
              <a:ext uri="{FF2B5EF4-FFF2-40B4-BE49-F238E27FC236}">
                <a16:creationId xmlns:a16="http://schemas.microsoft.com/office/drawing/2014/main" id="{69026C4C-D367-453B-A04E-8DD08AE1091D}"/>
              </a:ext>
            </a:extLst>
          </p:cNvPr>
          <p:cNvGrpSpPr/>
          <p:nvPr/>
        </p:nvGrpSpPr>
        <p:grpSpPr>
          <a:xfrm>
            <a:off x="216725" y="1131065"/>
            <a:ext cx="6061948" cy="5466910"/>
            <a:chOff x="2329305" y="1154713"/>
            <a:chExt cx="6061948" cy="5466910"/>
          </a:xfrm>
        </p:grpSpPr>
        <p:pic>
          <p:nvPicPr>
            <p:cNvPr id="4" name="Picture 3">
              <a:extLst>
                <a:ext uri="{FF2B5EF4-FFF2-40B4-BE49-F238E27FC236}">
                  <a16:creationId xmlns:a16="http://schemas.microsoft.com/office/drawing/2014/main" id="{F3656921-541A-453F-81CC-C85E6A810EFE}"/>
                </a:ext>
              </a:extLst>
            </p:cNvPr>
            <p:cNvPicPr>
              <a:picLocks noChangeAspect="1"/>
            </p:cNvPicPr>
            <p:nvPr/>
          </p:nvPicPr>
          <p:blipFill>
            <a:blip r:embed="rId3"/>
            <a:stretch>
              <a:fillRect/>
            </a:stretch>
          </p:blipFill>
          <p:spPr>
            <a:xfrm>
              <a:off x="2329305" y="1154713"/>
              <a:ext cx="6061948" cy="5466910"/>
            </a:xfrm>
            <a:prstGeom prst="rect">
              <a:avLst/>
            </a:prstGeom>
          </p:spPr>
        </p:pic>
        <p:grpSp>
          <p:nvGrpSpPr>
            <p:cNvPr id="8" name="Group 7">
              <a:extLst>
                <a:ext uri="{FF2B5EF4-FFF2-40B4-BE49-F238E27FC236}">
                  <a16:creationId xmlns:a16="http://schemas.microsoft.com/office/drawing/2014/main" id="{3262B35B-DBA1-4B28-B829-C2D709F3AEF6}"/>
                </a:ext>
              </a:extLst>
            </p:cNvPr>
            <p:cNvGrpSpPr/>
            <p:nvPr/>
          </p:nvGrpSpPr>
          <p:grpSpPr>
            <a:xfrm>
              <a:off x="3741684" y="2301766"/>
              <a:ext cx="2764220" cy="4115234"/>
              <a:chOff x="3741684" y="2301766"/>
              <a:chExt cx="2764220" cy="4115234"/>
            </a:xfrm>
          </p:grpSpPr>
          <p:sp>
            <p:nvSpPr>
              <p:cNvPr id="6" name="Rectangle 5">
                <a:extLst>
                  <a:ext uri="{FF2B5EF4-FFF2-40B4-BE49-F238E27FC236}">
                    <a16:creationId xmlns:a16="http://schemas.microsoft.com/office/drawing/2014/main" id="{DAACFDDD-494A-46CD-8C27-2274A161BCDC}"/>
                  </a:ext>
                </a:extLst>
              </p:cNvPr>
              <p:cNvSpPr/>
              <p:nvPr/>
            </p:nvSpPr>
            <p:spPr>
              <a:xfrm>
                <a:off x="3741684" y="2301766"/>
                <a:ext cx="2764220" cy="1629103"/>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23F537-97F9-49AD-8272-B1F3F7F102C0}"/>
                  </a:ext>
                </a:extLst>
              </p:cNvPr>
              <p:cNvSpPr/>
              <p:nvPr/>
            </p:nvSpPr>
            <p:spPr>
              <a:xfrm>
                <a:off x="3741684" y="4000495"/>
                <a:ext cx="2764220" cy="2416505"/>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4D307092-E946-4C37-A85A-66BD664A42E8}"/>
                </a:ext>
              </a:extLst>
            </p:cNvPr>
            <p:cNvSpPr/>
            <p:nvPr/>
          </p:nvSpPr>
          <p:spPr>
            <a:xfrm>
              <a:off x="6600497" y="2305049"/>
              <a:ext cx="1555532" cy="1629103"/>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grpSp>
      <p:sp>
        <p:nvSpPr>
          <p:cNvPr id="12" name="TextBox 11">
            <a:extLst>
              <a:ext uri="{FF2B5EF4-FFF2-40B4-BE49-F238E27FC236}">
                <a16:creationId xmlns:a16="http://schemas.microsoft.com/office/drawing/2014/main" id="{EC7ECF84-E125-450D-A23C-4C217C6CBF78}"/>
              </a:ext>
            </a:extLst>
          </p:cNvPr>
          <p:cNvSpPr txBox="1"/>
          <p:nvPr/>
        </p:nvSpPr>
        <p:spPr>
          <a:xfrm>
            <a:off x="2594112" y="6462978"/>
            <a:ext cx="2230136" cy="369332"/>
          </a:xfrm>
          <a:prstGeom prst="rect">
            <a:avLst/>
          </a:prstGeom>
          <a:noFill/>
        </p:spPr>
        <p:txBody>
          <a:bodyPr wrap="square" rtlCol="0">
            <a:spAutoFit/>
          </a:bodyPr>
          <a:lstStyle/>
          <a:p>
            <a:r>
              <a:rPr lang="en-US" dirty="0" err="1"/>
              <a:t>Jaqaman</a:t>
            </a:r>
            <a:r>
              <a:rPr lang="en-US" dirty="0"/>
              <a:t> et al. (2008)</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5132093-73DD-4F05-945F-9F8B1DEF21EC}"/>
                  </a:ext>
                </a:extLst>
              </p:cNvPr>
              <p:cNvSpPr/>
              <p:nvPr/>
            </p:nvSpPr>
            <p:spPr>
              <a:xfrm>
                <a:off x="8311054" y="2149915"/>
                <a:ext cx="1870842" cy="694560"/>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𝑃</m:t>
                          </m:r>
                        </m:e>
                        <m:sub>
                          <m:r>
                            <a:rPr lang="en-US" sz="2400" b="0" i="1" smtClean="0">
                              <a:solidFill>
                                <a:schemeClr val="tx1"/>
                              </a:solidFill>
                              <a:latin typeface="Cambria Math" panose="02040503050406030204" pitchFamily="18" charset="0"/>
                            </a:rPr>
                            <m:t>𝑠𝑎𝑚𝑒</m:t>
                          </m:r>
                        </m:sub>
                      </m:sSub>
                    </m:oMath>
                  </m:oMathPara>
                </a14:m>
                <a:endParaRPr lang="en-US" sz="2400" dirty="0">
                  <a:solidFill>
                    <a:schemeClr val="tx1"/>
                  </a:solidFill>
                </a:endParaRPr>
              </a:p>
            </p:txBody>
          </p:sp>
        </mc:Choice>
        <mc:Fallback xmlns="">
          <p:sp>
            <p:nvSpPr>
              <p:cNvPr id="13" name="Rectangle 12">
                <a:extLst>
                  <a:ext uri="{FF2B5EF4-FFF2-40B4-BE49-F238E27FC236}">
                    <a16:creationId xmlns:a16="http://schemas.microsoft.com/office/drawing/2014/main" id="{B5132093-73DD-4F05-945F-9F8B1DEF21EC}"/>
                  </a:ext>
                </a:extLst>
              </p:cNvPr>
              <p:cNvSpPr>
                <a:spLocks noRot="1" noChangeAspect="1" noMove="1" noResize="1" noEditPoints="1" noAdjustHandles="1" noChangeArrowheads="1" noChangeShapeType="1" noTextEdit="1"/>
              </p:cNvSpPr>
              <p:nvPr/>
            </p:nvSpPr>
            <p:spPr>
              <a:xfrm>
                <a:off x="8311054" y="2149915"/>
                <a:ext cx="1870842" cy="694560"/>
              </a:xfrm>
              <a:prstGeom prst="rect">
                <a:avLst/>
              </a:prstGeom>
              <a:blipFill>
                <a:blip r:embed="rId4"/>
                <a:stretch>
                  <a:fillRect/>
                </a:stretch>
              </a:blipFill>
              <a:ln w="28575">
                <a:solidFill>
                  <a:schemeClr val="accent5">
                    <a:lumMod val="75000"/>
                  </a:schemeClr>
                </a:solidFill>
              </a:ln>
            </p:spPr>
            <p:txBody>
              <a:bodyPr/>
              <a:lstStyle/>
              <a:p>
                <a:r>
                  <a:rPr lang="en-US">
                    <a:noFill/>
                  </a:rPr>
                  <a:t> </a:t>
                </a:r>
              </a:p>
            </p:txBody>
          </p:sp>
        </mc:Fallback>
      </mc:AlternateContent>
      <p:sp>
        <p:nvSpPr>
          <p:cNvPr id="14" name="Rectangle 13">
            <a:extLst>
              <a:ext uri="{FF2B5EF4-FFF2-40B4-BE49-F238E27FC236}">
                <a16:creationId xmlns:a16="http://schemas.microsoft.com/office/drawing/2014/main" id="{D00E8350-EED9-496D-B070-4D67D4023B23}"/>
              </a:ext>
            </a:extLst>
          </p:cNvPr>
          <p:cNvSpPr/>
          <p:nvPr/>
        </p:nvSpPr>
        <p:spPr>
          <a:xfrm>
            <a:off x="8030010" y="2967314"/>
            <a:ext cx="2519855" cy="1219145"/>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Threshold parameter </a:t>
            </a:r>
            <a:r>
              <a:rPr lang="en-US" sz="2400" i="1" dirty="0">
                <a:solidFill>
                  <a:schemeClr val="tx1"/>
                </a:solidFill>
              </a:rPr>
              <a:t>d </a:t>
            </a:r>
            <a:r>
              <a:rPr lang="en-US" sz="2400" dirty="0">
                <a:solidFill>
                  <a:schemeClr val="tx1"/>
                </a:solidFill>
              </a:rPr>
              <a:t>(deaths)</a:t>
            </a:r>
          </a:p>
        </p:txBody>
      </p:sp>
      <p:sp>
        <p:nvSpPr>
          <p:cNvPr id="15" name="Rectangle 14">
            <a:extLst>
              <a:ext uri="{FF2B5EF4-FFF2-40B4-BE49-F238E27FC236}">
                <a16:creationId xmlns:a16="http://schemas.microsoft.com/office/drawing/2014/main" id="{13852C13-4478-4D8E-A9B6-E90B61C264FA}"/>
              </a:ext>
            </a:extLst>
          </p:cNvPr>
          <p:cNvSpPr/>
          <p:nvPr/>
        </p:nvSpPr>
        <p:spPr>
          <a:xfrm>
            <a:off x="8043040" y="4309298"/>
            <a:ext cx="2519856" cy="1219144"/>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Threshold parameter </a:t>
            </a:r>
            <a:r>
              <a:rPr lang="en-US" sz="2400" i="1" dirty="0">
                <a:solidFill>
                  <a:schemeClr val="tx1"/>
                </a:solidFill>
              </a:rPr>
              <a:t>b </a:t>
            </a:r>
            <a:r>
              <a:rPr lang="en-US" sz="2400" dirty="0">
                <a:solidFill>
                  <a:schemeClr val="tx1"/>
                </a:solidFill>
              </a:rPr>
              <a:t>(births)</a:t>
            </a:r>
          </a:p>
        </p:txBody>
      </p:sp>
    </p:spTree>
    <p:extLst>
      <p:ext uri="{BB962C8B-B14F-4D97-AF65-F5344CB8AC3E}">
        <p14:creationId xmlns:p14="http://schemas.microsoft.com/office/powerpoint/2010/main" val="40177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B0BE-3795-423B-B5DB-388FB256221F}"/>
              </a:ext>
            </a:extLst>
          </p:cNvPr>
          <p:cNvSpPr>
            <a:spLocks noGrp="1"/>
          </p:cNvSpPr>
          <p:nvPr>
            <p:ph type="title"/>
          </p:nvPr>
        </p:nvSpPr>
        <p:spPr>
          <a:xfrm>
            <a:off x="733100" y="260025"/>
            <a:ext cx="10515600" cy="1325563"/>
          </a:xfrm>
        </p:spPr>
        <p:txBody>
          <a:bodyPr/>
          <a:lstStyle/>
          <a:p>
            <a:r>
              <a:rPr lang="en-US" dirty="0"/>
              <a:t>Results (8/2018)</a:t>
            </a:r>
          </a:p>
        </p:txBody>
      </p:sp>
      <p:pic>
        <p:nvPicPr>
          <p:cNvPr id="6" name="2018-08-22_21-22-54">
            <a:hlinkClick r:id="" action="ppaction://media"/>
            <a:extLst>
              <a:ext uri="{FF2B5EF4-FFF2-40B4-BE49-F238E27FC236}">
                <a16:creationId xmlns:a16="http://schemas.microsoft.com/office/drawing/2014/main" id="{13404C29-E7FF-4AD8-8ADE-3ED1A4A8ACE5}"/>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619954" y="1585588"/>
            <a:ext cx="5129212" cy="4356611"/>
          </a:xfrm>
          <a:prstGeom prst="rect">
            <a:avLst/>
          </a:prstGeom>
        </p:spPr>
      </p:pic>
      <p:pic>
        <p:nvPicPr>
          <p:cNvPr id="9" name="2018-08-22_21-25-35">
            <a:hlinkClick r:id="" action="ppaction://media"/>
            <a:extLst>
              <a:ext uri="{FF2B5EF4-FFF2-40B4-BE49-F238E27FC236}">
                <a16:creationId xmlns:a16="http://schemas.microsoft.com/office/drawing/2014/main" id="{96189B66-69F6-4A5C-844F-E9956766B0A2}"/>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6232634" y="1585588"/>
            <a:ext cx="5129212" cy="4356610"/>
          </a:xfrm>
          <a:prstGeom prst="rect">
            <a:avLst/>
          </a:prstGeom>
        </p:spPr>
      </p:pic>
    </p:spTree>
    <p:extLst>
      <p:ext uri="{BB962C8B-B14F-4D97-AF65-F5344CB8AC3E}">
        <p14:creationId xmlns:p14="http://schemas.microsoft.com/office/powerpoint/2010/main" val="201479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134"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967"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6"/>
                </p:tgtEl>
              </p:cMediaNode>
            </p:video>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6"/>
                                        </p:tgtEl>
                                      </p:cBhvr>
                                    </p:cmd>
                                  </p:childTnLst>
                                </p:cTn>
                              </p:par>
                            </p:childTnLst>
                          </p:cTn>
                        </p:par>
                      </p:childTnLst>
                    </p:cTn>
                  </p:par>
                </p:childTnLst>
              </p:cTn>
              <p:nextCondLst>
                <p:cond evt="onClick" delay="0">
                  <p:tgtEl>
                    <p:spTgt spid="6"/>
                  </p:tgtEl>
                </p:cond>
              </p:nextCondLst>
            </p:seq>
            <p:video>
              <p:cMediaNode vol="80000">
                <p:cTn id="17" fill="hold" display="0">
                  <p:stCondLst>
                    <p:cond delay="indefinite"/>
                  </p:stCondLst>
                </p:cTn>
                <p:tgtEl>
                  <p:spTgt spid="9"/>
                </p:tgtEl>
              </p:cMediaNode>
            </p:video>
            <p:seq concurrent="1" nextAc="seek">
              <p:cTn id="18" restart="whenNotActive" fill="hold" evtFilter="cancelBubble" nodeType="interactiveSeq">
                <p:stCondLst>
                  <p:cond evt="onClick" delay="0">
                    <p:tgtEl>
                      <p:spTgt spid="9"/>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0C64-3003-416C-B1AD-D6880C72C9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722ADF-3934-45FA-BF5E-FE59AC5F6AF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C7B7118-002A-4E75-BDE6-C704ECEA13F2}"/>
              </a:ext>
            </a:extLst>
          </p:cNvPr>
          <p:cNvPicPr>
            <a:picLocks noChangeAspect="1"/>
          </p:cNvPicPr>
          <p:nvPr/>
        </p:nvPicPr>
        <p:blipFill>
          <a:blip r:embed="rId3"/>
          <a:stretch>
            <a:fillRect/>
          </a:stretch>
        </p:blipFill>
        <p:spPr>
          <a:xfrm>
            <a:off x="4260074" y="23904"/>
            <a:ext cx="3863693" cy="3270512"/>
          </a:xfrm>
          <a:prstGeom prst="rect">
            <a:avLst/>
          </a:prstGeom>
        </p:spPr>
      </p:pic>
      <p:pic>
        <p:nvPicPr>
          <p:cNvPr id="7" name="Picture 6">
            <a:extLst>
              <a:ext uri="{FF2B5EF4-FFF2-40B4-BE49-F238E27FC236}">
                <a16:creationId xmlns:a16="http://schemas.microsoft.com/office/drawing/2014/main" id="{EE79079C-3D85-449A-8657-1190140910FA}"/>
              </a:ext>
            </a:extLst>
          </p:cNvPr>
          <p:cNvPicPr>
            <a:picLocks noChangeAspect="1"/>
          </p:cNvPicPr>
          <p:nvPr/>
        </p:nvPicPr>
        <p:blipFill>
          <a:blip r:embed="rId4"/>
          <a:stretch>
            <a:fillRect/>
          </a:stretch>
        </p:blipFill>
        <p:spPr>
          <a:xfrm>
            <a:off x="106089" y="0"/>
            <a:ext cx="3906892" cy="3270512"/>
          </a:xfrm>
          <a:prstGeom prst="rect">
            <a:avLst/>
          </a:prstGeom>
        </p:spPr>
      </p:pic>
      <p:pic>
        <p:nvPicPr>
          <p:cNvPr id="8" name="Picture 7">
            <a:extLst>
              <a:ext uri="{FF2B5EF4-FFF2-40B4-BE49-F238E27FC236}">
                <a16:creationId xmlns:a16="http://schemas.microsoft.com/office/drawing/2014/main" id="{AAD4C81E-F6E4-451E-A9A9-F9600746DFF8}"/>
              </a:ext>
            </a:extLst>
          </p:cNvPr>
          <p:cNvPicPr>
            <a:picLocks noChangeAspect="1"/>
          </p:cNvPicPr>
          <p:nvPr/>
        </p:nvPicPr>
        <p:blipFill>
          <a:blip r:embed="rId5"/>
          <a:stretch>
            <a:fillRect/>
          </a:stretch>
        </p:blipFill>
        <p:spPr>
          <a:xfrm>
            <a:off x="8317875" y="0"/>
            <a:ext cx="3874125" cy="3259058"/>
          </a:xfrm>
          <a:prstGeom prst="rect">
            <a:avLst/>
          </a:prstGeom>
        </p:spPr>
      </p:pic>
      <p:pic>
        <p:nvPicPr>
          <p:cNvPr id="9" name="Picture 8">
            <a:extLst>
              <a:ext uri="{FF2B5EF4-FFF2-40B4-BE49-F238E27FC236}">
                <a16:creationId xmlns:a16="http://schemas.microsoft.com/office/drawing/2014/main" id="{5539793E-A747-4D9C-8020-615BDAB379F8}"/>
              </a:ext>
            </a:extLst>
          </p:cNvPr>
          <p:cNvPicPr>
            <a:picLocks noChangeAspect="1"/>
          </p:cNvPicPr>
          <p:nvPr/>
        </p:nvPicPr>
        <p:blipFill>
          <a:blip r:embed="rId6"/>
          <a:stretch>
            <a:fillRect/>
          </a:stretch>
        </p:blipFill>
        <p:spPr>
          <a:xfrm>
            <a:off x="106089" y="3571378"/>
            <a:ext cx="3906892" cy="3286622"/>
          </a:xfrm>
          <a:prstGeom prst="rect">
            <a:avLst/>
          </a:prstGeom>
        </p:spPr>
      </p:pic>
      <p:pic>
        <p:nvPicPr>
          <p:cNvPr id="10" name="Picture 9">
            <a:extLst>
              <a:ext uri="{FF2B5EF4-FFF2-40B4-BE49-F238E27FC236}">
                <a16:creationId xmlns:a16="http://schemas.microsoft.com/office/drawing/2014/main" id="{921997BB-F5EE-4DDB-BFAA-55135795D304}"/>
              </a:ext>
            </a:extLst>
          </p:cNvPr>
          <p:cNvPicPr>
            <a:picLocks noChangeAspect="1"/>
          </p:cNvPicPr>
          <p:nvPr/>
        </p:nvPicPr>
        <p:blipFill>
          <a:blip r:embed="rId7"/>
          <a:stretch>
            <a:fillRect/>
          </a:stretch>
        </p:blipFill>
        <p:spPr>
          <a:xfrm>
            <a:off x="4289230" y="3635637"/>
            <a:ext cx="3805382" cy="3222363"/>
          </a:xfrm>
          <a:prstGeom prst="rect">
            <a:avLst/>
          </a:prstGeom>
        </p:spPr>
      </p:pic>
      <p:pic>
        <p:nvPicPr>
          <p:cNvPr id="11" name="Picture 10">
            <a:extLst>
              <a:ext uri="{FF2B5EF4-FFF2-40B4-BE49-F238E27FC236}">
                <a16:creationId xmlns:a16="http://schemas.microsoft.com/office/drawing/2014/main" id="{04640D2C-2CD3-400B-B4C9-C4F9197278D8}"/>
              </a:ext>
            </a:extLst>
          </p:cNvPr>
          <p:cNvPicPr>
            <a:picLocks noChangeAspect="1"/>
          </p:cNvPicPr>
          <p:nvPr/>
        </p:nvPicPr>
        <p:blipFill>
          <a:blip r:embed="rId8"/>
          <a:stretch>
            <a:fillRect/>
          </a:stretch>
        </p:blipFill>
        <p:spPr>
          <a:xfrm>
            <a:off x="8370861" y="3635637"/>
            <a:ext cx="3821139" cy="3222363"/>
          </a:xfrm>
          <a:prstGeom prst="rect">
            <a:avLst/>
          </a:prstGeom>
        </p:spPr>
      </p:pic>
    </p:spTree>
    <p:extLst>
      <p:ext uri="{BB962C8B-B14F-4D97-AF65-F5344CB8AC3E}">
        <p14:creationId xmlns:p14="http://schemas.microsoft.com/office/powerpoint/2010/main" val="303503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A87E-52E8-4946-B30F-EE15CF050EFA}"/>
              </a:ext>
            </a:extLst>
          </p:cNvPr>
          <p:cNvSpPr>
            <a:spLocks noGrp="1"/>
          </p:cNvSpPr>
          <p:nvPr>
            <p:ph type="title"/>
          </p:nvPr>
        </p:nvSpPr>
        <p:spPr/>
        <p:txBody>
          <a:bodyPr/>
          <a:lstStyle/>
          <a:p>
            <a:r>
              <a:rPr lang="en-US" dirty="0"/>
              <a:t>Further work</a:t>
            </a:r>
          </a:p>
        </p:txBody>
      </p:sp>
      <p:sp>
        <p:nvSpPr>
          <p:cNvPr id="3" name="Content Placeholder 2">
            <a:extLst>
              <a:ext uri="{FF2B5EF4-FFF2-40B4-BE49-F238E27FC236}">
                <a16:creationId xmlns:a16="http://schemas.microsoft.com/office/drawing/2014/main" id="{E159A778-64F0-4D5A-BF8D-48D9AEE7B2D8}"/>
              </a:ext>
            </a:extLst>
          </p:cNvPr>
          <p:cNvSpPr>
            <a:spLocks noGrp="1"/>
          </p:cNvSpPr>
          <p:nvPr>
            <p:ph idx="1"/>
          </p:nvPr>
        </p:nvSpPr>
        <p:spPr/>
        <p:txBody>
          <a:bodyPr/>
          <a:lstStyle/>
          <a:p>
            <a:r>
              <a:rPr lang="en-US" dirty="0"/>
              <a:t>Successive networks to determine same/different, then division classification</a:t>
            </a:r>
          </a:p>
          <a:p>
            <a:r>
              <a:rPr lang="en-US" dirty="0"/>
              <a:t>More accurate data to train on (divisions)</a:t>
            </a:r>
          </a:p>
          <a:p>
            <a:r>
              <a:rPr lang="en-US" dirty="0"/>
              <a:t>Other cells are not as homogeneous and move more</a:t>
            </a:r>
          </a:p>
        </p:txBody>
      </p:sp>
    </p:spTree>
    <p:extLst>
      <p:ext uri="{BB962C8B-B14F-4D97-AF65-F5344CB8AC3E}">
        <p14:creationId xmlns:p14="http://schemas.microsoft.com/office/powerpoint/2010/main" val="2951243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DEFD-EC52-412D-8BCD-257CE04DC2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74B291-9929-41FE-B4E9-85F268478D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28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8E51-DAD3-4C98-A08B-9CDCC625F2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3D9C84-E696-424C-9862-4F0CBF86831F}"/>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DB087A0B-1124-48CD-B9D1-0DC44EA324B8}"/>
              </a:ext>
            </a:extLst>
          </p:cNvPr>
          <p:cNvGrpSpPr/>
          <p:nvPr/>
        </p:nvGrpSpPr>
        <p:grpSpPr>
          <a:xfrm>
            <a:off x="2715318" y="1453622"/>
            <a:ext cx="6057900" cy="3453779"/>
            <a:chOff x="5868585" y="1529383"/>
            <a:chExt cx="6057900" cy="3453779"/>
          </a:xfrm>
        </p:grpSpPr>
        <p:pic>
          <p:nvPicPr>
            <p:cNvPr id="5" name="Picture 4">
              <a:extLst>
                <a:ext uri="{FF2B5EF4-FFF2-40B4-BE49-F238E27FC236}">
                  <a16:creationId xmlns:a16="http://schemas.microsoft.com/office/drawing/2014/main" id="{150DF406-D91C-4D0A-9E9B-EA59217797D3}"/>
                </a:ext>
              </a:extLst>
            </p:cNvPr>
            <p:cNvPicPr>
              <a:picLocks noChangeAspect="1"/>
            </p:cNvPicPr>
            <p:nvPr/>
          </p:nvPicPr>
          <p:blipFill>
            <a:blip r:embed="rId2"/>
            <a:stretch>
              <a:fillRect/>
            </a:stretch>
          </p:blipFill>
          <p:spPr>
            <a:xfrm>
              <a:off x="8417788" y="1529383"/>
              <a:ext cx="915385" cy="398635"/>
            </a:xfrm>
            <a:prstGeom prst="rect">
              <a:avLst/>
            </a:prstGeom>
          </p:spPr>
        </p:pic>
        <p:pic>
          <p:nvPicPr>
            <p:cNvPr id="6" name="Picture 5">
              <a:extLst>
                <a:ext uri="{FF2B5EF4-FFF2-40B4-BE49-F238E27FC236}">
                  <a16:creationId xmlns:a16="http://schemas.microsoft.com/office/drawing/2014/main" id="{CB829795-F089-46E9-8154-DD039DDF151B}"/>
                </a:ext>
              </a:extLst>
            </p:cNvPr>
            <p:cNvPicPr>
              <a:picLocks noChangeAspect="1"/>
            </p:cNvPicPr>
            <p:nvPr/>
          </p:nvPicPr>
          <p:blipFill>
            <a:blip r:embed="rId3"/>
            <a:stretch>
              <a:fillRect/>
            </a:stretch>
          </p:blipFill>
          <p:spPr>
            <a:xfrm>
              <a:off x="6095988" y="1995487"/>
              <a:ext cx="2583670" cy="2576513"/>
            </a:xfrm>
            <a:prstGeom prst="rect">
              <a:avLst/>
            </a:prstGeom>
          </p:spPr>
        </p:pic>
        <p:pic>
          <p:nvPicPr>
            <p:cNvPr id="7" name="Picture 6">
              <a:extLst>
                <a:ext uri="{FF2B5EF4-FFF2-40B4-BE49-F238E27FC236}">
                  <a16:creationId xmlns:a16="http://schemas.microsoft.com/office/drawing/2014/main" id="{AD7DFFB6-51D0-45C9-8A47-4816F92BCBB9}"/>
                </a:ext>
              </a:extLst>
            </p:cNvPr>
            <p:cNvPicPr>
              <a:picLocks noChangeAspect="1"/>
            </p:cNvPicPr>
            <p:nvPr/>
          </p:nvPicPr>
          <p:blipFill>
            <a:blip r:embed="rId4"/>
            <a:stretch>
              <a:fillRect/>
            </a:stretch>
          </p:blipFill>
          <p:spPr>
            <a:xfrm flipH="1">
              <a:off x="9124937" y="2024458"/>
              <a:ext cx="2583670" cy="2576513"/>
            </a:xfrm>
            <a:prstGeom prst="rect">
              <a:avLst/>
            </a:prstGeom>
          </p:spPr>
        </p:pic>
        <p:pic>
          <p:nvPicPr>
            <p:cNvPr id="8" name="Picture 7">
              <a:extLst>
                <a:ext uri="{FF2B5EF4-FFF2-40B4-BE49-F238E27FC236}">
                  <a16:creationId xmlns:a16="http://schemas.microsoft.com/office/drawing/2014/main" id="{D848A208-38E6-4532-B8AE-6BE8F557959B}"/>
                </a:ext>
              </a:extLst>
            </p:cNvPr>
            <p:cNvPicPr>
              <a:picLocks noChangeAspect="1"/>
            </p:cNvPicPr>
            <p:nvPr/>
          </p:nvPicPr>
          <p:blipFill>
            <a:blip r:embed="rId5"/>
            <a:stretch>
              <a:fillRect/>
            </a:stretch>
          </p:blipFill>
          <p:spPr>
            <a:xfrm>
              <a:off x="5868585" y="4706937"/>
              <a:ext cx="3038475" cy="276225"/>
            </a:xfrm>
            <a:prstGeom prst="rect">
              <a:avLst/>
            </a:prstGeom>
          </p:spPr>
        </p:pic>
        <p:pic>
          <p:nvPicPr>
            <p:cNvPr id="9" name="Picture 8">
              <a:extLst>
                <a:ext uri="{FF2B5EF4-FFF2-40B4-BE49-F238E27FC236}">
                  <a16:creationId xmlns:a16="http://schemas.microsoft.com/office/drawing/2014/main" id="{D9B1D31B-14A6-4D8B-B477-9C268C42C165}"/>
                </a:ext>
              </a:extLst>
            </p:cNvPr>
            <p:cNvPicPr>
              <a:picLocks noChangeAspect="1"/>
            </p:cNvPicPr>
            <p:nvPr/>
          </p:nvPicPr>
          <p:blipFill>
            <a:blip r:embed="rId6"/>
            <a:stretch>
              <a:fillRect/>
            </a:stretch>
          </p:blipFill>
          <p:spPr>
            <a:xfrm>
              <a:off x="8907060" y="4697412"/>
              <a:ext cx="3019425" cy="285750"/>
            </a:xfrm>
            <a:prstGeom prst="rect">
              <a:avLst/>
            </a:prstGeom>
          </p:spPr>
        </p:pic>
      </p:grpSp>
    </p:spTree>
    <p:extLst>
      <p:ext uri="{BB962C8B-B14F-4D97-AF65-F5344CB8AC3E}">
        <p14:creationId xmlns:p14="http://schemas.microsoft.com/office/powerpoint/2010/main" val="293177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A6FD-9950-4B44-BD56-BFB4C666D52F}"/>
              </a:ext>
            </a:extLst>
          </p:cNvPr>
          <p:cNvSpPr>
            <a:spLocks noGrp="1"/>
          </p:cNvSpPr>
          <p:nvPr>
            <p:ph type="title"/>
          </p:nvPr>
        </p:nvSpPr>
        <p:spPr>
          <a:xfrm>
            <a:off x="838200" y="302062"/>
            <a:ext cx="10515600" cy="1325563"/>
          </a:xfrm>
        </p:spPr>
        <p:txBody>
          <a:bodyPr/>
          <a:lstStyle/>
          <a:p>
            <a:r>
              <a:rPr lang="en-US" dirty="0"/>
              <a:t>Tracking cells</a:t>
            </a:r>
          </a:p>
        </p:txBody>
      </p:sp>
      <p:sp>
        <p:nvSpPr>
          <p:cNvPr id="3" name="Content Placeholder 2">
            <a:extLst>
              <a:ext uri="{FF2B5EF4-FFF2-40B4-BE49-F238E27FC236}">
                <a16:creationId xmlns:a16="http://schemas.microsoft.com/office/drawing/2014/main" id="{7D3F2FCB-4AF1-48D4-91D7-1BD77B47918C}"/>
              </a:ext>
            </a:extLst>
          </p:cNvPr>
          <p:cNvSpPr>
            <a:spLocks noGrp="1"/>
          </p:cNvSpPr>
          <p:nvPr>
            <p:ph idx="1"/>
          </p:nvPr>
        </p:nvSpPr>
        <p:spPr>
          <a:xfrm>
            <a:off x="722589" y="1825625"/>
            <a:ext cx="10954408" cy="4351338"/>
          </a:xfrm>
        </p:spPr>
        <p:txBody>
          <a:bodyPr>
            <a:normAutofit/>
          </a:bodyPr>
          <a:lstStyle/>
          <a:p>
            <a:pPr>
              <a:lnSpc>
                <a:spcPct val="100000"/>
              </a:lnSpc>
            </a:pPr>
            <a:r>
              <a:rPr lang="en-US" sz="3000" dirty="0"/>
              <a:t>Study dynamic cellular and sub-cellular interactions</a:t>
            </a:r>
          </a:p>
          <a:p>
            <a:pPr lvl="1">
              <a:lnSpc>
                <a:spcPct val="100000"/>
              </a:lnSpc>
            </a:pPr>
            <a:r>
              <a:rPr lang="en-US" sz="3000" dirty="0"/>
              <a:t>Gain more information from single cell images</a:t>
            </a:r>
          </a:p>
          <a:p>
            <a:pPr lvl="1">
              <a:lnSpc>
                <a:spcPct val="100000"/>
              </a:lnSpc>
            </a:pPr>
            <a:r>
              <a:rPr lang="en-US" sz="3000" dirty="0"/>
              <a:t>Observe changes within individual cells</a:t>
            </a:r>
          </a:p>
          <a:p>
            <a:pPr>
              <a:lnSpc>
                <a:spcPct val="100000"/>
              </a:lnSpc>
            </a:pPr>
            <a:r>
              <a:rPr lang="en-US" sz="3000" dirty="0"/>
              <a:t>Classify different cell types</a:t>
            </a:r>
          </a:p>
          <a:p>
            <a:pPr>
              <a:lnSpc>
                <a:spcPct val="100000"/>
              </a:lnSpc>
            </a:pPr>
            <a:r>
              <a:rPr lang="en-US" sz="3000" dirty="0"/>
              <a:t>Understanding viruses and diseases</a:t>
            </a:r>
          </a:p>
          <a:p>
            <a:pPr>
              <a:lnSpc>
                <a:spcPct val="100000"/>
              </a:lnSpc>
            </a:pPr>
            <a:r>
              <a:rPr lang="en-US" sz="3000" dirty="0"/>
              <a:t>Requires manual curation of data</a:t>
            </a:r>
          </a:p>
          <a:p>
            <a:pPr>
              <a:lnSpc>
                <a:spcPct val="100000"/>
              </a:lnSpc>
            </a:pPr>
            <a:endParaRPr lang="en-US" sz="3000" dirty="0"/>
          </a:p>
        </p:txBody>
      </p:sp>
    </p:spTree>
    <p:extLst>
      <p:ext uri="{BB962C8B-B14F-4D97-AF65-F5344CB8AC3E}">
        <p14:creationId xmlns:p14="http://schemas.microsoft.com/office/powerpoint/2010/main" val="381362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58BD-B4EB-4FED-9A49-DF9FA1D111F1}"/>
              </a:ext>
            </a:extLst>
          </p:cNvPr>
          <p:cNvSpPr>
            <a:spLocks noGrp="1"/>
          </p:cNvSpPr>
          <p:nvPr>
            <p:ph type="title"/>
          </p:nvPr>
        </p:nvSpPr>
        <p:spPr>
          <a:xfrm>
            <a:off x="733100" y="260025"/>
            <a:ext cx="10515600" cy="1325563"/>
          </a:xfrm>
        </p:spPr>
        <p:txBody>
          <a:bodyPr/>
          <a:lstStyle/>
          <a:p>
            <a:r>
              <a:rPr lang="en-US" dirty="0"/>
              <a:t>Tracking cells in microscope images</a:t>
            </a:r>
          </a:p>
        </p:txBody>
      </p:sp>
      <p:pic>
        <p:nvPicPr>
          <p:cNvPr id="36" name="Content Placeholder 35">
            <a:extLst>
              <a:ext uri="{FF2B5EF4-FFF2-40B4-BE49-F238E27FC236}">
                <a16:creationId xmlns:a16="http://schemas.microsoft.com/office/drawing/2014/main" id="{997D8870-A253-40EC-9C5B-89D0C929F0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3478" y="1885081"/>
            <a:ext cx="1733550" cy="1466850"/>
          </a:xfrm>
        </p:spPr>
      </p:pic>
      <p:pic>
        <p:nvPicPr>
          <p:cNvPr id="38" name="Picture 37">
            <a:extLst>
              <a:ext uri="{FF2B5EF4-FFF2-40B4-BE49-F238E27FC236}">
                <a16:creationId xmlns:a16="http://schemas.microsoft.com/office/drawing/2014/main" id="{7722749F-2EB3-4BBE-A600-CA635029B0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171" y="1890343"/>
            <a:ext cx="1733550" cy="1466850"/>
          </a:xfrm>
          <a:prstGeom prst="rect">
            <a:avLst/>
          </a:prstGeom>
        </p:spPr>
      </p:pic>
      <p:pic>
        <p:nvPicPr>
          <p:cNvPr id="40" name="Picture 39">
            <a:extLst>
              <a:ext uri="{FF2B5EF4-FFF2-40B4-BE49-F238E27FC236}">
                <a16:creationId xmlns:a16="http://schemas.microsoft.com/office/drawing/2014/main" id="{7F86419D-F8F9-46D4-A9D3-70A3821A6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6864" y="1885081"/>
            <a:ext cx="1733550" cy="1466850"/>
          </a:xfrm>
          <a:prstGeom prst="rect">
            <a:avLst/>
          </a:prstGeom>
        </p:spPr>
      </p:pic>
      <p:pic>
        <p:nvPicPr>
          <p:cNvPr id="42" name="Picture 41">
            <a:extLst>
              <a:ext uri="{FF2B5EF4-FFF2-40B4-BE49-F238E27FC236}">
                <a16:creationId xmlns:a16="http://schemas.microsoft.com/office/drawing/2014/main" id="{D7C973B9-E60E-42DC-B58F-AAE127E693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8557" y="1885081"/>
            <a:ext cx="1733550" cy="1466850"/>
          </a:xfrm>
          <a:prstGeom prst="rect">
            <a:avLst/>
          </a:prstGeom>
        </p:spPr>
      </p:pic>
      <p:pic>
        <p:nvPicPr>
          <p:cNvPr id="44" name="Picture 43">
            <a:extLst>
              <a:ext uri="{FF2B5EF4-FFF2-40B4-BE49-F238E27FC236}">
                <a16:creationId xmlns:a16="http://schemas.microsoft.com/office/drawing/2014/main" id="{A488E503-B198-4A0B-97D1-23B2C5646E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20250" y="1885081"/>
            <a:ext cx="1733550" cy="1466850"/>
          </a:xfrm>
          <a:prstGeom prst="rect">
            <a:avLst/>
          </a:prstGeom>
        </p:spPr>
      </p:pic>
      <p:grpSp>
        <p:nvGrpSpPr>
          <p:cNvPr id="65" name="Group 64">
            <a:extLst>
              <a:ext uri="{FF2B5EF4-FFF2-40B4-BE49-F238E27FC236}">
                <a16:creationId xmlns:a16="http://schemas.microsoft.com/office/drawing/2014/main" id="{19026A3D-D64C-4A8C-820A-B02C91726C62}"/>
              </a:ext>
            </a:extLst>
          </p:cNvPr>
          <p:cNvGrpSpPr/>
          <p:nvPr/>
        </p:nvGrpSpPr>
        <p:grpSpPr>
          <a:xfrm>
            <a:off x="444197" y="2403062"/>
            <a:ext cx="10909603" cy="2958643"/>
            <a:chOff x="444197" y="2368925"/>
            <a:chExt cx="10909603" cy="2958643"/>
          </a:xfrm>
        </p:grpSpPr>
        <p:grpSp>
          <p:nvGrpSpPr>
            <p:cNvPr id="64" name="Group 63">
              <a:extLst>
                <a:ext uri="{FF2B5EF4-FFF2-40B4-BE49-F238E27FC236}">
                  <a16:creationId xmlns:a16="http://schemas.microsoft.com/office/drawing/2014/main" id="{07547775-FB6D-43B6-8E87-1785582944EB}"/>
                </a:ext>
              </a:extLst>
            </p:cNvPr>
            <p:cNvGrpSpPr/>
            <p:nvPr/>
          </p:nvGrpSpPr>
          <p:grpSpPr>
            <a:xfrm>
              <a:off x="1937055" y="3860718"/>
              <a:ext cx="9409595" cy="1466850"/>
              <a:chOff x="1937055" y="3860718"/>
              <a:chExt cx="9409595" cy="1466850"/>
            </a:xfrm>
          </p:grpSpPr>
          <p:pic>
            <p:nvPicPr>
              <p:cNvPr id="50" name="Picture 49">
                <a:extLst>
                  <a:ext uri="{FF2B5EF4-FFF2-40B4-BE49-F238E27FC236}">
                    <a16:creationId xmlns:a16="http://schemas.microsoft.com/office/drawing/2014/main" id="{41F1E81E-94BC-45C2-83CA-9737233BCE92}"/>
                  </a:ext>
                </a:extLst>
              </p:cNvPr>
              <p:cNvPicPr>
                <a:picLocks noChangeAspect="1"/>
              </p:cNvPicPr>
              <p:nvPr/>
            </p:nvPicPr>
            <p:blipFill rotWithShape="1">
              <a:blip r:embed="rId8"/>
              <a:srcRect l="80074" b="1943"/>
              <a:stretch/>
            </p:blipFill>
            <p:spPr>
              <a:xfrm>
                <a:off x="9620250" y="3860718"/>
                <a:ext cx="1726400" cy="1466850"/>
              </a:xfrm>
              <a:prstGeom prst="rect">
                <a:avLst/>
              </a:prstGeom>
            </p:spPr>
          </p:pic>
          <p:pic>
            <p:nvPicPr>
              <p:cNvPr id="51" name="Picture 50">
                <a:extLst>
                  <a:ext uri="{FF2B5EF4-FFF2-40B4-BE49-F238E27FC236}">
                    <a16:creationId xmlns:a16="http://schemas.microsoft.com/office/drawing/2014/main" id="{1AC81CF4-3CDF-4765-A614-F9C404F1A4CD}"/>
                  </a:ext>
                </a:extLst>
              </p:cNvPr>
              <p:cNvPicPr>
                <a:picLocks noChangeAspect="1"/>
              </p:cNvPicPr>
              <p:nvPr/>
            </p:nvPicPr>
            <p:blipFill rotWithShape="1">
              <a:blip r:embed="rId8"/>
              <a:srcRect l="60026" r="20048" b="1943"/>
              <a:stretch/>
            </p:blipFill>
            <p:spPr>
              <a:xfrm>
                <a:off x="7698557" y="3860718"/>
                <a:ext cx="1726400" cy="1466850"/>
              </a:xfrm>
              <a:prstGeom prst="rect">
                <a:avLst/>
              </a:prstGeom>
            </p:spPr>
          </p:pic>
          <p:pic>
            <p:nvPicPr>
              <p:cNvPr id="52" name="Picture 51">
                <a:extLst>
                  <a:ext uri="{FF2B5EF4-FFF2-40B4-BE49-F238E27FC236}">
                    <a16:creationId xmlns:a16="http://schemas.microsoft.com/office/drawing/2014/main" id="{EFBE4815-9CA3-4164-85EA-2FCA6B49B4E8}"/>
                  </a:ext>
                </a:extLst>
              </p:cNvPr>
              <p:cNvPicPr>
                <a:picLocks noChangeAspect="1"/>
              </p:cNvPicPr>
              <p:nvPr/>
            </p:nvPicPr>
            <p:blipFill rotWithShape="1">
              <a:blip r:embed="rId8"/>
              <a:srcRect l="40658" r="39333" b="1943"/>
              <a:stretch/>
            </p:blipFill>
            <p:spPr>
              <a:xfrm>
                <a:off x="5776864" y="3860718"/>
                <a:ext cx="1733550" cy="1466850"/>
              </a:xfrm>
              <a:prstGeom prst="rect">
                <a:avLst/>
              </a:prstGeom>
            </p:spPr>
          </p:pic>
          <p:pic>
            <p:nvPicPr>
              <p:cNvPr id="53" name="Picture 52">
                <a:extLst>
                  <a:ext uri="{FF2B5EF4-FFF2-40B4-BE49-F238E27FC236}">
                    <a16:creationId xmlns:a16="http://schemas.microsoft.com/office/drawing/2014/main" id="{A3C492AB-F49D-4FF6-BF46-2223FD860471}"/>
                  </a:ext>
                </a:extLst>
              </p:cNvPr>
              <p:cNvPicPr>
                <a:picLocks noChangeAspect="1"/>
              </p:cNvPicPr>
              <p:nvPr/>
            </p:nvPicPr>
            <p:blipFill rotWithShape="1">
              <a:blip r:embed="rId8"/>
              <a:srcRect l="19936" r="60138" b="1943"/>
              <a:stretch/>
            </p:blipFill>
            <p:spPr>
              <a:xfrm>
                <a:off x="3858746" y="3860718"/>
                <a:ext cx="1726399" cy="1466850"/>
              </a:xfrm>
              <a:prstGeom prst="rect">
                <a:avLst/>
              </a:prstGeom>
            </p:spPr>
          </p:pic>
          <p:pic>
            <p:nvPicPr>
              <p:cNvPr id="54" name="Picture 53">
                <a:extLst>
                  <a:ext uri="{FF2B5EF4-FFF2-40B4-BE49-F238E27FC236}">
                    <a16:creationId xmlns:a16="http://schemas.microsoft.com/office/drawing/2014/main" id="{F3D0DC94-2608-45C5-86E0-66530318B31F}"/>
                  </a:ext>
                </a:extLst>
              </p:cNvPr>
              <p:cNvPicPr>
                <a:picLocks noChangeAspect="1"/>
              </p:cNvPicPr>
              <p:nvPr/>
            </p:nvPicPr>
            <p:blipFill rotWithShape="1">
              <a:blip r:embed="rId8"/>
              <a:srcRect r="79992" b="1943"/>
              <a:stretch/>
            </p:blipFill>
            <p:spPr>
              <a:xfrm>
                <a:off x="1937055" y="3860718"/>
                <a:ext cx="1733548" cy="1466850"/>
              </a:xfrm>
              <a:prstGeom prst="rect">
                <a:avLst/>
              </a:prstGeom>
            </p:spPr>
          </p:pic>
        </p:grpSp>
        <p:sp>
          <p:nvSpPr>
            <p:cNvPr id="57" name="TextBox 56">
              <a:extLst>
                <a:ext uri="{FF2B5EF4-FFF2-40B4-BE49-F238E27FC236}">
                  <a16:creationId xmlns:a16="http://schemas.microsoft.com/office/drawing/2014/main" id="{6E93FA4F-B67D-4950-945A-BA42A46EB590}"/>
                </a:ext>
              </a:extLst>
            </p:cNvPr>
            <p:cNvSpPr txBox="1"/>
            <p:nvPr/>
          </p:nvSpPr>
          <p:spPr>
            <a:xfrm>
              <a:off x="1933478" y="3373812"/>
              <a:ext cx="1733548" cy="430887"/>
            </a:xfrm>
            <a:prstGeom prst="rect">
              <a:avLst/>
            </a:prstGeom>
            <a:noFill/>
          </p:spPr>
          <p:txBody>
            <a:bodyPr wrap="square" rtlCol="0">
              <a:spAutoFit/>
            </a:bodyPr>
            <a:lstStyle/>
            <a:p>
              <a:pPr algn="ctr"/>
              <a:r>
                <a:rPr lang="en-US" sz="2200" dirty="0"/>
                <a:t>Frame 0</a:t>
              </a:r>
            </a:p>
          </p:txBody>
        </p:sp>
        <p:sp>
          <p:nvSpPr>
            <p:cNvPr id="58" name="TextBox 57">
              <a:extLst>
                <a:ext uri="{FF2B5EF4-FFF2-40B4-BE49-F238E27FC236}">
                  <a16:creationId xmlns:a16="http://schemas.microsoft.com/office/drawing/2014/main" id="{D3E0A0A7-BCCA-4543-8CF5-14EF901A86BF}"/>
                </a:ext>
              </a:extLst>
            </p:cNvPr>
            <p:cNvSpPr txBox="1"/>
            <p:nvPr/>
          </p:nvSpPr>
          <p:spPr>
            <a:xfrm>
              <a:off x="3855171" y="3373812"/>
              <a:ext cx="1733548" cy="430887"/>
            </a:xfrm>
            <a:prstGeom prst="rect">
              <a:avLst/>
            </a:prstGeom>
            <a:noFill/>
          </p:spPr>
          <p:txBody>
            <a:bodyPr wrap="square" rtlCol="0">
              <a:spAutoFit/>
            </a:bodyPr>
            <a:lstStyle/>
            <a:p>
              <a:pPr algn="ctr"/>
              <a:r>
                <a:rPr lang="en-US" sz="2200" dirty="0"/>
                <a:t>Frame 1</a:t>
              </a:r>
            </a:p>
          </p:txBody>
        </p:sp>
        <p:sp>
          <p:nvSpPr>
            <p:cNvPr id="59" name="TextBox 58">
              <a:extLst>
                <a:ext uri="{FF2B5EF4-FFF2-40B4-BE49-F238E27FC236}">
                  <a16:creationId xmlns:a16="http://schemas.microsoft.com/office/drawing/2014/main" id="{E8AC323D-42FF-44EC-8B61-67B05BBCEE56}"/>
                </a:ext>
              </a:extLst>
            </p:cNvPr>
            <p:cNvSpPr txBox="1"/>
            <p:nvPr/>
          </p:nvSpPr>
          <p:spPr>
            <a:xfrm>
              <a:off x="5776866" y="3378967"/>
              <a:ext cx="1733548" cy="430887"/>
            </a:xfrm>
            <a:prstGeom prst="rect">
              <a:avLst/>
            </a:prstGeom>
            <a:noFill/>
          </p:spPr>
          <p:txBody>
            <a:bodyPr wrap="square" rtlCol="0">
              <a:spAutoFit/>
            </a:bodyPr>
            <a:lstStyle/>
            <a:p>
              <a:pPr algn="ctr"/>
              <a:r>
                <a:rPr lang="en-US" sz="2200" dirty="0"/>
                <a:t>Frame 2</a:t>
              </a:r>
            </a:p>
          </p:txBody>
        </p:sp>
        <p:sp>
          <p:nvSpPr>
            <p:cNvPr id="60" name="TextBox 59">
              <a:extLst>
                <a:ext uri="{FF2B5EF4-FFF2-40B4-BE49-F238E27FC236}">
                  <a16:creationId xmlns:a16="http://schemas.microsoft.com/office/drawing/2014/main" id="{EFCD3226-7C75-4CCC-8A75-8BEF90E3AA20}"/>
                </a:ext>
              </a:extLst>
            </p:cNvPr>
            <p:cNvSpPr txBox="1"/>
            <p:nvPr/>
          </p:nvSpPr>
          <p:spPr>
            <a:xfrm>
              <a:off x="7698559" y="3373812"/>
              <a:ext cx="1733548" cy="430887"/>
            </a:xfrm>
            <a:prstGeom prst="rect">
              <a:avLst/>
            </a:prstGeom>
            <a:noFill/>
          </p:spPr>
          <p:txBody>
            <a:bodyPr wrap="square" rtlCol="0">
              <a:spAutoFit/>
            </a:bodyPr>
            <a:lstStyle/>
            <a:p>
              <a:pPr algn="ctr"/>
              <a:r>
                <a:rPr lang="en-US" sz="2200" dirty="0"/>
                <a:t>Frame 3</a:t>
              </a:r>
            </a:p>
          </p:txBody>
        </p:sp>
        <p:sp>
          <p:nvSpPr>
            <p:cNvPr id="61" name="TextBox 60">
              <a:extLst>
                <a:ext uri="{FF2B5EF4-FFF2-40B4-BE49-F238E27FC236}">
                  <a16:creationId xmlns:a16="http://schemas.microsoft.com/office/drawing/2014/main" id="{4801D93A-5815-4B23-8CB8-8C734323CEFD}"/>
                </a:ext>
              </a:extLst>
            </p:cNvPr>
            <p:cNvSpPr txBox="1"/>
            <p:nvPr/>
          </p:nvSpPr>
          <p:spPr>
            <a:xfrm>
              <a:off x="9620252" y="3378967"/>
              <a:ext cx="1733548" cy="430887"/>
            </a:xfrm>
            <a:prstGeom prst="rect">
              <a:avLst/>
            </a:prstGeom>
            <a:noFill/>
          </p:spPr>
          <p:txBody>
            <a:bodyPr wrap="square" rtlCol="0">
              <a:spAutoFit/>
            </a:bodyPr>
            <a:lstStyle/>
            <a:p>
              <a:pPr algn="ctr"/>
              <a:r>
                <a:rPr lang="en-US" sz="2200" dirty="0"/>
                <a:t>Frame 4</a:t>
              </a:r>
            </a:p>
          </p:txBody>
        </p:sp>
        <p:sp>
          <p:nvSpPr>
            <p:cNvPr id="62" name="TextBox 61">
              <a:extLst>
                <a:ext uri="{FF2B5EF4-FFF2-40B4-BE49-F238E27FC236}">
                  <a16:creationId xmlns:a16="http://schemas.microsoft.com/office/drawing/2014/main" id="{576D49E6-B888-47CE-82A0-EB0AF11C363D}"/>
                </a:ext>
              </a:extLst>
            </p:cNvPr>
            <p:cNvSpPr txBox="1"/>
            <p:nvPr/>
          </p:nvSpPr>
          <p:spPr>
            <a:xfrm>
              <a:off x="444197" y="2368925"/>
              <a:ext cx="692771" cy="430887"/>
            </a:xfrm>
            <a:prstGeom prst="rect">
              <a:avLst/>
            </a:prstGeom>
            <a:noFill/>
          </p:spPr>
          <p:txBody>
            <a:bodyPr wrap="square" rtlCol="0">
              <a:spAutoFit/>
            </a:bodyPr>
            <a:lstStyle/>
            <a:p>
              <a:r>
                <a:rPr lang="en-US" sz="2200" dirty="0"/>
                <a:t>Raw</a:t>
              </a:r>
            </a:p>
          </p:txBody>
        </p:sp>
        <p:sp>
          <p:nvSpPr>
            <p:cNvPr id="63" name="TextBox 62">
              <a:extLst>
                <a:ext uri="{FF2B5EF4-FFF2-40B4-BE49-F238E27FC236}">
                  <a16:creationId xmlns:a16="http://schemas.microsoft.com/office/drawing/2014/main" id="{2B9F0FB5-71B6-4CFD-AB9B-24069649EF2B}"/>
                </a:ext>
              </a:extLst>
            </p:cNvPr>
            <p:cNvSpPr txBox="1"/>
            <p:nvPr/>
          </p:nvSpPr>
          <p:spPr>
            <a:xfrm>
              <a:off x="444197" y="4378699"/>
              <a:ext cx="1395211" cy="430887"/>
            </a:xfrm>
            <a:prstGeom prst="rect">
              <a:avLst/>
            </a:prstGeom>
            <a:noFill/>
          </p:spPr>
          <p:txBody>
            <a:bodyPr wrap="square" rtlCol="0">
              <a:spAutoFit/>
            </a:bodyPr>
            <a:lstStyle/>
            <a:p>
              <a:r>
                <a:rPr lang="en-US" sz="2200" dirty="0"/>
                <a:t>Annotated</a:t>
              </a:r>
            </a:p>
          </p:txBody>
        </p:sp>
      </p:grpSp>
      <p:sp>
        <p:nvSpPr>
          <p:cNvPr id="3" name="TextBox 2">
            <a:extLst>
              <a:ext uri="{FF2B5EF4-FFF2-40B4-BE49-F238E27FC236}">
                <a16:creationId xmlns:a16="http://schemas.microsoft.com/office/drawing/2014/main" id="{2C8A1DF7-895D-453E-870B-0092D6BBA63E}"/>
              </a:ext>
            </a:extLst>
          </p:cNvPr>
          <p:cNvSpPr txBox="1"/>
          <p:nvPr/>
        </p:nvSpPr>
        <p:spPr>
          <a:xfrm>
            <a:off x="876300" y="5715000"/>
            <a:ext cx="10372400"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Hard to teach due to dependency on information beyond two frames</a:t>
            </a:r>
          </a:p>
        </p:txBody>
      </p:sp>
    </p:spTree>
    <p:extLst>
      <p:ext uri="{BB962C8B-B14F-4D97-AF65-F5344CB8AC3E}">
        <p14:creationId xmlns:p14="http://schemas.microsoft.com/office/powerpoint/2010/main" val="83352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AACA-5DA7-416B-AD7C-1C65EEF4C57A}"/>
              </a:ext>
            </a:extLst>
          </p:cNvPr>
          <p:cNvSpPr>
            <a:spLocks noGrp="1"/>
          </p:cNvSpPr>
          <p:nvPr>
            <p:ph type="title"/>
          </p:nvPr>
        </p:nvSpPr>
        <p:spPr>
          <a:xfrm>
            <a:off x="733100" y="260025"/>
            <a:ext cx="10515600" cy="1325563"/>
          </a:xfrm>
        </p:spPr>
        <p:txBody>
          <a:bodyPr/>
          <a:lstStyle/>
          <a:p>
            <a:r>
              <a:rPr lang="en-US" dirty="0"/>
              <a:t>Classical approaches to tracking</a:t>
            </a:r>
          </a:p>
        </p:txBody>
      </p:sp>
      <p:sp>
        <p:nvSpPr>
          <p:cNvPr id="3" name="Content Placeholder 2">
            <a:extLst>
              <a:ext uri="{FF2B5EF4-FFF2-40B4-BE49-F238E27FC236}">
                <a16:creationId xmlns:a16="http://schemas.microsoft.com/office/drawing/2014/main" id="{FD1408A7-B73F-4C3F-8790-CC596BD2DDD5}"/>
              </a:ext>
            </a:extLst>
          </p:cNvPr>
          <p:cNvSpPr>
            <a:spLocks noGrp="1"/>
          </p:cNvSpPr>
          <p:nvPr>
            <p:ph idx="1"/>
          </p:nvPr>
        </p:nvSpPr>
        <p:spPr>
          <a:xfrm>
            <a:off x="806670" y="1275770"/>
            <a:ext cx="10515600" cy="4351338"/>
          </a:xfrm>
        </p:spPr>
        <p:txBody>
          <a:bodyPr>
            <a:normAutofit/>
          </a:bodyPr>
          <a:lstStyle/>
          <a:p>
            <a:r>
              <a:rPr lang="en-US" dirty="0"/>
              <a:t>Computation</a:t>
            </a:r>
          </a:p>
          <a:p>
            <a:pPr lvl="1"/>
            <a:r>
              <a:rPr lang="en-US" sz="2800" dirty="0"/>
              <a:t>Mass (area)</a:t>
            </a:r>
          </a:p>
          <a:p>
            <a:pPr lvl="1"/>
            <a:r>
              <a:rPr lang="en-US" sz="2800" dirty="0"/>
              <a:t>Intensity</a:t>
            </a:r>
          </a:p>
          <a:p>
            <a:pPr lvl="1"/>
            <a:r>
              <a:rPr lang="en-US" sz="2800" dirty="0"/>
              <a:t>Velocity</a:t>
            </a:r>
          </a:p>
          <a:p>
            <a:pPr marL="457200" lvl="1" indent="0">
              <a:buNone/>
            </a:pPr>
            <a:endParaRPr lang="en-US" sz="2800" dirty="0"/>
          </a:p>
        </p:txBody>
      </p:sp>
      <p:grpSp>
        <p:nvGrpSpPr>
          <p:cNvPr id="12" name="Group 11">
            <a:extLst>
              <a:ext uri="{FF2B5EF4-FFF2-40B4-BE49-F238E27FC236}">
                <a16:creationId xmlns:a16="http://schemas.microsoft.com/office/drawing/2014/main" id="{E377FE67-FC18-4EC1-971E-5A638DBF9719}"/>
              </a:ext>
            </a:extLst>
          </p:cNvPr>
          <p:cNvGrpSpPr/>
          <p:nvPr/>
        </p:nvGrpSpPr>
        <p:grpSpPr>
          <a:xfrm>
            <a:off x="2211568" y="3161592"/>
            <a:ext cx="7923391" cy="3654292"/>
            <a:chOff x="1997291" y="2953406"/>
            <a:chExt cx="7923391" cy="3654292"/>
          </a:xfrm>
        </p:grpSpPr>
        <p:pic>
          <p:nvPicPr>
            <p:cNvPr id="8" name="Picture 7">
              <a:extLst>
                <a:ext uri="{FF2B5EF4-FFF2-40B4-BE49-F238E27FC236}">
                  <a16:creationId xmlns:a16="http://schemas.microsoft.com/office/drawing/2014/main" id="{69B52C9E-FF17-4BFF-8AA7-A1937771FFD4}"/>
                </a:ext>
              </a:extLst>
            </p:cNvPr>
            <p:cNvPicPr>
              <a:picLocks noChangeAspect="1"/>
            </p:cNvPicPr>
            <p:nvPr/>
          </p:nvPicPr>
          <p:blipFill>
            <a:blip r:embed="rId3"/>
            <a:stretch>
              <a:fillRect/>
            </a:stretch>
          </p:blipFill>
          <p:spPr>
            <a:xfrm>
              <a:off x="1997291" y="2953406"/>
              <a:ext cx="3505307" cy="3169692"/>
            </a:xfrm>
            <a:prstGeom prst="rect">
              <a:avLst/>
            </a:prstGeom>
          </p:spPr>
        </p:pic>
        <p:pic>
          <p:nvPicPr>
            <p:cNvPr id="9" name="Picture 8">
              <a:extLst>
                <a:ext uri="{FF2B5EF4-FFF2-40B4-BE49-F238E27FC236}">
                  <a16:creationId xmlns:a16="http://schemas.microsoft.com/office/drawing/2014/main" id="{FEC03D83-855A-43B9-AC1C-7365A30F8C11}"/>
                </a:ext>
              </a:extLst>
            </p:cNvPr>
            <p:cNvPicPr>
              <a:picLocks noChangeAspect="1"/>
            </p:cNvPicPr>
            <p:nvPr/>
          </p:nvPicPr>
          <p:blipFill rotWithShape="1">
            <a:blip r:embed="rId4"/>
            <a:srcRect l="6860"/>
            <a:stretch/>
          </p:blipFill>
          <p:spPr>
            <a:xfrm>
              <a:off x="6210490" y="2953406"/>
              <a:ext cx="3710192" cy="3192627"/>
            </a:xfrm>
            <a:prstGeom prst="rect">
              <a:avLst/>
            </a:prstGeom>
          </p:spPr>
        </p:pic>
        <p:sp>
          <p:nvSpPr>
            <p:cNvPr id="10" name="TextBox 9">
              <a:extLst>
                <a:ext uri="{FF2B5EF4-FFF2-40B4-BE49-F238E27FC236}">
                  <a16:creationId xmlns:a16="http://schemas.microsoft.com/office/drawing/2014/main" id="{FCDB965B-9E34-43C0-A7B7-B690E4F1ED92}"/>
                </a:ext>
              </a:extLst>
            </p:cNvPr>
            <p:cNvSpPr txBox="1"/>
            <p:nvPr/>
          </p:nvSpPr>
          <p:spPr>
            <a:xfrm>
              <a:off x="3129834" y="6146033"/>
              <a:ext cx="1240220" cy="461665"/>
            </a:xfrm>
            <a:prstGeom prst="rect">
              <a:avLst/>
            </a:prstGeom>
            <a:noFill/>
          </p:spPr>
          <p:txBody>
            <a:bodyPr wrap="square" rtlCol="0">
              <a:spAutoFit/>
            </a:bodyPr>
            <a:lstStyle/>
            <a:p>
              <a:r>
                <a:rPr lang="en-US" sz="2400" dirty="0"/>
                <a:t>HeLa S3 </a:t>
              </a:r>
            </a:p>
          </p:txBody>
        </p:sp>
        <p:sp>
          <p:nvSpPr>
            <p:cNvPr id="11" name="TextBox 10">
              <a:extLst>
                <a:ext uri="{FF2B5EF4-FFF2-40B4-BE49-F238E27FC236}">
                  <a16:creationId xmlns:a16="http://schemas.microsoft.com/office/drawing/2014/main" id="{E14945CD-8B47-4216-B80B-89A85D80A0A6}"/>
                </a:ext>
              </a:extLst>
            </p:cNvPr>
            <p:cNvSpPr txBox="1"/>
            <p:nvPr/>
          </p:nvSpPr>
          <p:spPr>
            <a:xfrm>
              <a:off x="7445476" y="6146033"/>
              <a:ext cx="1240220" cy="461665"/>
            </a:xfrm>
            <a:prstGeom prst="rect">
              <a:avLst/>
            </a:prstGeom>
            <a:noFill/>
          </p:spPr>
          <p:txBody>
            <a:bodyPr wrap="square" rtlCol="0">
              <a:spAutoFit/>
            </a:bodyPr>
            <a:lstStyle/>
            <a:p>
              <a:r>
                <a:rPr lang="en-US" sz="2400" dirty="0"/>
                <a:t>NIH/3T3</a:t>
              </a:r>
            </a:p>
          </p:txBody>
        </p:sp>
      </p:grpSp>
    </p:spTree>
    <p:extLst>
      <p:ext uri="{BB962C8B-B14F-4D97-AF65-F5344CB8AC3E}">
        <p14:creationId xmlns:p14="http://schemas.microsoft.com/office/powerpoint/2010/main" val="400804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AA8318D-B1D2-4ECF-BA79-67E1EB972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278" y="1514967"/>
            <a:ext cx="1733550" cy="1466850"/>
          </a:xfrm>
          <a:prstGeom prst="rect">
            <a:avLst/>
          </a:prstGeom>
        </p:spPr>
      </p:pic>
      <p:pic>
        <p:nvPicPr>
          <p:cNvPr id="11" name="Picture 10">
            <a:extLst>
              <a:ext uri="{FF2B5EF4-FFF2-40B4-BE49-F238E27FC236}">
                <a16:creationId xmlns:a16="http://schemas.microsoft.com/office/drawing/2014/main" id="{DEEEF840-7059-491C-A85D-B00800C4FB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331" y="1604098"/>
            <a:ext cx="1733550" cy="1466850"/>
          </a:xfrm>
          <a:prstGeom prst="rect">
            <a:avLst/>
          </a:prstGeom>
        </p:spPr>
      </p:pic>
      <p:pic>
        <p:nvPicPr>
          <p:cNvPr id="9" name="Picture 8">
            <a:extLst>
              <a:ext uri="{FF2B5EF4-FFF2-40B4-BE49-F238E27FC236}">
                <a16:creationId xmlns:a16="http://schemas.microsoft.com/office/drawing/2014/main" id="{BD9A3D07-E45B-4A03-9279-BE23908949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45" y="1686207"/>
            <a:ext cx="1733550" cy="1466850"/>
          </a:xfrm>
          <a:prstGeom prst="rect">
            <a:avLst/>
          </a:prstGeom>
        </p:spPr>
      </p:pic>
      <p:pic>
        <p:nvPicPr>
          <p:cNvPr id="7" name="Picture 6">
            <a:extLst>
              <a:ext uri="{FF2B5EF4-FFF2-40B4-BE49-F238E27FC236}">
                <a16:creationId xmlns:a16="http://schemas.microsoft.com/office/drawing/2014/main" id="{B5207A42-7CBE-4F36-BB56-BD4CE87C2B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159" y="1778098"/>
            <a:ext cx="1733550" cy="1466850"/>
          </a:xfrm>
          <a:prstGeom prst="rect">
            <a:avLst/>
          </a:prstGeom>
        </p:spPr>
      </p:pic>
      <p:sp>
        <p:nvSpPr>
          <p:cNvPr id="2" name="Title 1">
            <a:extLst>
              <a:ext uri="{FF2B5EF4-FFF2-40B4-BE49-F238E27FC236}">
                <a16:creationId xmlns:a16="http://schemas.microsoft.com/office/drawing/2014/main" id="{1183812E-41D1-42C3-9190-99061570644A}"/>
              </a:ext>
            </a:extLst>
          </p:cNvPr>
          <p:cNvSpPr>
            <a:spLocks noGrp="1"/>
          </p:cNvSpPr>
          <p:nvPr>
            <p:ph type="title"/>
          </p:nvPr>
        </p:nvSpPr>
        <p:spPr>
          <a:xfrm>
            <a:off x="733100" y="260025"/>
            <a:ext cx="10515600" cy="1325563"/>
          </a:xfrm>
        </p:spPr>
        <p:txBody>
          <a:bodyPr/>
          <a:lstStyle/>
          <a:p>
            <a:r>
              <a:rPr lang="en-US" dirty="0"/>
              <a:t>Track cells with model</a:t>
            </a:r>
          </a:p>
        </p:txBody>
      </p:sp>
      <p:pic>
        <p:nvPicPr>
          <p:cNvPr id="5" name="Content Placeholder 4">
            <a:extLst>
              <a:ext uri="{FF2B5EF4-FFF2-40B4-BE49-F238E27FC236}">
                <a16:creationId xmlns:a16="http://schemas.microsoft.com/office/drawing/2014/main" id="{D3CC59CF-8C3E-4255-9DC8-F671F6687FB7}"/>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91059" y="1869989"/>
            <a:ext cx="1733550" cy="1466850"/>
          </a:xfrm>
        </p:spPr>
      </p:pic>
      <p:grpSp>
        <p:nvGrpSpPr>
          <p:cNvPr id="48" name="Group 47">
            <a:extLst>
              <a:ext uri="{FF2B5EF4-FFF2-40B4-BE49-F238E27FC236}">
                <a16:creationId xmlns:a16="http://schemas.microsoft.com/office/drawing/2014/main" id="{0DD3EFD6-5C72-4EB4-8049-18E3A4010B07}"/>
              </a:ext>
            </a:extLst>
          </p:cNvPr>
          <p:cNvGrpSpPr/>
          <p:nvPr/>
        </p:nvGrpSpPr>
        <p:grpSpPr>
          <a:xfrm>
            <a:off x="568605" y="4097281"/>
            <a:ext cx="2209778" cy="2785999"/>
            <a:chOff x="1766783" y="4097281"/>
            <a:chExt cx="2209778" cy="2785999"/>
          </a:xfrm>
        </p:grpSpPr>
        <p:grpSp>
          <p:nvGrpSpPr>
            <p:cNvPr id="19" name="Group 18">
              <a:extLst>
                <a:ext uri="{FF2B5EF4-FFF2-40B4-BE49-F238E27FC236}">
                  <a16:creationId xmlns:a16="http://schemas.microsoft.com/office/drawing/2014/main" id="{44858B50-C28D-4B43-A283-2B87C8FA1D73}"/>
                </a:ext>
              </a:extLst>
            </p:cNvPr>
            <p:cNvGrpSpPr/>
            <p:nvPr/>
          </p:nvGrpSpPr>
          <p:grpSpPr>
            <a:xfrm>
              <a:off x="1892805" y="4097281"/>
              <a:ext cx="2083756" cy="1832280"/>
              <a:chOff x="165545" y="4622796"/>
              <a:chExt cx="2083756" cy="1832280"/>
            </a:xfrm>
          </p:grpSpPr>
          <p:pic>
            <p:nvPicPr>
              <p:cNvPr id="18" name="Picture 17">
                <a:extLst>
                  <a:ext uri="{FF2B5EF4-FFF2-40B4-BE49-F238E27FC236}">
                    <a16:creationId xmlns:a16="http://schemas.microsoft.com/office/drawing/2014/main" id="{EFDF5768-E6F2-441F-8C28-7158BD44F62B}"/>
                  </a:ext>
                </a:extLst>
              </p:cNvPr>
              <p:cNvPicPr>
                <a:picLocks noChangeAspect="1"/>
              </p:cNvPicPr>
              <p:nvPr/>
            </p:nvPicPr>
            <p:blipFill>
              <a:blip r:embed="rId8"/>
              <a:stretch>
                <a:fillRect/>
              </a:stretch>
            </p:blipFill>
            <p:spPr>
              <a:xfrm>
                <a:off x="523983" y="4622796"/>
                <a:ext cx="1725318" cy="1469263"/>
              </a:xfrm>
              <a:prstGeom prst="rect">
                <a:avLst/>
              </a:prstGeom>
            </p:spPr>
          </p:pic>
          <p:pic>
            <p:nvPicPr>
              <p:cNvPr id="17" name="Picture 16">
                <a:extLst>
                  <a:ext uri="{FF2B5EF4-FFF2-40B4-BE49-F238E27FC236}">
                    <a16:creationId xmlns:a16="http://schemas.microsoft.com/office/drawing/2014/main" id="{A783B7C3-BAE1-40E2-AA51-6B4AB7310F41}"/>
                  </a:ext>
                </a:extLst>
              </p:cNvPr>
              <p:cNvPicPr>
                <a:picLocks noChangeAspect="1"/>
              </p:cNvPicPr>
              <p:nvPr/>
            </p:nvPicPr>
            <p:blipFill rotWithShape="1">
              <a:blip r:embed="rId9"/>
              <a:srcRect l="60026" r="20048" b="1943"/>
              <a:stretch/>
            </p:blipFill>
            <p:spPr>
              <a:xfrm>
                <a:off x="438815" y="4704905"/>
                <a:ext cx="1726400" cy="1466850"/>
              </a:xfrm>
              <a:prstGeom prst="rect">
                <a:avLst/>
              </a:prstGeom>
            </p:spPr>
          </p:pic>
          <p:pic>
            <p:nvPicPr>
              <p:cNvPr id="16" name="Picture 15">
                <a:extLst>
                  <a:ext uri="{FF2B5EF4-FFF2-40B4-BE49-F238E27FC236}">
                    <a16:creationId xmlns:a16="http://schemas.microsoft.com/office/drawing/2014/main" id="{5C0326DE-0C92-4C8C-AFF1-335ED80177C6}"/>
                  </a:ext>
                </a:extLst>
              </p:cNvPr>
              <p:cNvPicPr>
                <a:picLocks noChangeAspect="1"/>
              </p:cNvPicPr>
              <p:nvPr/>
            </p:nvPicPr>
            <p:blipFill rotWithShape="1">
              <a:blip r:embed="rId9"/>
              <a:srcRect l="40658" r="39333" b="1943"/>
              <a:stretch/>
            </p:blipFill>
            <p:spPr>
              <a:xfrm>
                <a:off x="354729" y="4807959"/>
                <a:ext cx="1733550" cy="1466850"/>
              </a:xfrm>
              <a:prstGeom prst="rect">
                <a:avLst/>
              </a:prstGeom>
            </p:spPr>
          </p:pic>
          <p:pic>
            <p:nvPicPr>
              <p:cNvPr id="15" name="Picture 14">
                <a:extLst>
                  <a:ext uri="{FF2B5EF4-FFF2-40B4-BE49-F238E27FC236}">
                    <a16:creationId xmlns:a16="http://schemas.microsoft.com/office/drawing/2014/main" id="{9BBFA30A-C37E-430B-BED3-26B591EB875E}"/>
                  </a:ext>
                </a:extLst>
              </p:cNvPr>
              <p:cNvPicPr>
                <a:picLocks noChangeAspect="1"/>
              </p:cNvPicPr>
              <p:nvPr/>
            </p:nvPicPr>
            <p:blipFill rotWithShape="1">
              <a:blip r:embed="rId9"/>
              <a:srcRect l="19936" r="60138" b="1943"/>
              <a:stretch/>
            </p:blipFill>
            <p:spPr>
              <a:xfrm>
                <a:off x="263710" y="4896335"/>
                <a:ext cx="1726399" cy="1466850"/>
              </a:xfrm>
              <a:prstGeom prst="rect">
                <a:avLst/>
              </a:prstGeom>
            </p:spPr>
          </p:pic>
          <p:pic>
            <p:nvPicPr>
              <p:cNvPr id="14" name="Picture 13">
                <a:extLst>
                  <a:ext uri="{FF2B5EF4-FFF2-40B4-BE49-F238E27FC236}">
                    <a16:creationId xmlns:a16="http://schemas.microsoft.com/office/drawing/2014/main" id="{1336CCAC-C30D-48F1-9D0F-977045B61E81}"/>
                  </a:ext>
                </a:extLst>
              </p:cNvPr>
              <p:cNvPicPr>
                <a:picLocks noChangeAspect="1"/>
              </p:cNvPicPr>
              <p:nvPr/>
            </p:nvPicPr>
            <p:blipFill rotWithShape="1">
              <a:blip r:embed="rId9"/>
              <a:srcRect r="79992" b="1943"/>
              <a:stretch/>
            </p:blipFill>
            <p:spPr>
              <a:xfrm>
                <a:off x="165545" y="4988226"/>
                <a:ext cx="1733548" cy="1466850"/>
              </a:xfrm>
              <a:prstGeom prst="rect">
                <a:avLst/>
              </a:prstGeom>
            </p:spPr>
          </p:pic>
        </p:grpSp>
        <p:sp>
          <p:nvSpPr>
            <p:cNvPr id="20" name="TextBox 19">
              <a:extLst>
                <a:ext uri="{FF2B5EF4-FFF2-40B4-BE49-F238E27FC236}">
                  <a16:creationId xmlns:a16="http://schemas.microsoft.com/office/drawing/2014/main" id="{18C450BA-36A7-4B6B-AC03-DE067F84FFA9}"/>
                </a:ext>
              </a:extLst>
            </p:cNvPr>
            <p:cNvSpPr txBox="1"/>
            <p:nvPr/>
          </p:nvSpPr>
          <p:spPr>
            <a:xfrm>
              <a:off x="1766783" y="5883006"/>
              <a:ext cx="2174772" cy="1000274"/>
            </a:xfrm>
            <a:prstGeom prst="rect">
              <a:avLst/>
            </a:prstGeom>
            <a:noFill/>
          </p:spPr>
          <p:txBody>
            <a:bodyPr wrap="square" rtlCol="0">
              <a:spAutoFit/>
            </a:bodyPr>
            <a:lstStyle/>
            <a:p>
              <a:pPr algn="ctr"/>
              <a:r>
                <a:rPr lang="en-US" sz="2300" dirty="0"/>
                <a:t>Annotations </a:t>
              </a:r>
            </a:p>
            <a:p>
              <a:pPr algn="ctr"/>
              <a:r>
                <a:rPr lang="en-US" dirty="0"/>
                <a:t>(unique labels in each frame) </a:t>
              </a:r>
            </a:p>
          </p:txBody>
        </p:sp>
      </p:grpSp>
      <p:sp>
        <p:nvSpPr>
          <p:cNvPr id="21" name="TextBox 20">
            <a:extLst>
              <a:ext uri="{FF2B5EF4-FFF2-40B4-BE49-F238E27FC236}">
                <a16:creationId xmlns:a16="http://schemas.microsoft.com/office/drawing/2014/main" id="{DC976AD6-4C43-4057-9F5B-E96F67C60D5D}"/>
              </a:ext>
            </a:extLst>
          </p:cNvPr>
          <p:cNvSpPr txBox="1"/>
          <p:nvPr/>
        </p:nvSpPr>
        <p:spPr>
          <a:xfrm>
            <a:off x="691112" y="3229811"/>
            <a:ext cx="1859566" cy="800219"/>
          </a:xfrm>
          <a:prstGeom prst="rect">
            <a:avLst/>
          </a:prstGeom>
          <a:noFill/>
        </p:spPr>
        <p:txBody>
          <a:bodyPr wrap="square" rtlCol="0">
            <a:spAutoFit/>
          </a:bodyPr>
          <a:lstStyle/>
          <a:p>
            <a:pPr algn="ctr"/>
            <a:r>
              <a:rPr lang="en-US" sz="2300" dirty="0"/>
              <a:t>Raw image sequence</a:t>
            </a:r>
          </a:p>
        </p:txBody>
      </p:sp>
      <p:grpSp>
        <p:nvGrpSpPr>
          <p:cNvPr id="52" name="Group 51">
            <a:extLst>
              <a:ext uri="{FF2B5EF4-FFF2-40B4-BE49-F238E27FC236}">
                <a16:creationId xmlns:a16="http://schemas.microsoft.com/office/drawing/2014/main" id="{68F09106-2D46-4ADE-A43C-331E0D163D72}"/>
              </a:ext>
            </a:extLst>
          </p:cNvPr>
          <p:cNvGrpSpPr/>
          <p:nvPr/>
        </p:nvGrpSpPr>
        <p:grpSpPr>
          <a:xfrm>
            <a:off x="2994203" y="1313791"/>
            <a:ext cx="4964575" cy="4650946"/>
            <a:chOff x="4192381" y="1313791"/>
            <a:chExt cx="4964575" cy="4650946"/>
          </a:xfrm>
        </p:grpSpPr>
        <p:grpSp>
          <p:nvGrpSpPr>
            <p:cNvPr id="47" name="Group 46">
              <a:extLst>
                <a:ext uri="{FF2B5EF4-FFF2-40B4-BE49-F238E27FC236}">
                  <a16:creationId xmlns:a16="http://schemas.microsoft.com/office/drawing/2014/main" id="{4BEEBC45-C07E-4510-8861-9143510D51DA}"/>
                </a:ext>
              </a:extLst>
            </p:cNvPr>
            <p:cNvGrpSpPr/>
            <p:nvPr/>
          </p:nvGrpSpPr>
          <p:grpSpPr>
            <a:xfrm>
              <a:off x="4192381" y="1313791"/>
              <a:ext cx="3342262" cy="4650946"/>
              <a:chOff x="4192381" y="1313791"/>
              <a:chExt cx="3342262" cy="4650946"/>
            </a:xfrm>
          </p:grpSpPr>
          <p:grpSp>
            <p:nvGrpSpPr>
              <p:cNvPr id="42" name="Group 41">
                <a:extLst>
                  <a:ext uri="{FF2B5EF4-FFF2-40B4-BE49-F238E27FC236}">
                    <a16:creationId xmlns:a16="http://schemas.microsoft.com/office/drawing/2014/main" id="{653D5E7E-25AA-4273-9298-B1C0E9027BCB}"/>
                  </a:ext>
                </a:extLst>
              </p:cNvPr>
              <p:cNvGrpSpPr/>
              <p:nvPr/>
            </p:nvGrpSpPr>
            <p:grpSpPr>
              <a:xfrm>
                <a:off x="4192381" y="1313791"/>
                <a:ext cx="3342262" cy="4307780"/>
                <a:chOff x="2437157" y="1460636"/>
                <a:chExt cx="3342262" cy="3856638"/>
              </a:xfrm>
            </p:grpSpPr>
            <p:grpSp>
              <p:nvGrpSpPr>
                <p:cNvPr id="38" name="Group 37">
                  <a:extLst>
                    <a:ext uri="{FF2B5EF4-FFF2-40B4-BE49-F238E27FC236}">
                      <a16:creationId xmlns:a16="http://schemas.microsoft.com/office/drawing/2014/main" id="{7240B7A0-F531-4A82-8378-D5D7D5434D5E}"/>
                    </a:ext>
                  </a:extLst>
                </p:cNvPr>
                <p:cNvGrpSpPr/>
                <p:nvPr/>
              </p:nvGrpSpPr>
              <p:grpSpPr>
                <a:xfrm>
                  <a:off x="3480254" y="1850710"/>
                  <a:ext cx="1767659" cy="3466564"/>
                  <a:chOff x="4409792" y="1936225"/>
                  <a:chExt cx="1767659" cy="3466564"/>
                </a:xfrm>
              </p:grpSpPr>
              <p:pic>
                <p:nvPicPr>
                  <p:cNvPr id="22" name="Content Placeholder 4">
                    <a:extLst>
                      <a:ext uri="{FF2B5EF4-FFF2-40B4-BE49-F238E27FC236}">
                        <a16:creationId xmlns:a16="http://schemas.microsoft.com/office/drawing/2014/main" id="{6B8ACA88-99A6-4E6F-BBA4-26DBC6AD93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9792" y="1936225"/>
                    <a:ext cx="1733550" cy="1313230"/>
                  </a:xfrm>
                  <a:prstGeom prst="rect">
                    <a:avLst/>
                  </a:prstGeom>
                </p:spPr>
              </p:pic>
              <p:pic>
                <p:nvPicPr>
                  <p:cNvPr id="23" name="Picture 22">
                    <a:extLst>
                      <a:ext uri="{FF2B5EF4-FFF2-40B4-BE49-F238E27FC236}">
                        <a16:creationId xmlns:a16="http://schemas.microsoft.com/office/drawing/2014/main" id="{9BE2B617-0EC9-418D-8C1E-2D91B37F83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3901" y="4087399"/>
                    <a:ext cx="1733550" cy="1315390"/>
                  </a:xfrm>
                  <a:prstGeom prst="rect">
                    <a:avLst/>
                  </a:prstGeom>
                </p:spPr>
              </p:pic>
              <p:cxnSp>
                <p:nvCxnSpPr>
                  <p:cNvPr id="25" name="Straight Connector 24">
                    <a:extLst>
                      <a:ext uri="{FF2B5EF4-FFF2-40B4-BE49-F238E27FC236}">
                        <a16:creationId xmlns:a16="http://schemas.microsoft.com/office/drawing/2014/main" id="{7982B8B8-25E1-4B09-9440-7819F0F01C39}"/>
                      </a:ext>
                    </a:extLst>
                  </p:cNvPr>
                  <p:cNvCxnSpPr>
                    <a:cxnSpLocks/>
                  </p:cNvCxnSpPr>
                  <p:nvPr/>
                </p:nvCxnSpPr>
                <p:spPr>
                  <a:xfrm flipH="1">
                    <a:off x="4834759" y="2533429"/>
                    <a:ext cx="24955" cy="2059296"/>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28FAADF6-29C5-4A92-8C8F-0BE845AAE6E2}"/>
                      </a:ext>
                    </a:extLst>
                  </p:cNvPr>
                  <p:cNvCxnSpPr>
                    <a:cxnSpLocks/>
                  </p:cNvCxnSpPr>
                  <p:nvPr/>
                </p:nvCxnSpPr>
                <p:spPr>
                  <a:xfrm>
                    <a:off x="4859714" y="2533429"/>
                    <a:ext cx="405969" cy="1929282"/>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19C0502B-4B72-4600-BB0E-CC65253D353E}"/>
                      </a:ext>
                    </a:extLst>
                  </p:cNvPr>
                  <p:cNvCxnSpPr>
                    <a:cxnSpLocks/>
                  </p:cNvCxnSpPr>
                  <p:nvPr/>
                </p:nvCxnSpPr>
                <p:spPr>
                  <a:xfrm>
                    <a:off x="4859714" y="2533429"/>
                    <a:ext cx="1152203" cy="1837391"/>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F89A2335-E061-4DAE-A125-64597FA54779}"/>
                      </a:ext>
                    </a:extLst>
                  </p:cNvPr>
                  <p:cNvCxnSpPr>
                    <a:cxnSpLocks/>
                  </p:cNvCxnSpPr>
                  <p:nvPr/>
                </p:nvCxnSpPr>
                <p:spPr>
                  <a:xfrm>
                    <a:off x="4859714" y="2536180"/>
                    <a:ext cx="111679" cy="2697971"/>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2A2ED98D-FB55-4F36-B8CF-5F194B9FF5E9}"/>
                      </a:ext>
                    </a:extLst>
                  </p:cNvPr>
                  <p:cNvCxnSpPr>
                    <a:cxnSpLocks/>
                  </p:cNvCxnSpPr>
                  <p:nvPr/>
                </p:nvCxnSpPr>
                <p:spPr>
                  <a:xfrm>
                    <a:off x="4859715" y="2536180"/>
                    <a:ext cx="689747" cy="2361641"/>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E38DB9BB-6C84-4D18-A368-503BCDF4CF95}"/>
                      </a:ext>
                    </a:extLst>
                  </p:cNvPr>
                  <p:cNvCxnSpPr>
                    <a:cxnSpLocks/>
                  </p:cNvCxnSpPr>
                  <p:nvPr/>
                </p:nvCxnSpPr>
                <p:spPr>
                  <a:xfrm>
                    <a:off x="4859715" y="2536180"/>
                    <a:ext cx="1152202" cy="2361641"/>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EB7DBBA0-2A73-4FB8-9CFF-11B36C083EE6}"/>
                      </a:ext>
                    </a:extLst>
                  </p:cNvPr>
                  <p:cNvCxnSpPr>
                    <a:cxnSpLocks/>
                  </p:cNvCxnSpPr>
                  <p:nvPr/>
                </p:nvCxnSpPr>
                <p:spPr>
                  <a:xfrm>
                    <a:off x="4859715" y="2536180"/>
                    <a:ext cx="1236285" cy="2813586"/>
                  </a:xfrm>
                  <a:prstGeom prst="line">
                    <a:avLst/>
                  </a:prstGeom>
                </p:spPr>
                <p:style>
                  <a:lnRef idx="3">
                    <a:schemeClr val="accent1"/>
                  </a:lnRef>
                  <a:fillRef idx="0">
                    <a:schemeClr val="accent1"/>
                  </a:fillRef>
                  <a:effectRef idx="2">
                    <a:schemeClr val="accent1"/>
                  </a:effectRef>
                  <a:fontRef idx="minor">
                    <a:schemeClr val="tx1"/>
                  </a:fontRef>
                </p:style>
              </p:cxnSp>
            </p:grpSp>
            <p:sp>
              <p:nvSpPr>
                <p:cNvPr id="40" name="TextBox 39">
                  <a:extLst>
                    <a:ext uri="{FF2B5EF4-FFF2-40B4-BE49-F238E27FC236}">
                      <a16:creationId xmlns:a16="http://schemas.microsoft.com/office/drawing/2014/main" id="{C98AB256-B1BB-48B1-9E75-25E2C5AE9E2F}"/>
                    </a:ext>
                  </a:extLst>
                </p:cNvPr>
                <p:cNvSpPr txBox="1"/>
                <p:nvPr/>
              </p:nvSpPr>
              <p:spPr>
                <a:xfrm>
                  <a:off x="2982856" y="1460636"/>
                  <a:ext cx="2796563" cy="446276"/>
                </a:xfrm>
                <a:prstGeom prst="rect">
                  <a:avLst/>
                </a:prstGeom>
                <a:noFill/>
              </p:spPr>
              <p:txBody>
                <a:bodyPr wrap="square" rtlCol="0">
                  <a:spAutoFit/>
                </a:bodyPr>
                <a:lstStyle/>
                <a:p>
                  <a:r>
                    <a:rPr lang="en-US" sz="2300" dirty="0"/>
                    <a:t>Pairwise comparisons</a:t>
                  </a:r>
                </a:p>
              </p:txBody>
            </p:sp>
            <p:sp>
              <p:nvSpPr>
                <p:cNvPr id="41" name="Right Brace 40">
                  <a:extLst>
                    <a:ext uri="{FF2B5EF4-FFF2-40B4-BE49-F238E27FC236}">
                      <a16:creationId xmlns:a16="http://schemas.microsoft.com/office/drawing/2014/main" id="{EB346871-7A3F-4CDB-A943-1CAFD90471EB}"/>
                    </a:ext>
                  </a:extLst>
                </p:cNvPr>
                <p:cNvSpPr/>
                <p:nvPr/>
              </p:nvSpPr>
              <p:spPr>
                <a:xfrm>
                  <a:off x="2437157" y="2242144"/>
                  <a:ext cx="746775" cy="266083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3CD5CEC5-9483-439E-8BA4-311F25469255}"/>
                  </a:ext>
                </a:extLst>
              </p:cNvPr>
              <p:cNvGrpSpPr/>
              <p:nvPr/>
            </p:nvGrpSpPr>
            <p:grpSpPr>
              <a:xfrm>
                <a:off x="5783571" y="3152210"/>
                <a:ext cx="1322585" cy="2812527"/>
                <a:chOff x="5783571" y="3152210"/>
                <a:chExt cx="1322585" cy="2812527"/>
              </a:xfrm>
            </p:grpSpPr>
            <p:sp>
              <p:nvSpPr>
                <p:cNvPr id="44" name="TextBox 43">
                  <a:extLst>
                    <a:ext uri="{FF2B5EF4-FFF2-40B4-BE49-F238E27FC236}">
                      <a16:creationId xmlns:a16="http://schemas.microsoft.com/office/drawing/2014/main" id="{D12D4855-D928-4BD1-B980-9B30A2FADF93}"/>
                    </a:ext>
                  </a:extLst>
                </p:cNvPr>
                <p:cNvSpPr txBox="1"/>
                <p:nvPr/>
              </p:nvSpPr>
              <p:spPr>
                <a:xfrm>
                  <a:off x="6040796" y="3152210"/>
                  <a:ext cx="1065360" cy="430887"/>
                </a:xfrm>
                <a:prstGeom prst="rect">
                  <a:avLst/>
                </a:prstGeom>
                <a:noFill/>
              </p:spPr>
              <p:txBody>
                <a:bodyPr wrap="square" rtlCol="0">
                  <a:spAutoFit/>
                </a:bodyPr>
                <a:lstStyle/>
                <a:p>
                  <a:r>
                    <a:rPr lang="en-US" sz="2200" dirty="0"/>
                    <a:t>Frame </a:t>
                  </a:r>
                  <a:r>
                    <a:rPr lang="en-US" sz="2200" i="1" dirty="0" err="1"/>
                    <a:t>i</a:t>
                  </a:r>
                  <a:endParaRPr lang="en-US" sz="2200" i="1" dirty="0"/>
                </a:p>
              </p:txBody>
            </p:sp>
            <p:sp>
              <p:nvSpPr>
                <p:cNvPr id="45" name="TextBox 44">
                  <a:extLst>
                    <a:ext uri="{FF2B5EF4-FFF2-40B4-BE49-F238E27FC236}">
                      <a16:creationId xmlns:a16="http://schemas.microsoft.com/office/drawing/2014/main" id="{7674DD5B-9C89-45AF-BB6F-7BD443D673D7}"/>
                    </a:ext>
                  </a:extLst>
                </p:cNvPr>
                <p:cNvSpPr txBox="1"/>
                <p:nvPr/>
              </p:nvSpPr>
              <p:spPr>
                <a:xfrm>
                  <a:off x="5783571" y="5533850"/>
                  <a:ext cx="1316324" cy="430887"/>
                </a:xfrm>
                <a:prstGeom prst="rect">
                  <a:avLst/>
                </a:prstGeom>
                <a:noFill/>
              </p:spPr>
              <p:txBody>
                <a:bodyPr wrap="square" rtlCol="0">
                  <a:spAutoFit/>
                </a:bodyPr>
                <a:lstStyle/>
                <a:p>
                  <a:r>
                    <a:rPr lang="en-US" sz="2200" dirty="0"/>
                    <a:t>Frame </a:t>
                  </a:r>
                  <a:r>
                    <a:rPr lang="en-US" sz="2200" i="1" dirty="0"/>
                    <a:t>i+1</a:t>
                  </a:r>
                </a:p>
              </p:txBody>
            </p:sp>
          </p:grpSp>
        </p:grpSp>
        <p:grpSp>
          <p:nvGrpSpPr>
            <p:cNvPr id="51" name="Group 50">
              <a:extLst>
                <a:ext uri="{FF2B5EF4-FFF2-40B4-BE49-F238E27FC236}">
                  <a16:creationId xmlns:a16="http://schemas.microsoft.com/office/drawing/2014/main" id="{064A6C18-38E3-4448-BD0E-1C1E6F28BB60}"/>
                </a:ext>
              </a:extLst>
            </p:cNvPr>
            <p:cNvGrpSpPr/>
            <p:nvPr/>
          </p:nvGrpSpPr>
          <p:grpSpPr>
            <a:xfrm>
              <a:off x="7049789" y="3289172"/>
              <a:ext cx="2107167" cy="767187"/>
              <a:chOff x="7049789" y="3289172"/>
              <a:chExt cx="2107167" cy="767187"/>
            </a:xfrm>
          </p:grpSpPr>
          <p:sp>
            <p:nvSpPr>
              <p:cNvPr id="49" name="Arrow: Right 48">
                <a:extLst>
                  <a:ext uri="{FF2B5EF4-FFF2-40B4-BE49-F238E27FC236}">
                    <a16:creationId xmlns:a16="http://schemas.microsoft.com/office/drawing/2014/main" id="{789896AF-C5ED-4365-8084-36D355F01F4E}"/>
                  </a:ext>
                </a:extLst>
              </p:cNvPr>
              <p:cNvSpPr/>
              <p:nvPr/>
            </p:nvSpPr>
            <p:spPr>
              <a:xfrm flipV="1">
                <a:off x="7049789" y="3289172"/>
                <a:ext cx="2107167" cy="76718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TextBox 49">
                <a:extLst>
                  <a:ext uri="{FF2B5EF4-FFF2-40B4-BE49-F238E27FC236}">
                    <a16:creationId xmlns:a16="http://schemas.microsoft.com/office/drawing/2014/main" id="{73272138-26BA-470D-8170-0EB57F5AB3E4}"/>
                  </a:ext>
                </a:extLst>
              </p:cNvPr>
              <p:cNvSpPr txBox="1"/>
              <p:nvPr/>
            </p:nvSpPr>
            <p:spPr>
              <a:xfrm>
                <a:off x="7200747" y="3454246"/>
                <a:ext cx="1817127" cy="461665"/>
              </a:xfrm>
              <a:prstGeom prst="rect">
                <a:avLst/>
              </a:prstGeom>
              <a:noFill/>
            </p:spPr>
            <p:txBody>
              <a:bodyPr wrap="square" rtlCol="0">
                <a:spAutoFit/>
              </a:bodyPr>
              <a:lstStyle/>
              <a:p>
                <a:r>
                  <a:rPr lang="en-US" sz="2400" dirty="0"/>
                  <a:t>Cost Matrix</a:t>
                </a:r>
              </a:p>
            </p:txBody>
          </p:sp>
        </p:grpSp>
      </p:grpSp>
      <p:sp>
        <p:nvSpPr>
          <p:cNvPr id="60" name="TextBox 59">
            <a:extLst>
              <a:ext uri="{FF2B5EF4-FFF2-40B4-BE49-F238E27FC236}">
                <a16:creationId xmlns:a16="http://schemas.microsoft.com/office/drawing/2014/main" id="{3BEEBB05-3369-4EF3-B39D-2ED8C37B741C}"/>
              </a:ext>
            </a:extLst>
          </p:cNvPr>
          <p:cNvSpPr txBox="1"/>
          <p:nvPr/>
        </p:nvSpPr>
        <p:spPr>
          <a:xfrm>
            <a:off x="8020543" y="2913506"/>
            <a:ext cx="1733550" cy="1569660"/>
          </a:xfrm>
          <a:prstGeom prst="rect">
            <a:avLst/>
          </a:prstGeom>
          <a:noFill/>
          <a:ln w="38100">
            <a:solidFill>
              <a:schemeClr val="tx1"/>
            </a:solidFill>
          </a:ln>
        </p:spPr>
        <p:txBody>
          <a:bodyPr wrap="square" rtlCol="0">
            <a:spAutoFit/>
          </a:bodyPr>
          <a:lstStyle/>
          <a:p>
            <a:pPr algn="ctr"/>
            <a:r>
              <a:rPr lang="en-US" sz="2400" dirty="0"/>
              <a:t>Linear assignment of matching </a:t>
            </a:r>
          </a:p>
          <a:p>
            <a:pPr algn="ctr"/>
            <a:r>
              <a:rPr lang="en-US" sz="2400" dirty="0"/>
              <a:t>label pairs</a:t>
            </a:r>
          </a:p>
        </p:txBody>
      </p:sp>
      <p:cxnSp>
        <p:nvCxnSpPr>
          <p:cNvPr id="64" name="Straight Arrow Connector 63">
            <a:extLst>
              <a:ext uri="{FF2B5EF4-FFF2-40B4-BE49-F238E27FC236}">
                <a16:creationId xmlns:a16="http://schemas.microsoft.com/office/drawing/2014/main" id="{B05F494B-C842-484F-BAB0-C5BCAB1B272E}"/>
              </a:ext>
            </a:extLst>
          </p:cNvPr>
          <p:cNvCxnSpPr>
            <a:cxnSpLocks/>
            <a:stCxn id="60" idx="3"/>
            <a:endCxn id="65" idx="1"/>
          </p:cNvCxnSpPr>
          <p:nvPr/>
        </p:nvCxnSpPr>
        <p:spPr>
          <a:xfrm flipV="1">
            <a:off x="9754093" y="3685078"/>
            <a:ext cx="593880" cy="132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a:extLst>
              <a:ext uri="{FF2B5EF4-FFF2-40B4-BE49-F238E27FC236}">
                <a16:creationId xmlns:a16="http://schemas.microsoft.com/office/drawing/2014/main" id="{1C6729CC-C242-4B9D-98D3-A118BF669234}"/>
              </a:ext>
            </a:extLst>
          </p:cNvPr>
          <p:cNvSpPr/>
          <p:nvPr/>
        </p:nvSpPr>
        <p:spPr>
          <a:xfrm>
            <a:off x="10347973" y="2944633"/>
            <a:ext cx="1717246" cy="1480890"/>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Tracked</a:t>
            </a:r>
          </a:p>
          <a:p>
            <a:pPr algn="ctr"/>
            <a:r>
              <a:rPr lang="en-US" sz="2400" dirty="0"/>
              <a:t>Annotations</a:t>
            </a:r>
          </a:p>
        </p:txBody>
      </p:sp>
    </p:spTree>
    <p:extLst>
      <p:ext uri="{BB962C8B-B14F-4D97-AF65-F5344CB8AC3E}">
        <p14:creationId xmlns:p14="http://schemas.microsoft.com/office/powerpoint/2010/main" val="415760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BC32-4241-4160-B873-6B7101AC5C9B}"/>
              </a:ext>
            </a:extLst>
          </p:cNvPr>
          <p:cNvSpPr>
            <a:spLocks noGrp="1"/>
          </p:cNvSpPr>
          <p:nvPr>
            <p:ph type="title"/>
          </p:nvPr>
        </p:nvSpPr>
        <p:spPr>
          <a:xfrm>
            <a:off x="733100" y="260025"/>
            <a:ext cx="10515600" cy="1325563"/>
          </a:xfrm>
        </p:spPr>
        <p:txBody>
          <a:bodyPr/>
          <a:lstStyle/>
          <a:p>
            <a:r>
              <a:rPr lang="en-US" dirty="0"/>
              <a:t>Neural Network Architecture</a:t>
            </a:r>
          </a:p>
        </p:txBody>
      </p:sp>
      <p:grpSp>
        <p:nvGrpSpPr>
          <p:cNvPr id="84" name="Group 83">
            <a:extLst>
              <a:ext uri="{FF2B5EF4-FFF2-40B4-BE49-F238E27FC236}">
                <a16:creationId xmlns:a16="http://schemas.microsoft.com/office/drawing/2014/main" id="{308712EF-70B3-4209-A791-C96BB0603F5F}"/>
              </a:ext>
            </a:extLst>
          </p:cNvPr>
          <p:cNvGrpSpPr/>
          <p:nvPr/>
        </p:nvGrpSpPr>
        <p:grpSpPr>
          <a:xfrm>
            <a:off x="32084" y="2048334"/>
            <a:ext cx="10709488" cy="4261222"/>
            <a:chOff x="32084" y="2048334"/>
            <a:chExt cx="10709488" cy="4261222"/>
          </a:xfrm>
        </p:grpSpPr>
        <p:grpSp>
          <p:nvGrpSpPr>
            <p:cNvPr id="83" name="Group 82">
              <a:extLst>
                <a:ext uri="{FF2B5EF4-FFF2-40B4-BE49-F238E27FC236}">
                  <a16:creationId xmlns:a16="http://schemas.microsoft.com/office/drawing/2014/main" id="{B6F48E09-F4DF-4135-BB15-410E58FCA759}"/>
                </a:ext>
              </a:extLst>
            </p:cNvPr>
            <p:cNvGrpSpPr/>
            <p:nvPr/>
          </p:nvGrpSpPr>
          <p:grpSpPr>
            <a:xfrm>
              <a:off x="32084" y="2048334"/>
              <a:ext cx="7425563" cy="4261222"/>
              <a:chOff x="32084" y="2048334"/>
              <a:chExt cx="7425563" cy="4261222"/>
            </a:xfrm>
          </p:grpSpPr>
          <p:pic>
            <p:nvPicPr>
              <p:cNvPr id="65" name="Picture 64">
                <a:extLst>
                  <a:ext uri="{FF2B5EF4-FFF2-40B4-BE49-F238E27FC236}">
                    <a16:creationId xmlns:a16="http://schemas.microsoft.com/office/drawing/2014/main" id="{2BFDDE2B-41DC-4EA1-9CB8-717BC36C9EFD}"/>
                  </a:ext>
                </a:extLst>
              </p:cNvPr>
              <p:cNvPicPr>
                <a:picLocks noChangeAspect="1"/>
              </p:cNvPicPr>
              <p:nvPr/>
            </p:nvPicPr>
            <p:blipFill>
              <a:blip r:embed="rId3"/>
              <a:stretch>
                <a:fillRect/>
              </a:stretch>
            </p:blipFill>
            <p:spPr>
              <a:xfrm>
                <a:off x="332879" y="2048334"/>
                <a:ext cx="1343526" cy="1350990"/>
              </a:xfrm>
              <a:prstGeom prst="rect">
                <a:avLst/>
              </a:prstGeom>
            </p:spPr>
          </p:pic>
          <p:pic>
            <p:nvPicPr>
              <p:cNvPr id="4" name="Picture 3">
                <a:extLst>
                  <a:ext uri="{FF2B5EF4-FFF2-40B4-BE49-F238E27FC236}">
                    <a16:creationId xmlns:a16="http://schemas.microsoft.com/office/drawing/2014/main" id="{5AAD9F02-7813-4FEA-9322-55586811A1A9}"/>
                  </a:ext>
                </a:extLst>
              </p:cNvPr>
              <p:cNvPicPr>
                <a:picLocks noChangeAspect="1"/>
              </p:cNvPicPr>
              <p:nvPr/>
            </p:nvPicPr>
            <p:blipFill>
              <a:blip r:embed="rId4"/>
              <a:stretch>
                <a:fillRect/>
              </a:stretch>
            </p:blipFill>
            <p:spPr>
              <a:xfrm>
                <a:off x="180478" y="4492684"/>
                <a:ext cx="1354743" cy="1350990"/>
              </a:xfrm>
              <a:prstGeom prst="rect">
                <a:avLst/>
              </a:prstGeom>
            </p:spPr>
          </p:pic>
          <p:pic>
            <p:nvPicPr>
              <p:cNvPr id="5" name="Picture 4">
                <a:extLst>
                  <a:ext uri="{FF2B5EF4-FFF2-40B4-BE49-F238E27FC236}">
                    <a16:creationId xmlns:a16="http://schemas.microsoft.com/office/drawing/2014/main" id="{A40B10F7-28AD-4D65-83AB-6B94A669F524}"/>
                  </a:ext>
                </a:extLst>
              </p:cNvPr>
              <p:cNvPicPr>
                <a:picLocks noChangeAspect="1"/>
              </p:cNvPicPr>
              <p:nvPr/>
            </p:nvPicPr>
            <p:blipFill>
              <a:blip r:embed="rId3"/>
              <a:stretch>
                <a:fillRect/>
              </a:stretch>
            </p:blipFill>
            <p:spPr>
              <a:xfrm>
                <a:off x="180478" y="2214147"/>
                <a:ext cx="1343526" cy="1350990"/>
              </a:xfrm>
              <a:prstGeom prst="rect">
                <a:avLst/>
              </a:prstGeom>
            </p:spPr>
          </p:pic>
          <p:cxnSp>
            <p:nvCxnSpPr>
              <p:cNvPr id="9" name="Straight Arrow Connector 8">
                <a:extLst>
                  <a:ext uri="{FF2B5EF4-FFF2-40B4-BE49-F238E27FC236}">
                    <a16:creationId xmlns:a16="http://schemas.microsoft.com/office/drawing/2014/main" id="{2A5F0CD6-B957-4BDE-B29D-88CE83EE94BC}"/>
                  </a:ext>
                </a:extLst>
              </p:cNvPr>
              <p:cNvCxnSpPr>
                <a:cxnSpLocks/>
                <a:stCxn id="5" idx="3"/>
              </p:cNvCxnSpPr>
              <p:nvPr/>
            </p:nvCxnSpPr>
            <p:spPr>
              <a:xfrm>
                <a:off x="1524004" y="2889642"/>
                <a:ext cx="353651" cy="675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5B688ACC-D632-48B0-9CCA-00B56D7A1012}"/>
                  </a:ext>
                </a:extLst>
              </p:cNvPr>
              <p:cNvCxnSpPr>
                <a:cxnSpLocks/>
                <a:stCxn id="4" idx="3"/>
              </p:cNvCxnSpPr>
              <p:nvPr/>
            </p:nvCxnSpPr>
            <p:spPr>
              <a:xfrm flipV="1">
                <a:off x="1535221" y="4261681"/>
                <a:ext cx="342434" cy="906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887C94F-58AD-4D6C-BB08-41CB61295086}"/>
                      </a:ext>
                    </a:extLst>
                  </p:cNvPr>
                  <p:cNvSpPr/>
                  <p:nvPr/>
                </p:nvSpPr>
                <p:spPr>
                  <a:xfrm>
                    <a:off x="1898780" y="3036595"/>
                    <a:ext cx="2602608" cy="16148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300" dirty="0"/>
                      <a:t>3 </a:t>
                    </a:r>
                    <a14:m>
                      <m:oMath xmlns:m="http://schemas.openxmlformats.org/officeDocument/2006/math">
                        <m:r>
                          <a:rPr lang="en-US" sz="2300" i="1" smtClean="0">
                            <a:latin typeface="Cambria Math" panose="02040503050406030204" pitchFamily="18" charset="0"/>
                            <a:ea typeface="Cambria Math" panose="02040503050406030204" pitchFamily="18" charset="0"/>
                          </a:rPr>
                          <m:t>×</m:t>
                        </m:r>
                      </m:oMath>
                    </a14:m>
                    <a:r>
                      <a:rPr lang="en-US" sz="2300" dirty="0"/>
                      <a:t> 3 Convolutions</a:t>
                    </a:r>
                  </a:p>
                  <a:p>
                    <a:pPr algn="ctr"/>
                    <a:r>
                      <a:rPr lang="en-US" sz="2300" dirty="0"/>
                      <a:t>Batch Normalization</a:t>
                    </a:r>
                  </a:p>
                  <a:p>
                    <a:pPr algn="ctr"/>
                    <a:r>
                      <a:rPr lang="en-US" sz="2300" dirty="0"/>
                      <a:t>ReLU</a:t>
                    </a:r>
                  </a:p>
                  <a:p>
                    <a:pPr algn="ctr"/>
                    <a:r>
                      <a:rPr lang="en-US" sz="2300" dirty="0"/>
                      <a:t>Max Pool 2</a:t>
                    </a:r>
                    <a:r>
                      <a:rPr lang="en-US" sz="2300" dirty="0">
                        <a:ea typeface="Cambria Math" panose="02040503050406030204" pitchFamily="18" charset="0"/>
                      </a:rPr>
                      <a:t> </a:t>
                    </a:r>
                    <a14:m>
                      <m:oMath xmlns:m="http://schemas.openxmlformats.org/officeDocument/2006/math">
                        <m:r>
                          <a:rPr lang="en-US" sz="2300" i="1" smtClean="0">
                            <a:latin typeface="Cambria Math" panose="02040503050406030204" pitchFamily="18" charset="0"/>
                            <a:ea typeface="Cambria Math" panose="02040503050406030204" pitchFamily="18" charset="0"/>
                          </a:rPr>
                          <m:t>×</m:t>
                        </m:r>
                      </m:oMath>
                    </a14:m>
                    <a:r>
                      <a:rPr lang="en-US" sz="2300" dirty="0"/>
                      <a:t> 2</a:t>
                    </a:r>
                  </a:p>
                </p:txBody>
              </p:sp>
            </mc:Choice>
            <mc:Fallback xmlns="">
              <p:sp>
                <p:nvSpPr>
                  <p:cNvPr id="15" name="Rectangle 14">
                    <a:extLst>
                      <a:ext uri="{FF2B5EF4-FFF2-40B4-BE49-F238E27FC236}">
                        <a16:creationId xmlns:a16="http://schemas.microsoft.com/office/drawing/2014/main" id="{F887C94F-58AD-4D6C-BB08-41CB61295086}"/>
                      </a:ext>
                    </a:extLst>
                  </p:cNvPr>
                  <p:cNvSpPr>
                    <a:spLocks noRot="1" noChangeAspect="1" noMove="1" noResize="1" noEditPoints="1" noAdjustHandles="1" noChangeArrowheads="1" noChangeShapeType="1" noTextEdit="1"/>
                  </p:cNvSpPr>
                  <p:nvPr/>
                </p:nvSpPr>
                <p:spPr>
                  <a:xfrm>
                    <a:off x="1898780" y="3036595"/>
                    <a:ext cx="2602608" cy="1614843"/>
                  </a:xfrm>
                  <a:prstGeom prst="rect">
                    <a:avLst/>
                  </a:prstGeom>
                  <a:blipFill>
                    <a:blip r:embed="rId5"/>
                    <a:stretch>
                      <a:fillRect l="-2797" r="-3030" b="-44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16116A36-61E1-40E1-9DDE-41CF1D3D50A0}"/>
                      </a:ext>
                    </a:extLst>
                  </p:cNvPr>
                  <p:cNvSpPr/>
                  <p:nvPr/>
                </p:nvSpPr>
                <p:spPr>
                  <a:xfrm>
                    <a:off x="4855039" y="3036595"/>
                    <a:ext cx="2602608" cy="16148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300" dirty="0"/>
                      <a:t>3 </a:t>
                    </a:r>
                    <a14:m>
                      <m:oMath xmlns:m="http://schemas.openxmlformats.org/officeDocument/2006/math">
                        <m:r>
                          <a:rPr lang="en-US" sz="2300" i="1" smtClean="0">
                            <a:latin typeface="Cambria Math" panose="02040503050406030204" pitchFamily="18" charset="0"/>
                            <a:ea typeface="Cambria Math" panose="02040503050406030204" pitchFamily="18" charset="0"/>
                          </a:rPr>
                          <m:t>×</m:t>
                        </m:r>
                      </m:oMath>
                    </a14:m>
                    <a:r>
                      <a:rPr lang="en-US" sz="2300" dirty="0"/>
                      <a:t> 3 Convolutions</a:t>
                    </a:r>
                  </a:p>
                  <a:p>
                    <a:pPr algn="ctr"/>
                    <a:r>
                      <a:rPr lang="en-US" sz="2300" dirty="0"/>
                      <a:t>Batch Normalization</a:t>
                    </a:r>
                  </a:p>
                  <a:p>
                    <a:pPr algn="ctr"/>
                    <a:r>
                      <a:rPr lang="en-US" sz="2300" dirty="0"/>
                      <a:t>ReLU</a:t>
                    </a:r>
                  </a:p>
                  <a:p>
                    <a:pPr algn="ctr"/>
                    <a:r>
                      <a:rPr lang="en-US" sz="2300" dirty="0"/>
                      <a:t>Max Pool 2</a:t>
                    </a:r>
                    <a:r>
                      <a:rPr lang="en-US" sz="2300" dirty="0">
                        <a:ea typeface="Cambria Math" panose="02040503050406030204" pitchFamily="18" charset="0"/>
                      </a:rPr>
                      <a:t> </a:t>
                    </a:r>
                    <a14:m>
                      <m:oMath xmlns:m="http://schemas.openxmlformats.org/officeDocument/2006/math">
                        <m:r>
                          <a:rPr lang="en-US" sz="2300" i="1" smtClean="0">
                            <a:latin typeface="Cambria Math" panose="02040503050406030204" pitchFamily="18" charset="0"/>
                            <a:ea typeface="Cambria Math" panose="02040503050406030204" pitchFamily="18" charset="0"/>
                          </a:rPr>
                          <m:t>×</m:t>
                        </m:r>
                      </m:oMath>
                    </a14:m>
                    <a:r>
                      <a:rPr lang="en-US" sz="2300" dirty="0"/>
                      <a:t> 2</a:t>
                    </a:r>
                  </a:p>
                </p:txBody>
              </p:sp>
            </mc:Choice>
            <mc:Fallback xmlns="">
              <p:sp>
                <p:nvSpPr>
                  <p:cNvPr id="21" name="Rectangle 20">
                    <a:extLst>
                      <a:ext uri="{FF2B5EF4-FFF2-40B4-BE49-F238E27FC236}">
                        <a16:creationId xmlns:a16="http://schemas.microsoft.com/office/drawing/2014/main" id="{16116A36-61E1-40E1-9DDE-41CF1D3D50A0}"/>
                      </a:ext>
                    </a:extLst>
                  </p:cNvPr>
                  <p:cNvSpPr>
                    <a:spLocks noRot="1" noChangeAspect="1" noMove="1" noResize="1" noEditPoints="1" noAdjustHandles="1" noChangeArrowheads="1" noChangeShapeType="1" noTextEdit="1"/>
                  </p:cNvSpPr>
                  <p:nvPr/>
                </p:nvSpPr>
                <p:spPr>
                  <a:xfrm>
                    <a:off x="4855039" y="3036595"/>
                    <a:ext cx="2602608" cy="1614843"/>
                  </a:xfrm>
                  <a:prstGeom prst="rect">
                    <a:avLst/>
                  </a:prstGeom>
                  <a:blipFill>
                    <a:blip r:embed="rId6"/>
                    <a:stretch>
                      <a:fillRect l="-2797" r="-3030" b="-4494"/>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3292A43-487E-42A2-A93F-56CCF247D66E}"/>
                  </a:ext>
                </a:extLst>
              </p:cNvPr>
              <p:cNvCxnSpPr>
                <a:cxnSpLocks/>
                <a:stCxn id="15" idx="3"/>
                <a:endCxn id="21" idx="1"/>
              </p:cNvCxnSpPr>
              <p:nvPr/>
            </p:nvCxnSpPr>
            <p:spPr>
              <a:xfrm>
                <a:off x="4501388" y="3844017"/>
                <a:ext cx="353651"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69CA382A-4A44-4305-B3BC-F98CA18E9952}"/>
                  </a:ext>
                </a:extLst>
              </p:cNvPr>
              <p:cNvSpPr txBox="1"/>
              <p:nvPr/>
            </p:nvSpPr>
            <p:spPr>
              <a:xfrm>
                <a:off x="32084" y="3565137"/>
                <a:ext cx="1535221" cy="461665"/>
              </a:xfrm>
              <a:prstGeom prst="rect">
                <a:avLst/>
              </a:prstGeom>
              <a:noFill/>
            </p:spPr>
            <p:txBody>
              <a:bodyPr wrap="square" rtlCol="0">
                <a:spAutoFit/>
              </a:bodyPr>
              <a:lstStyle/>
              <a:p>
                <a:pPr algn="ctr"/>
                <a:r>
                  <a:rPr lang="en-US" sz="2400" dirty="0"/>
                  <a:t>Image(s) 1</a:t>
                </a:r>
              </a:p>
            </p:txBody>
          </p:sp>
          <p:sp>
            <p:nvSpPr>
              <p:cNvPr id="31" name="TextBox 30">
                <a:extLst>
                  <a:ext uri="{FF2B5EF4-FFF2-40B4-BE49-F238E27FC236}">
                    <a16:creationId xmlns:a16="http://schemas.microsoft.com/office/drawing/2014/main" id="{18D123E9-F5A0-4271-A741-B958E158B2E8}"/>
                  </a:ext>
                </a:extLst>
              </p:cNvPr>
              <p:cNvSpPr txBox="1"/>
              <p:nvPr/>
            </p:nvSpPr>
            <p:spPr>
              <a:xfrm>
                <a:off x="248658" y="5847891"/>
                <a:ext cx="1207165" cy="461665"/>
              </a:xfrm>
              <a:prstGeom prst="rect">
                <a:avLst/>
              </a:prstGeom>
              <a:noFill/>
            </p:spPr>
            <p:txBody>
              <a:bodyPr wrap="square" rtlCol="0">
                <a:spAutoFit/>
              </a:bodyPr>
              <a:lstStyle/>
              <a:p>
                <a:pPr algn="ctr"/>
                <a:r>
                  <a:rPr lang="en-US" sz="2400" dirty="0"/>
                  <a:t>Image 2</a:t>
                </a:r>
              </a:p>
            </p:txBody>
          </p:sp>
        </p:grpSp>
        <p:sp>
          <p:nvSpPr>
            <p:cNvPr id="32" name="TextBox 31">
              <a:extLst>
                <a:ext uri="{FF2B5EF4-FFF2-40B4-BE49-F238E27FC236}">
                  <a16:creationId xmlns:a16="http://schemas.microsoft.com/office/drawing/2014/main" id="{645F73CA-3F31-4AD6-8C7C-38702528A546}"/>
                </a:ext>
              </a:extLst>
            </p:cNvPr>
            <p:cNvSpPr txBox="1"/>
            <p:nvPr/>
          </p:nvSpPr>
          <p:spPr>
            <a:xfrm>
              <a:off x="3100552" y="2250125"/>
              <a:ext cx="2995448" cy="553998"/>
            </a:xfrm>
            <a:prstGeom prst="rect">
              <a:avLst/>
            </a:prstGeom>
            <a:noFill/>
          </p:spPr>
          <p:txBody>
            <a:bodyPr wrap="square" rtlCol="0">
              <a:spAutoFit/>
            </a:bodyPr>
            <a:lstStyle/>
            <a:p>
              <a:r>
                <a:rPr lang="en-US" sz="3000" dirty="0"/>
                <a:t>(Siamese Portion)</a:t>
              </a:r>
            </a:p>
          </p:txBody>
        </p:sp>
        <p:grpSp>
          <p:nvGrpSpPr>
            <p:cNvPr id="75" name="Group 74">
              <a:extLst>
                <a:ext uri="{FF2B5EF4-FFF2-40B4-BE49-F238E27FC236}">
                  <a16:creationId xmlns:a16="http://schemas.microsoft.com/office/drawing/2014/main" id="{B3B2DEF9-F432-40B9-BA90-6BB6E6638765}"/>
                </a:ext>
              </a:extLst>
            </p:cNvPr>
            <p:cNvGrpSpPr/>
            <p:nvPr/>
          </p:nvGrpSpPr>
          <p:grpSpPr>
            <a:xfrm>
              <a:off x="7125440" y="2109986"/>
              <a:ext cx="3396434" cy="3284854"/>
              <a:chOff x="7524835" y="2109986"/>
              <a:chExt cx="3396434" cy="3284854"/>
            </a:xfrm>
          </p:grpSpPr>
          <p:grpSp>
            <p:nvGrpSpPr>
              <p:cNvPr id="74" name="Group 73">
                <a:extLst>
                  <a:ext uri="{FF2B5EF4-FFF2-40B4-BE49-F238E27FC236}">
                    <a16:creationId xmlns:a16="http://schemas.microsoft.com/office/drawing/2014/main" id="{17E0C253-CD8C-4B42-9547-A53750281FF7}"/>
                  </a:ext>
                </a:extLst>
              </p:cNvPr>
              <p:cNvGrpSpPr/>
              <p:nvPr/>
            </p:nvGrpSpPr>
            <p:grpSpPr>
              <a:xfrm>
                <a:off x="7524835" y="2109986"/>
                <a:ext cx="1776822" cy="3284854"/>
                <a:chOff x="7524835" y="2109986"/>
                <a:chExt cx="1776822" cy="3284854"/>
              </a:xfrm>
            </p:grpSpPr>
            <p:grpSp>
              <p:nvGrpSpPr>
                <p:cNvPr id="60" name="Group 59">
                  <a:extLst>
                    <a:ext uri="{FF2B5EF4-FFF2-40B4-BE49-F238E27FC236}">
                      <a16:creationId xmlns:a16="http://schemas.microsoft.com/office/drawing/2014/main" id="{68B98249-1F71-45CD-A2DA-A501E6890688}"/>
                    </a:ext>
                  </a:extLst>
                </p:cNvPr>
                <p:cNvGrpSpPr/>
                <p:nvPr/>
              </p:nvGrpSpPr>
              <p:grpSpPr>
                <a:xfrm>
                  <a:off x="7858699" y="3557693"/>
                  <a:ext cx="1211180" cy="674136"/>
                  <a:chOff x="8026859" y="3557693"/>
                  <a:chExt cx="1211180" cy="674136"/>
                </a:xfrm>
              </p:grpSpPr>
              <p:cxnSp>
                <p:nvCxnSpPr>
                  <p:cNvPr id="34" name="Straight Arrow Connector 33">
                    <a:extLst>
                      <a:ext uri="{FF2B5EF4-FFF2-40B4-BE49-F238E27FC236}">
                        <a16:creationId xmlns:a16="http://schemas.microsoft.com/office/drawing/2014/main" id="{F5CBAB35-83E2-4BDA-B288-B73083F44E4A}"/>
                      </a:ext>
                    </a:extLst>
                  </p:cNvPr>
                  <p:cNvCxnSpPr>
                    <a:cxnSpLocks/>
                  </p:cNvCxnSpPr>
                  <p:nvPr/>
                </p:nvCxnSpPr>
                <p:spPr>
                  <a:xfrm>
                    <a:off x="8026859" y="3557693"/>
                    <a:ext cx="1211180" cy="7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B5DCE2EC-A60C-48E6-A5F0-7EA755CAD1A5}"/>
                      </a:ext>
                    </a:extLst>
                  </p:cNvPr>
                  <p:cNvCxnSpPr>
                    <a:cxnSpLocks/>
                  </p:cNvCxnSpPr>
                  <p:nvPr/>
                </p:nvCxnSpPr>
                <p:spPr>
                  <a:xfrm>
                    <a:off x="8026859" y="4231829"/>
                    <a:ext cx="12111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44" name="TextBox 43">
                  <a:extLst>
                    <a:ext uri="{FF2B5EF4-FFF2-40B4-BE49-F238E27FC236}">
                      <a16:creationId xmlns:a16="http://schemas.microsoft.com/office/drawing/2014/main" id="{0D2E1614-5647-478E-9578-9C6ED826C839}"/>
                    </a:ext>
                  </a:extLst>
                </p:cNvPr>
                <p:cNvSpPr txBox="1"/>
                <p:nvPr/>
              </p:nvSpPr>
              <p:spPr>
                <a:xfrm>
                  <a:off x="7827164" y="3078558"/>
                  <a:ext cx="1371600" cy="461665"/>
                </a:xfrm>
                <a:prstGeom prst="rect">
                  <a:avLst/>
                </a:prstGeom>
                <a:noFill/>
              </p:spPr>
              <p:txBody>
                <a:bodyPr wrap="square" rtlCol="0">
                  <a:spAutoFit/>
                </a:bodyPr>
                <a:lstStyle/>
                <a:p>
                  <a:r>
                    <a:rPr lang="en-US" sz="2400" dirty="0"/>
                    <a:t>Output 1</a:t>
                  </a:r>
                </a:p>
              </p:txBody>
            </p:sp>
            <p:sp>
              <p:nvSpPr>
                <p:cNvPr id="45" name="TextBox 44">
                  <a:extLst>
                    <a:ext uri="{FF2B5EF4-FFF2-40B4-BE49-F238E27FC236}">
                      <a16:creationId xmlns:a16="http://schemas.microsoft.com/office/drawing/2014/main" id="{A4387B07-0511-4DB2-872F-D4F6CD93034A}"/>
                    </a:ext>
                  </a:extLst>
                </p:cNvPr>
                <p:cNvSpPr txBox="1"/>
                <p:nvPr/>
              </p:nvSpPr>
              <p:spPr>
                <a:xfrm>
                  <a:off x="7837674" y="3788525"/>
                  <a:ext cx="1371600" cy="461665"/>
                </a:xfrm>
                <a:prstGeom prst="rect">
                  <a:avLst/>
                </a:prstGeom>
                <a:noFill/>
              </p:spPr>
              <p:txBody>
                <a:bodyPr wrap="square" rtlCol="0">
                  <a:spAutoFit/>
                </a:bodyPr>
                <a:lstStyle/>
                <a:p>
                  <a:r>
                    <a:rPr lang="en-US" sz="2400" dirty="0"/>
                    <a:t>Output 2</a:t>
                  </a:r>
                </a:p>
              </p:txBody>
            </p:sp>
            <p:sp>
              <p:nvSpPr>
                <p:cNvPr id="46" name="TextBox 45">
                  <a:extLst>
                    <a:ext uri="{FF2B5EF4-FFF2-40B4-BE49-F238E27FC236}">
                      <a16:creationId xmlns:a16="http://schemas.microsoft.com/office/drawing/2014/main" id="{D9A2E8C8-90ED-45DF-8105-AA7809A330FA}"/>
                    </a:ext>
                  </a:extLst>
                </p:cNvPr>
                <p:cNvSpPr txBox="1"/>
                <p:nvPr/>
              </p:nvSpPr>
              <p:spPr>
                <a:xfrm>
                  <a:off x="7524835" y="2109986"/>
                  <a:ext cx="1776822" cy="461665"/>
                </a:xfrm>
                <a:prstGeom prst="rect">
                  <a:avLst/>
                </a:prstGeom>
                <a:noFill/>
              </p:spPr>
              <p:txBody>
                <a:bodyPr wrap="square" rtlCol="0">
                  <a:spAutoFit/>
                </a:bodyPr>
                <a:lstStyle/>
                <a:p>
                  <a:r>
                    <a:rPr lang="en-US" sz="2400" dirty="0"/>
                    <a:t>Centroid(s) 1</a:t>
                  </a:r>
                </a:p>
              </p:txBody>
            </p:sp>
            <p:sp>
              <p:nvSpPr>
                <p:cNvPr id="48" name="TextBox 47">
                  <a:extLst>
                    <a:ext uri="{FF2B5EF4-FFF2-40B4-BE49-F238E27FC236}">
                      <a16:creationId xmlns:a16="http://schemas.microsoft.com/office/drawing/2014/main" id="{071CFFF1-8F31-4A49-88D9-16AB16F00BF2}"/>
                    </a:ext>
                  </a:extLst>
                </p:cNvPr>
                <p:cNvSpPr txBox="1"/>
                <p:nvPr/>
              </p:nvSpPr>
              <p:spPr>
                <a:xfrm>
                  <a:off x="7524835" y="4933175"/>
                  <a:ext cx="1604210" cy="461665"/>
                </a:xfrm>
                <a:prstGeom prst="rect">
                  <a:avLst/>
                </a:prstGeom>
                <a:noFill/>
              </p:spPr>
              <p:txBody>
                <a:bodyPr wrap="square" rtlCol="0">
                  <a:spAutoFit/>
                </a:bodyPr>
                <a:lstStyle/>
                <a:p>
                  <a:r>
                    <a:rPr lang="en-US" sz="2400" dirty="0"/>
                    <a:t>Centroid 2</a:t>
                  </a:r>
                </a:p>
              </p:txBody>
            </p:sp>
            <p:cxnSp>
              <p:nvCxnSpPr>
                <p:cNvPr id="50" name="Straight Arrow Connector 49">
                  <a:extLst>
                    <a:ext uri="{FF2B5EF4-FFF2-40B4-BE49-F238E27FC236}">
                      <a16:creationId xmlns:a16="http://schemas.microsoft.com/office/drawing/2014/main" id="{E9C7A55D-DD66-4EC2-B088-93BA47F87313}"/>
                    </a:ext>
                  </a:extLst>
                </p:cNvPr>
                <p:cNvCxnSpPr>
                  <a:cxnSpLocks/>
                  <a:stCxn id="46" idx="2"/>
                </p:cNvCxnSpPr>
                <p:nvPr/>
              </p:nvCxnSpPr>
              <p:spPr>
                <a:xfrm>
                  <a:off x="8413246" y="2571651"/>
                  <a:ext cx="624757" cy="5338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226BA3CC-7A7F-4768-8578-7DBCF0F60499}"/>
                    </a:ext>
                  </a:extLst>
                </p:cNvPr>
                <p:cNvCxnSpPr>
                  <a:cxnSpLocks/>
                  <a:stCxn id="48" idx="0"/>
                </p:cNvCxnSpPr>
                <p:nvPr/>
              </p:nvCxnSpPr>
              <p:spPr>
                <a:xfrm flipV="1">
                  <a:off x="8326940" y="4492684"/>
                  <a:ext cx="711063" cy="4404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55" name="Rectangle 54">
                <a:extLst>
                  <a:ext uri="{FF2B5EF4-FFF2-40B4-BE49-F238E27FC236}">
                    <a16:creationId xmlns:a16="http://schemas.microsoft.com/office/drawing/2014/main" id="{112DDE41-F7EC-4E16-AB42-8B311C1A52FC}"/>
                  </a:ext>
                </a:extLst>
              </p:cNvPr>
              <p:cNvSpPr/>
              <p:nvPr/>
            </p:nvSpPr>
            <p:spPr>
              <a:xfrm>
                <a:off x="9059370" y="3036595"/>
                <a:ext cx="1124139" cy="771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LSTM</a:t>
                </a:r>
              </a:p>
            </p:txBody>
          </p:sp>
          <p:sp>
            <p:nvSpPr>
              <p:cNvPr id="56" name="Rectangle 55">
                <a:extLst>
                  <a:ext uri="{FF2B5EF4-FFF2-40B4-BE49-F238E27FC236}">
                    <a16:creationId xmlns:a16="http://schemas.microsoft.com/office/drawing/2014/main" id="{BAC6C821-5C99-4523-AA2A-50B23A83C09B}"/>
                  </a:ext>
                </a:extLst>
              </p:cNvPr>
              <p:cNvSpPr/>
              <p:nvPr/>
            </p:nvSpPr>
            <p:spPr>
              <a:xfrm>
                <a:off x="9067387" y="3876046"/>
                <a:ext cx="1124139" cy="771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Reshape</a:t>
                </a:r>
              </a:p>
            </p:txBody>
          </p:sp>
          <p:sp>
            <p:nvSpPr>
              <p:cNvPr id="58" name="Rectangle 57">
                <a:extLst>
                  <a:ext uri="{FF2B5EF4-FFF2-40B4-BE49-F238E27FC236}">
                    <a16:creationId xmlns:a16="http://schemas.microsoft.com/office/drawing/2014/main" id="{B491EE2D-5C7B-410B-B4F8-DDC590F34835}"/>
                  </a:ext>
                </a:extLst>
              </p:cNvPr>
              <p:cNvSpPr/>
              <p:nvPr/>
            </p:nvSpPr>
            <p:spPr>
              <a:xfrm rot="16200000">
                <a:off x="9856913" y="3587081"/>
                <a:ext cx="1614841" cy="5138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Dense</a:t>
                </a:r>
              </a:p>
            </p:txBody>
          </p:sp>
          <p:cxnSp>
            <p:nvCxnSpPr>
              <p:cNvPr id="67" name="Straight Arrow Connector 66">
                <a:extLst>
                  <a:ext uri="{FF2B5EF4-FFF2-40B4-BE49-F238E27FC236}">
                    <a16:creationId xmlns:a16="http://schemas.microsoft.com/office/drawing/2014/main" id="{B39FCD3B-0772-48F9-B778-06F6FAF165F0}"/>
                  </a:ext>
                </a:extLst>
              </p:cNvPr>
              <p:cNvCxnSpPr>
                <a:cxnSpLocks/>
                <a:stCxn id="55" idx="3"/>
                <a:endCxn id="58" idx="0"/>
              </p:cNvCxnSpPr>
              <p:nvPr/>
            </p:nvCxnSpPr>
            <p:spPr>
              <a:xfrm>
                <a:off x="10183509" y="3422231"/>
                <a:ext cx="223890" cy="4217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5DF52450-6543-4768-AAC9-65C8BCEF3253}"/>
                  </a:ext>
                </a:extLst>
              </p:cNvPr>
              <p:cNvCxnSpPr>
                <a:cxnSpLocks/>
                <a:stCxn id="56" idx="3"/>
                <a:endCxn id="58" idx="0"/>
              </p:cNvCxnSpPr>
              <p:nvPr/>
            </p:nvCxnSpPr>
            <p:spPr>
              <a:xfrm flipV="1">
                <a:off x="10191526" y="3844016"/>
                <a:ext cx="215873" cy="417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82" name="Straight Arrow Connector 81">
              <a:extLst>
                <a:ext uri="{FF2B5EF4-FFF2-40B4-BE49-F238E27FC236}">
                  <a16:creationId xmlns:a16="http://schemas.microsoft.com/office/drawing/2014/main" id="{02C40EE9-28EC-4A6D-8963-AE6C913171B3}"/>
                </a:ext>
              </a:extLst>
            </p:cNvPr>
            <p:cNvCxnSpPr>
              <a:cxnSpLocks/>
              <a:stCxn id="58" idx="2"/>
            </p:cNvCxnSpPr>
            <p:nvPr/>
          </p:nvCxnSpPr>
          <p:spPr>
            <a:xfrm>
              <a:off x="10521874" y="3844016"/>
              <a:ext cx="2196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0ACCEA40-8308-4D84-8DE6-18BBA143D940}"/>
                  </a:ext>
                </a:extLst>
              </p:cNvPr>
              <p:cNvSpPr txBox="1"/>
              <p:nvPr/>
            </p:nvSpPr>
            <p:spPr>
              <a:xfrm>
                <a:off x="10692314" y="3302356"/>
                <a:ext cx="1491370" cy="11249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300" b="0" i="1" smtClean="0">
                              <a:latin typeface="Cambria Math" panose="02040503050406030204" pitchFamily="18" charset="0"/>
                            </a:rPr>
                          </m:ctrlPr>
                        </m:dPr>
                        <m:e>
                          <m:m>
                            <m:mPr>
                              <m:mcs>
                                <m:mc>
                                  <m:mcPr>
                                    <m:count m:val="1"/>
                                    <m:mcJc m:val="center"/>
                                  </m:mcPr>
                                </m:mc>
                              </m:mcs>
                              <m:ctrlPr>
                                <a:rPr lang="en-US" sz="2300" b="0" i="1" smtClean="0">
                                  <a:latin typeface="Cambria Math" panose="02040503050406030204" pitchFamily="18" charset="0"/>
                                </a:rPr>
                              </m:ctrlPr>
                            </m:mPr>
                            <m:mr>
                              <m:e>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𝑃</m:t>
                                    </m:r>
                                  </m:e>
                                  <m:sub>
                                    <m:r>
                                      <a:rPr lang="en-US" sz="2300" b="0" i="1" smtClean="0">
                                        <a:latin typeface="Cambria Math" panose="02040503050406030204" pitchFamily="18" charset="0"/>
                                      </a:rPr>
                                      <m:t>𝑑𝑖𝑓</m:t>
                                    </m:r>
                                  </m:sub>
                                </m:sSub>
                              </m:e>
                            </m:mr>
                            <m:mr>
                              <m:e>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𝑃</m:t>
                                    </m:r>
                                  </m:e>
                                  <m:sub>
                                    <m:r>
                                      <a:rPr lang="en-US" sz="2300" b="0" i="1" smtClean="0">
                                        <a:latin typeface="Cambria Math" panose="02040503050406030204" pitchFamily="18" charset="0"/>
                                      </a:rPr>
                                      <m:t>𝑠𝑎𝑚𝑒</m:t>
                                    </m:r>
                                  </m:sub>
                                </m:sSub>
                              </m:e>
                            </m:mr>
                            <m:mr>
                              <m:e>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𝑃</m:t>
                                    </m:r>
                                  </m:e>
                                  <m:sub>
                                    <m:r>
                                      <a:rPr lang="en-US" sz="2300" b="0" i="1" smtClean="0">
                                        <a:latin typeface="Cambria Math" panose="02040503050406030204" pitchFamily="18" charset="0"/>
                                      </a:rPr>
                                      <m:t>𝑑𝑎𝑢𝑔h𝑡𝑒𝑟</m:t>
                                    </m:r>
                                  </m:sub>
                                </m:sSub>
                              </m:e>
                            </m:mr>
                          </m:m>
                        </m:e>
                      </m:d>
                    </m:oMath>
                  </m:oMathPara>
                </a14:m>
                <a:endParaRPr lang="en-US" sz="2300" dirty="0"/>
              </a:p>
            </p:txBody>
          </p:sp>
        </mc:Choice>
        <mc:Fallback xmlns="">
          <p:sp>
            <p:nvSpPr>
              <p:cNvPr id="94" name="TextBox 93">
                <a:extLst>
                  <a:ext uri="{FF2B5EF4-FFF2-40B4-BE49-F238E27FC236}">
                    <a16:creationId xmlns:a16="http://schemas.microsoft.com/office/drawing/2014/main" id="{0ACCEA40-8308-4D84-8DE6-18BBA143D940}"/>
                  </a:ext>
                </a:extLst>
              </p:cNvPr>
              <p:cNvSpPr txBox="1">
                <a:spLocks noRot="1" noChangeAspect="1" noMove="1" noResize="1" noEditPoints="1" noAdjustHandles="1" noChangeArrowheads="1" noChangeShapeType="1" noTextEdit="1"/>
              </p:cNvSpPr>
              <p:nvPr/>
            </p:nvSpPr>
            <p:spPr>
              <a:xfrm>
                <a:off x="10692314" y="3302356"/>
                <a:ext cx="1491370" cy="112492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227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98E3-7FD5-4C20-BA76-C40BAD50212E}"/>
              </a:ext>
            </a:extLst>
          </p:cNvPr>
          <p:cNvSpPr>
            <a:spLocks noGrp="1"/>
          </p:cNvSpPr>
          <p:nvPr>
            <p:ph type="title"/>
          </p:nvPr>
        </p:nvSpPr>
        <p:spPr/>
        <p:txBody>
          <a:bodyPr/>
          <a:lstStyle/>
          <a:p>
            <a:r>
              <a:rPr lang="en-US" dirty="0"/>
              <a:t>Convolutional Siamese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4F0385-E761-405E-B853-51DBB6DF4AAB}"/>
                  </a:ext>
                </a:extLst>
              </p:cNvPr>
              <p:cNvSpPr>
                <a:spLocks noGrp="1"/>
              </p:cNvSpPr>
              <p:nvPr>
                <p:ph idx="1"/>
              </p:nvPr>
            </p:nvSpPr>
            <p:spPr/>
            <p:txBody>
              <a:bodyPr>
                <a:normAutofit/>
              </a:bodyPr>
              <a:lstStyle/>
              <a:p>
                <a:r>
                  <a:rPr lang="en-US" dirty="0"/>
                  <a:t>3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3 Convolutions</a:t>
                </a:r>
              </a:p>
              <a:p>
                <a:r>
                  <a:rPr lang="en-US" dirty="0"/>
                  <a:t>Batch Normalization</a:t>
                </a:r>
              </a:p>
              <a:p>
                <a:r>
                  <a:rPr lang="en-US" dirty="0" err="1"/>
                  <a:t>ReLU</a:t>
                </a:r>
                <a:endParaRPr lang="en-US" dirty="0"/>
              </a:p>
              <a:p>
                <a:r>
                  <a:rPr lang="en-US" dirty="0"/>
                  <a:t>Max Pool 2</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2</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B4F0385-E761-405E-B853-51DBB6DF4AA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6172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7A81-83F9-4022-8860-367F083CD219}"/>
              </a:ext>
            </a:extLst>
          </p:cNvPr>
          <p:cNvSpPr>
            <a:spLocks noGrp="1"/>
          </p:cNvSpPr>
          <p:nvPr>
            <p:ph type="title"/>
          </p:nvPr>
        </p:nvSpPr>
        <p:spPr/>
        <p:txBody>
          <a:bodyPr/>
          <a:lstStyle/>
          <a:p>
            <a:r>
              <a:rPr lang="en-US" dirty="0"/>
              <a:t>Long Short-Term Memory (LSTM)</a:t>
            </a:r>
          </a:p>
        </p:txBody>
      </p:sp>
      <p:sp>
        <p:nvSpPr>
          <p:cNvPr id="3" name="Content Placeholder 2">
            <a:extLst>
              <a:ext uri="{FF2B5EF4-FFF2-40B4-BE49-F238E27FC236}">
                <a16:creationId xmlns:a16="http://schemas.microsoft.com/office/drawing/2014/main" id="{61396F5E-247C-4B5E-B3D2-DC04360BA7E0}"/>
              </a:ext>
            </a:extLst>
          </p:cNvPr>
          <p:cNvSpPr>
            <a:spLocks noGrp="1"/>
          </p:cNvSpPr>
          <p:nvPr>
            <p:ph idx="1"/>
          </p:nvPr>
        </p:nvSpPr>
        <p:spPr>
          <a:xfrm>
            <a:off x="2108200" y="1825625"/>
            <a:ext cx="7543800" cy="3482975"/>
          </a:xfrm>
        </p:spPr>
        <p:txBody>
          <a:bodyPr/>
          <a:lstStyle/>
          <a:p>
            <a:pPr marL="0" indent="0">
              <a:buNone/>
            </a:pPr>
            <a:r>
              <a:rPr lang="en-US" dirty="0"/>
              <a:t>      Frames 0 to </a:t>
            </a:r>
            <a:r>
              <a:rPr lang="en-US" i="1" dirty="0"/>
              <a:t>i			     </a:t>
            </a:r>
            <a:r>
              <a:rPr lang="en-US" dirty="0"/>
              <a:t>Frame </a:t>
            </a:r>
            <a:r>
              <a:rPr lang="en-US" i="1" dirty="0" err="1"/>
              <a:t>i</a:t>
            </a:r>
            <a:r>
              <a:rPr lang="en-US" dirty="0"/>
              <a:t> </a:t>
            </a:r>
            <a:r>
              <a:rPr lang="en-US" i="1" dirty="0"/>
              <a:t>+ 1</a:t>
            </a:r>
          </a:p>
        </p:txBody>
      </p:sp>
      <p:grpSp>
        <p:nvGrpSpPr>
          <p:cNvPr id="7" name="Group 6">
            <a:extLst>
              <a:ext uri="{FF2B5EF4-FFF2-40B4-BE49-F238E27FC236}">
                <a16:creationId xmlns:a16="http://schemas.microsoft.com/office/drawing/2014/main" id="{3166E1E0-CBBD-4EBB-B04E-3E458733DE5D}"/>
              </a:ext>
            </a:extLst>
          </p:cNvPr>
          <p:cNvGrpSpPr/>
          <p:nvPr/>
        </p:nvGrpSpPr>
        <p:grpSpPr>
          <a:xfrm>
            <a:off x="2336002" y="2338798"/>
            <a:ext cx="2642397" cy="2684238"/>
            <a:chOff x="180477" y="1880491"/>
            <a:chExt cx="2642397" cy="2684238"/>
          </a:xfrm>
        </p:grpSpPr>
        <p:pic>
          <p:nvPicPr>
            <p:cNvPr id="6" name="Picture 5">
              <a:extLst>
                <a:ext uri="{FF2B5EF4-FFF2-40B4-BE49-F238E27FC236}">
                  <a16:creationId xmlns:a16="http://schemas.microsoft.com/office/drawing/2014/main" id="{49773A93-338F-492C-AB19-C376CDE17BAD}"/>
                </a:ext>
              </a:extLst>
            </p:cNvPr>
            <p:cNvPicPr>
              <a:picLocks noChangeAspect="1"/>
            </p:cNvPicPr>
            <p:nvPr/>
          </p:nvPicPr>
          <p:blipFill>
            <a:blip r:embed="rId3"/>
            <a:stretch>
              <a:fillRect/>
            </a:stretch>
          </p:blipFill>
          <p:spPr>
            <a:xfrm>
              <a:off x="485279" y="1880491"/>
              <a:ext cx="2337595" cy="2350582"/>
            </a:xfrm>
            <a:prstGeom prst="rect">
              <a:avLst/>
            </a:prstGeom>
          </p:spPr>
        </p:pic>
        <p:pic>
          <p:nvPicPr>
            <p:cNvPr id="4" name="Picture 3">
              <a:extLst>
                <a:ext uri="{FF2B5EF4-FFF2-40B4-BE49-F238E27FC236}">
                  <a16:creationId xmlns:a16="http://schemas.microsoft.com/office/drawing/2014/main" id="{CC8DDB89-DDFD-4DA8-9776-D71A1A9C46AA}"/>
                </a:ext>
              </a:extLst>
            </p:cNvPr>
            <p:cNvPicPr>
              <a:picLocks noChangeAspect="1"/>
            </p:cNvPicPr>
            <p:nvPr/>
          </p:nvPicPr>
          <p:blipFill>
            <a:blip r:embed="rId3"/>
            <a:stretch>
              <a:fillRect/>
            </a:stretch>
          </p:blipFill>
          <p:spPr>
            <a:xfrm>
              <a:off x="332878" y="2048334"/>
              <a:ext cx="2337595" cy="2350582"/>
            </a:xfrm>
            <a:prstGeom prst="rect">
              <a:avLst/>
            </a:prstGeom>
          </p:spPr>
        </p:pic>
        <p:pic>
          <p:nvPicPr>
            <p:cNvPr id="5" name="Picture 4">
              <a:extLst>
                <a:ext uri="{FF2B5EF4-FFF2-40B4-BE49-F238E27FC236}">
                  <a16:creationId xmlns:a16="http://schemas.microsoft.com/office/drawing/2014/main" id="{4FD1EA86-26DC-414A-9FF2-9FEC720A49D7}"/>
                </a:ext>
              </a:extLst>
            </p:cNvPr>
            <p:cNvPicPr>
              <a:picLocks noChangeAspect="1"/>
            </p:cNvPicPr>
            <p:nvPr/>
          </p:nvPicPr>
          <p:blipFill>
            <a:blip r:embed="rId3"/>
            <a:stretch>
              <a:fillRect/>
            </a:stretch>
          </p:blipFill>
          <p:spPr>
            <a:xfrm>
              <a:off x="180477" y="2214147"/>
              <a:ext cx="2337595" cy="2350582"/>
            </a:xfrm>
            <a:prstGeom prst="rect">
              <a:avLst/>
            </a:prstGeom>
          </p:spPr>
        </p:pic>
      </p:grpSp>
      <p:pic>
        <p:nvPicPr>
          <p:cNvPr id="8" name="Picture 7">
            <a:extLst>
              <a:ext uri="{FF2B5EF4-FFF2-40B4-BE49-F238E27FC236}">
                <a16:creationId xmlns:a16="http://schemas.microsoft.com/office/drawing/2014/main" id="{247D1AAD-8DCD-47C1-9605-1B8E3306856E}"/>
              </a:ext>
            </a:extLst>
          </p:cNvPr>
          <p:cNvPicPr>
            <a:picLocks noChangeAspect="1"/>
          </p:cNvPicPr>
          <p:nvPr/>
        </p:nvPicPr>
        <p:blipFill>
          <a:blip r:embed="rId3"/>
          <a:stretch>
            <a:fillRect/>
          </a:stretch>
        </p:blipFill>
        <p:spPr>
          <a:xfrm>
            <a:off x="6960539" y="2379640"/>
            <a:ext cx="2337596" cy="2350583"/>
          </a:xfrm>
          <a:prstGeom prst="rect">
            <a:avLst/>
          </a:prstGeom>
        </p:spPr>
      </p:pic>
    </p:spTree>
    <p:extLst>
      <p:ext uri="{BB962C8B-B14F-4D97-AF65-F5344CB8AC3E}">
        <p14:creationId xmlns:p14="http://schemas.microsoft.com/office/powerpoint/2010/main" val="278719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9397-D109-4553-BD96-B3C798D10750}"/>
              </a:ext>
            </a:extLst>
          </p:cNvPr>
          <p:cNvSpPr>
            <a:spLocks noGrp="1"/>
          </p:cNvSpPr>
          <p:nvPr>
            <p:ph type="title"/>
          </p:nvPr>
        </p:nvSpPr>
        <p:spPr>
          <a:xfrm>
            <a:off x="558959" y="164512"/>
            <a:ext cx="10515600" cy="1325563"/>
          </a:xfrm>
        </p:spPr>
        <p:txBody>
          <a:bodyPr/>
          <a:lstStyle/>
          <a:p>
            <a:r>
              <a:rPr lang="en-US" dirty="0"/>
              <a:t>Data generator</a:t>
            </a:r>
          </a:p>
        </p:txBody>
      </p:sp>
      <p:sp>
        <p:nvSpPr>
          <p:cNvPr id="3" name="Content Placeholder 2">
            <a:extLst>
              <a:ext uri="{FF2B5EF4-FFF2-40B4-BE49-F238E27FC236}">
                <a16:creationId xmlns:a16="http://schemas.microsoft.com/office/drawing/2014/main" id="{BBD9EC0E-AE6E-4127-A046-6BE0A8A3E01C}"/>
              </a:ext>
            </a:extLst>
          </p:cNvPr>
          <p:cNvSpPr>
            <a:spLocks noGrp="1"/>
          </p:cNvSpPr>
          <p:nvPr>
            <p:ph idx="1"/>
          </p:nvPr>
        </p:nvSpPr>
        <p:spPr/>
        <p:txBody>
          <a:bodyPr/>
          <a:lstStyle/>
          <a:p>
            <a:endParaRPr lang="en-US" dirty="0"/>
          </a:p>
        </p:txBody>
      </p:sp>
      <p:grpSp>
        <p:nvGrpSpPr>
          <p:cNvPr id="24" name="Group 23">
            <a:extLst>
              <a:ext uri="{FF2B5EF4-FFF2-40B4-BE49-F238E27FC236}">
                <a16:creationId xmlns:a16="http://schemas.microsoft.com/office/drawing/2014/main" id="{142CA01F-E438-436D-8DCE-51CE372A2145}"/>
              </a:ext>
            </a:extLst>
          </p:cNvPr>
          <p:cNvGrpSpPr/>
          <p:nvPr/>
        </p:nvGrpSpPr>
        <p:grpSpPr>
          <a:xfrm>
            <a:off x="627419" y="1194937"/>
            <a:ext cx="10937161" cy="4612792"/>
            <a:chOff x="457148" y="1464499"/>
            <a:chExt cx="10937161" cy="4612792"/>
          </a:xfrm>
        </p:grpSpPr>
        <p:grpSp>
          <p:nvGrpSpPr>
            <p:cNvPr id="23" name="Group 22">
              <a:extLst>
                <a:ext uri="{FF2B5EF4-FFF2-40B4-BE49-F238E27FC236}">
                  <a16:creationId xmlns:a16="http://schemas.microsoft.com/office/drawing/2014/main" id="{EB44D8C9-D0ED-4B23-A834-02F95144709B}"/>
                </a:ext>
              </a:extLst>
            </p:cNvPr>
            <p:cNvGrpSpPr/>
            <p:nvPr/>
          </p:nvGrpSpPr>
          <p:grpSpPr>
            <a:xfrm>
              <a:off x="457148" y="1464499"/>
              <a:ext cx="10937161" cy="4612792"/>
              <a:chOff x="457148" y="1464499"/>
              <a:chExt cx="10937161" cy="4612792"/>
            </a:xfrm>
          </p:grpSpPr>
          <p:grpSp>
            <p:nvGrpSpPr>
              <p:cNvPr id="16" name="Group 15">
                <a:extLst>
                  <a:ext uri="{FF2B5EF4-FFF2-40B4-BE49-F238E27FC236}">
                    <a16:creationId xmlns:a16="http://schemas.microsoft.com/office/drawing/2014/main" id="{778FB31E-26A8-4067-923F-4931FB8EAD22}"/>
                  </a:ext>
                </a:extLst>
              </p:cNvPr>
              <p:cNvGrpSpPr/>
              <p:nvPr/>
            </p:nvGrpSpPr>
            <p:grpSpPr>
              <a:xfrm>
                <a:off x="457148" y="1464499"/>
                <a:ext cx="5294729" cy="4612792"/>
                <a:chOff x="457148" y="1464499"/>
                <a:chExt cx="5294729" cy="4612792"/>
              </a:xfrm>
            </p:grpSpPr>
            <p:pic>
              <p:nvPicPr>
                <p:cNvPr id="12" name="Picture 11">
                  <a:extLst>
                    <a:ext uri="{FF2B5EF4-FFF2-40B4-BE49-F238E27FC236}">
                      <a16:creationId xmlns:a16="http://schemas.microsoft.com/office/drawing/2014/main" id="{F1FE5B44-81F4-4CF4-A937-7C7E03438FEF}"/>
                    </a:ext>
                  </a:extLst>
                </p:cNvPr>
                <p:cNvPicPr>
                  <a:picLocks noChangeAspect="1"/>
                </p:cNvPicPr>
                <p:nvPr/>
              </p:nvPicPr>
              <p:blipFill rotWithShape="1">
                <a:blip r:embed="rId3"/>
                <a:srcRect l="1657"/>
                <a:stretch/>
              </p:blipFill>
              <p:spPr>
                <a:xfrm>
                  <a:off x="457148" y="1464499"/>
                  <a:ext cx="5294729" cy="4612792"/>
                </a:xfrm>
                <a:prstGeom prst="rect">
                  <a:avLst/>
                </a:prstGeom>
              </p:spPr>
            </p:pic>
            <p:sp>
              <p:nvSpPr>
                <p:cNvPr id="14" name="Rectangle 13">
                  <a:extLst>
                    <a:ext uri="{FF2B5EF4-FFF2-40B4-BE49-F238E27FC236}">
                      <a16:creationId xmlns:a16="http://schemas.microsoft.com/office/drawing/2014/main" id="{9C9C233A-8C25-4C51-9BDC-D828D98D8B11}"/>
                    </a:ext>
                  </a:extLst>
                </p:cNvPr>
                <p:cNvSpPr/>
                <p:nvPr/>
              </p:nvSpPr>
              <p:spPr>
                <a:xfrm>
                  <a:off x="2511972" y="2501462"/>
                  <a:ext cx="870461" cy="8513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914F564-800E-4A0C-86EA-42015A49D2C4}"/>
                    </a:ext>
                  </a:extLst>
                </p:cNvPr>
                <p:cNvSpPr txBox="1"/>
                <p:nvPr/>
              </p:nvSpPr>
              <p:spPr>
                <a:xfrm>
                  <a:off x="2743200" y="2685569"/>
                  <a:ext cx="567559" cy="523220"/>
                </a:xfrm>
                <a:prstGeom prst="rect">
                  <a:avLst/>
                </a:prstGeom>
                <a:noFill/>
              </p:spPr>
              <p:txBody>
                <a:bodyPr wrap="square" rtlCol="0">
                  <a:spAutoFit/>
                </a:bodyPr>
                <a:lstStyle/>
                <a:p>
                  <a:r>
                    <a:rPr lang="en-US" sz="2800" dirty="0">
                      <a:solidFill>
                        <a:schemeClr val="bg1"/>
                      </a:solidFill>
                    </a:rPr>
                    <a:t>7</a:t>
                  </a:r>
                </a:p>
              </p:txBody>
            </p:sp>
          </p:grpSp>
          <p:grpSp>
            <p:nvGrpSpPr>
              <p:cNvPr id="22" name="Group 21">
                <a:extLst>
                  <a:ext uri="{FF2B5EF4-FFF2-40B4-BE49-F238E27FC236}">
                    <a16:creationId xmlns:a16="http://schemas.microsoft.com/office/drawing/2014/main" id="{FF504248-1F1F-4814-BABF-E1EA55B2CD69}"/>
                  </a:ext>
                </a:extLst>
              </p:cNvPr>
              <p:cNvGrpSpPr/>
              <p:nvPr/>
            </p:nvGrpSpPr>
            <p:grpSpPr>
              <a:xfrm>
                <a:off x="6091840" y="1464500"/>
                <a:ext cx="5302469" cy="4612791"/>
                <a:chOff x="6091840" y="1464500"/>
                <a:chExt cx="5302469" cy="4612791"/>
              </a:xfrm>
            </p:grpSpPr>
            <p:pic>
              <p:nvPicPr>
                <p:cNvPr id="18" name="Picture 17">
                  <a:extLst>
                    <a:ext uri="{FF2B5EF4-FFF2-40B4-BE49-F238E27FC236}">
                      <a16:creationId xmlns:a16="http://schemas.microsoft.com/office/drawing/2014/main" id="{D408913F-A0E4-4CB7-A756-2EBD9BC02990}"/>
                    </a:ext>
                  </a:extLst>
                </p:cNvPr>
                <p:cNvPicPr>
                  <a:picLocks noChangeAspect="1"/>
                </p:cNvPicPr>
                <p:nvPr/>
              </p:nvPicPr>
              <p:blipFill rotWithShape="1">
                <a:blip r:embed="rId4"/>
                <a:srcRect l="2750"/>
                <a:stretch/>
              </p:blipFill>
              <p:spPr>
                <a:xfrm>
                  <a:off x="6091840" y="1464500"/>
                  <a:ext cx="5297797" cy="4612791"/>
                </a:xfrm>
                <a:prstGeom prst="rect">
                  <a:avLst/>
                </a:prstGeom>
              </p:spPr>
            </p:pic>
            <p:sp>
              <p:nvSpPr>
                <p:cNvPr id="20" name="Rectangle 19">
                  <a:extLst>
                    <a:ext uri="{FF2B5EF4-FFF2-40B4-BE49-F238E27FC236}">
                      <a16:creationId xmlns:a16="http://schemas.microsoft.com/office/drawing/2014/main" id="{E7077C59-CCAB-4179-A8F1-FD7EAFDDEEBF}"/>
                    </a:ext>
                  </a:extLst>
                </p:cNvPr>
                <p:cNvSpPr/>
                <p:nvPr/>
              </p:nvSpPr>
              <p:spPr>
                <a:xfrm>
                  <a:off x="10826750" y="2432050"/>
                  <a:ext cx="562887" cy="85089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4EBB203-A756-4CF6-99F5-300D5CFA41F4}"/>
                    </a:ext>
                  </a:extLst>
                </p:cNvPr>
                <p:cNvSpPr txBox="1"/>
                <p:nvPr/>
              </p:nvSpPr>
              <p:spPr>
                <a:xfrm>
                  <a:off x="10826750" y="2595889"/>
                  <a:ext cx="567559" cy="523220"/>
                </a:xfrm>
                <a:prstGeom prst="rect">
                  <a:avLst/>
                </a:prstGeom>
                <a:noFill/>
              </p:spPr>
              <p:txBody>
                <a:bodyPr wrap="square" rtlCol="0">
                  <a:spAutoFit/>
                </a:bodyPr>
                <a:lstStyle/>
                <a:p>
                  <a:r>
                    <a:rPr lang="en-US" sz="2800" dirty="0">
                      <a:solidFill>
                        <a:schemeClr val="bg1"/>
                      </a:solidFill>
                    </a:rPr>
                    <a:t>11</a:t>
                  </a:r>
                </a:p>
              </p:txBody>
            </p:sp>
          </p:grpSp>
        </p:grpSp>
        <p:sp>
          <p:nvSpPr>
            <p:cNvPr id="13" name="TextBox 12">
              <a:extLst>
                <a:ext uri="{FF2B5EF4-FFF2-40B4-BE49-F238E27FC236}">
                  <a16:creationId xmlns:a16="http://schemas.microsoft.com/office/drawing/2014/main" id="{ECC6A153-A124-4D9E-95F3-7A26D6D851F4}"/>
                </a:ext>
              </a:extLst>
            </p:cNvPr>
            <p:cNvSpPr txBox="1"/>
            <p:nvPr/>
          </p:nvSpPr>
          <p:spPr>
            <a:xfrm>
              <a:off x="2112579" y="5569411"/>
              <a:ext cx="1828799" cy="461665"/>
            </a:xfrm>
            <a:prstGeom prst="rect">
              <a:avLst/>
            </a:prstGeom>
            <a:noFill/>
          </p:spPr>
          <p:txBody>
            <a:bodyPr wrap="square" rtlCol="0">
              <a:spAutoFit/>
            </a:bodyPr>
            <a:lstStyle/>
            <a:p>
              <a:r>
                <a:rPr lang="en-US" sz="2400" dirty="0">
                  <a:solidFill>
                    <a:schemeClr val="bg1"/>
                  </a:solidFill>
                </a:rPr>
                <a:t>Frame 15/40</a:t>
              </a:r>
            </a:p>
          </p:txBody>
        </p:sp>
        <p:sp>
          <p:nvSpPr>
            <p:cNvPr id="19" name="TextBox 18">
              <a:extLst>
                <a:ext uri="{FF2B5EF4-FFF2-40B4-BE49-F238E27FC236}">
                  <a16:creationId xmlns:a16="http://schemas.microsoft.com/office/drawing/2014/main" id="{D9072D1A-30B9-42F6-AE22-1E10CB7DDD3C}"/>
                </a:ext>
              </a:extLst>
            </p:cNvPr>
            <p:cNvSpPr txBox="1"/>
            <p:nvPr/>
          </p:nvSpPr>
          <p:spPr>
            <a:xfrm>
              <a:off x="7826337" y="5569411"/>
              <a:ext cx="1828799" cy="461665"/>
            </a:xfrm>
            <a:prstGeom prst="rect">
              <a:avLst/>
            </a:prstGeom>
            <a:noFill/>
          </p:spPr>
          <p:txBody>
            <a:bodyPr wrap="square" rtlCol="0">
              <a:spAutoFit/>
            </a:bodyPr>
            <a:lstStyle/>
            <a:p>
              <a:r>
                <a:rPr lang="en-US" sz="2400" dirty="0">
                  <a:solidFill>
                    <a:schemeClr val="bg1"/>
                  </a:solidFill>
                </a:rPr>
                <a:t>Frame 16/40</a:t>
              </a:r>
            </a:p>
          </p:txBody>
        </p:sp>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95E7878-D082-42C0-93A4-1E18F709E0FA}"/>
                  </a:ext>
                </a:extLst>
              </p:cNvPr>
              <p:cNvSpPr txBox="1"/>
              <p:nvPr/>
            </p:nvSpPr>
            <p:spPr>
              <a:xfrm>
                <a:off x="1034798" y="6108121"/>
                <a:ext cx="4324902" cy="5386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500" b="0" i="1" smtClean="0">
                          <a:latin typeface="Cambria Math" panose="02040503050406030204" pitchFamily="18" charset="0"/>
                        </a:rPr>
                        <m:t>[ 70.1356   123.7804 ]</m:t>
                      </m:r>
                    </m:oMath>
                  </m:oMathPara>
                </a14:m>
                <a:endParaRPr lang="en-US" sz="3500" dirty="0"/>
              </a:p>
            </p:txBody>
          </p:sp>
        </mc:Choice>
        <mc:Fallback xmlns="">
          <p:sp>
            <p:nvSpPr>
              <p:cNvPr id="27" name="TextBox 26">
                <a:extLst>
                  <a:ext uri="{FF2B5EF4-FFF2-40B4-BE49-F238E27FC236}">
                    <a16:creationId xmlns:a16="http://schemas.microsoft.com/office/drawing/2014/main" id="{395E7878-D082-42C0-93A4-1E18F709E0FA}"/>
                  </a:ext>
                </a:extLst>
              </p:cNvPr>
              <p:cNvSpPr txBox="1">
                <a:spLocks noRot="1" noChangeAspect="1" noMove="1" noResize="1" noEditPoints="1" noAdjustHandles="1" noChangeArrowheads="1" noChangeShapeType="1" noTextEdit="1"/>
              </p:cNvSpPr>
              <p:nvPr/>
            </p:nvSpPr>
            <p:spPr>
              <a:xfrm>
                <a:off x="1034798" y="6108121"/>
                <a:ext cx="4324902" cy="5386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87C3018-B9C2-435A-955B-50F3479D8597}"/>
                  </a:ext>
                </a:extLst>
              </p:cNvPr>
              <p:cNvSpPr txBox="1"/>
              <p:nvPr/>
            </p:nvSpPr>
            <p:spPr>
              <a:xfrm>
                <a:off x="6787161" y="6113537"/>
                <a:ext cx="4300344" cy="5386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500" b="0" i="1" smtClean="0">
                          <a:latin typeface="Cambria Math" panose="02040503050406030204" pitchFamily="18" charset="0"/>
                        </a:rPr>
                        <m:t>[ 54. 3921  248.6011 ]</m:t>
                      </m:r>
                    </m:oMath>
                  </m:oMathPara>
                </a14:m>
                <a:endParaRPr lang="en-US" sz="3500" dirty="0"/>
              </a:p>
            </p:txBody>
          </p:sp>
        </mc:Choice>
        <mc:Fallback xmlns="">
          <p:sp>
            <p:nvSpPr>
              <p:cNvPr id="28" name="TextBox 27">
                <a:extLst>
                  <a:ext uri="{FF2B5EF4-FFF2-40B4-BE49-F238E27FC236}">
                    <a16:creationId xmlns:a16="http://schemas.microsoft.com/office/drawing/2014/main" id="{587C3018-B9C2-435A-955B-50F3479D8597}"/>
                  </a:ext>
                </a:extLst>
              </p:cNvPr>
              <p:cNvSpPr txBox="1">
                <a:spLocks noRot="1" noChangeAspect="1" noMove="1" noResize="1" noEditPoints="1" noAdjustHandles="1" noChangeArrowheads="1" noChangeShapeType="1" noTextEdit="1"/>
              </p:cNvSpPr>
              <p:nvPr/>
            </p:nvSpPr>
            <p:spPr>
              <a:xfrm>
                <a:off x="6787161" y="6113537"/>
                <a:ext cx="4300344" cy="53860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9681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34713</TotalTime>
  <Words>574</Words>
  <Application>Microsoft Office PowerPoint</Application>
  <PresentationFormat>Widescreen</PresentationFormat>
  <Paragraphs>121</Paragraphs>
  <Slides>15</Slides>
  <Notes>14</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Using deep learning to track cells in single-cell biology</vt:lpstr>
      <vt:lpstr>Tracking cells</vt:lpstr>
      <vt:lpstr>Tracking cells in microscope images</vt:lpstr>
      <vt:lpstr>Classical approaches to tracking</vt:lpstr>
      <vt:lpstr>Track cells with model</vt:lpstr>
      <vt:lpstr>Neural Network Architecture</vt:lpstr>
      <vt:lpstr>Convolutional Siamese Network</vt:lpstr>
      <vt:lpstr>Long Short-Term Memory (LSTM)</vt:lpstr>
      <vt:lpstr>Data generator</vt:lpstr>
      <vt:lpstr>Cost Matrix</vt:lpstr>
      <vt:lpstr>Results (8/2018)</vt:lpstr>
      <vt:lpstr>PowerPoint Presentation</vt:lpstr>
      <vt:lpstr>Further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 Nora E.</dc:creator>
  <cp:lastModifiedBy>Nora</cp:lastModifiedBy>
  <cp:revision>112</cp:revision>
  <dcterms:created xsi:type="dcterms:W3CDTF">2018-08-22T03:24:11Z</dcterms:created>
  <dcterms:modified xsi:type="dcterms:W3CDTF">2021-01-10T22:47:08Z</dcterms:modified>
</cp:coreProperties>
</file>