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Ow7Ay+mgrgAHprF2YYW3PRGp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4BFB8-D8AE-4379-A1F7-EAAB48A5716B}">
  <a:tblStyle styleId="{00A4BFB8-D8AE-4379-A1F7-EAAB48A57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2ad3573e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2ad3573e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38f9bc6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38f9bc6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2ad35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2ad35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2ad3573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2ad3573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19" name="Google Shape;19;p9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32" name="Google Shape;32;p11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 rtl="0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 rtl="0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49" name="Google Shape;49;p13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 rtl="0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 rtl="0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 rtl="0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cxnSp>
        <p:nvCxnSpPr>
          <p:cNvPr id="66" name="Google Shape;66;p16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1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4583" y="358596"/>
            <a:ext cx="11560652" cy="65059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0" y="1484775"/>
            <a:ext cx="9828600" cy="2376300"/>
          </a:xfrm>
          <a:prstGeom prst="roundRect">
            <a:avLst>
              <a:gd name="adj" fmla="val 16667"/>
            </a:avLst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64925" y="1731075"/>
            <a:ext cx="85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accent2"/>
                </a:solidFill>
              </a:rPr>
              <a:t>Vorhersage des </a:t>
            </a:r>
            <a:endParaRPr sz="360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Umsatzes einer 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Kieler Bäckerei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4893900" y="1583600"/>
            <a:ext cx="42501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de-DE" sz="2200" b="1">
                <a:solidFill>
                  <a:schemeClr val="accent2"/>
                </a:solidFill>
              </a:rPr>
              <a:t>Opencampus Kurs: </a:t>
            </a:r>
            <a:br>
              <a:rPr lang="de-DE" sz="2200" b="1">
                <a:solidFill>
                  <a:schemeClr val="accent2"/>
                </a:solidFill>
              </a:rPr>
            </a:br>
            <a:r>
              <a:rPr lang="de-DE" sz="2200">
                <a:solidFill>
                  <a:schemeClr val="accent2"/>
                </a:solidFill>
              </a:rPr>
              <a:t>Einführung in Data Science </a:t>
            </a:r>
            <a:br>
              <a:rPr lang="de-DE" sz="2200">
                <a:solidFill>
                  <a:schemeClr val="accent2"/>
                </a:solidFill>
              </a:rPr>
            </a:br>
            <a:r>
              <a:rPr lang="de-DE" sz="2200">
                <a:solidFill>
                  <a:schemeClr val="accent2"/>
                </a:solidFill>
              </a:rPr>
              <a:t>und maschinelles Lernen mit R</a:t>
            </a:r>
            <a:endParaRPr sz="2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br>
              <a:rPr lang="de-DE" sz="2200">
                <a:solidFill>
                  <a:schemeClr val="accent2"/>
                </a:solidFill>
              </a:rPr>
            </a:br>
            <a:r>
              <a:rPr lang="de-DE" sz="2200" b="1">
                <a:solidFill>
                  <a:schemeClr val="accent2"/>
                </a:solidFill>
              </a:rPr>
              <a:t>Gruppe 3</a:t>
            </a:r>
            <a:r>
              <a:rPr lang="de-DE" sz="2200">
                <a:solidFill>
                  <a:schemeClr val="accent2"/>
                </a:solidFill>
              </a:rPr>
              <a:t>: </a:t>
            </a:r>
            <a:br>
              <a:rPr lang="de-DE" sz="2200">
                <a:solidFill>
                  <a:schemeClr val="accent2"/>
                </a:solidFill>
              </a:rPr>
            </a:br>
            <a:r>
              <a:rPr lang="de-DE" sz="2200">
                <a:solidFill>
                  <a:schemeClr val="accent2"/>
                </a:solidFill>
              </a:rPr>
              <a:t>Niels, Kathrin, Svetlana, Nora 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493327" y="6385648"/>
            <a:ext cx="144828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©Picture Alliance</a:t>
            </a: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 amt="17000"/>
          </a:blip>
          <a:srcRect/>
          <a:stretch/>
        </p:blipFill>
        <p:spPr>
          <a:xfrm>
            <a:off x="-684583" y="358596"/>
            <a:ext cx="11560651" cy="65059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57200" y="316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de-DE" sz="3200">
                <a:solidFill>
                  <a:schemeClr val="accent2"/>
                </a:solidFill>
              </a:rPr>
              <a:t>Fazit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457200" y="1188025"/>
            <a:ext cx="8565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de-DE" dirty="0"/>
              <a:t>Einordnung Güte SVM und neuronales Netz</a:t>
            </a:r>
            <a:endParaRPr dirty="0"/>
          </a:p>
          <a:p>
            <a:pPr marL="182880" marR="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sehr ähnliche Umsatzergebnisse für den 1.6.</a:t>
            </a:r>
            <a:endParaRPr dirty="0"/>
          </a:p>
          <a:p>
            <a:pPr marL="182880" marR="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SVM verbessert LM</a:t>
            </a:r>
            <a:endParaRPr dirty="0"/>
          </a:p>
          <a:p>
            <a:pPr marL="182880" marR="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Wiederholbarkeit bei NN niedrig -&gt; große Streuung</a:t>
            </a:r>
            <a:endParaRPr sz="800" dirty="0"/>
          </a:p>
          <a:p>
            <a:pPr marL="18288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 dirty="0"/>
              <a:t>Ausblick</a:t>
            </a:r>
            <a:endParaRPr dirty="0"/>
          </a:p>
          <a:p>
            <a:pPr marL="18288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 dirty="0"/>
              <a:t>Welche weiteren Daten interessant? </a:t>
            </a:r>
            <a:endParaRPr dirty="0"/>
          </a:p>
          <a:p>
            <a:pPr marL="457200" lvl="1" indent="-182880" algn="l" rtl="0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de-DE" sz="2000" dirty="0"/>
              <a:t>Standortabhängige Variablen</a:t>
            </a:r>
            <a:endParaRPr sz="2000" dirty="0"/>
          </a:p>
          <a:p>
            <a:pPr marL="457200" lvl="1" indent="-182880" algn="l" rtl="0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Zielgruppe</a:t>
            </a:r>
            <a:endParaRPr sz="800" dirty="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18288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 dirty="0"/>
              <a:t>Wie kann die Schätzung verbessert werden? </a:t>
            </a:r>
            <a:endParaRPr dirty="0"/>
          </a:p>
          <a:p>
            <a:pPr marL="457200" lvl="1" indent="-182880" algn="l" rtl="0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Mikro - Zusammenhänge</a:t>
            </a:r>
            <a:endParaRPr dirty="0"/>
          </a:p>
          <a:p>
            <a:pPr marL="457200" lvl="1" indent="-182880" algn="l" rtl="0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Optimierung NN: Wetterdaten mit aufnehmen?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de-DE" sz="3200"/>
              <a:t>Formatierung des Datensatzes</a:t>
            </a:r>
            <a:endParaRPr sz="320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Erstellte Variablen: </a:t>
            </a:r>
            <a:endParaRPr/>
          </a:p>
          <a:p>
            <a:pPr marL="457200" lvl="1" indent="-182880" algn="l" rtl="0"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Wochentag, Monat, Jahr</a:t>
            </a:r>
            <a:endParaRPr/>
          </a:p>
          <a:p>
            <a:pPr marL="457200" lvl="1" indent="-182880" algn="l" rtl="0"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Ferientage und Feiertage</a:t>
            </a:r>
            <a:endParaRPr/>
          </a:p>
          <a:p>
            <a:pPr marL="457200" lvl="1" indent="-182880" algn="l" rtl="0"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Tag im Monat; Monatsanfang, -mitte, -ende</a:t>
            </a:r>
            <a:br>
              <a:rPr lang="de-DE" sz="1900"/>
            </a:br>
            <a:endParaRPr sz="19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/>
              <a:t>Bearbeitungsschritte: </a:t>
            </a:r>
            <a:endParaRPr/>
          </a:p>
          <a:p>
            <a:pPr marL="457200" lvl="1" indent="-182880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Ersetzen des Code für Warentyp, Wettercode </a:t>
            </a:r>
            <a:endParaRPr/>
          </a:p>
          <a:p>
            <a:pPr marL="457200" lvl="1" indent="-182880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Unterschiedliche Zusammenfassung von Wettercode Informationen</a:t>
            </a:r>
            <a:endParaRPr/>
          </a:p>
          <a:p>
            <a:pPr marL="457200" lvl="1" indent="-182880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Löschen aller NA Werte beim Umsatz </a:t>
            </a:r>
            <a:endParaRPr/>
          </a:p>
          <a:p>
            <a:pPr marL="457200" lvl="1" indent="-182880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615"/>
              <a:buChar char="•"/>
            </a:pPr>
            <a:r>
              <a:rPr lang="de-DE" sz="1900"/>
              <a:t>Entfernung von Warentyp “Saisonbrot”</a:t>
            </a:r>
            <a:endParaRPr sz="1900"/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2ad3573e_3_14"/>
          <p:cNvSpPr txBox="1">
            <a:spLocks noGrp="1"/>
          </p:cNvSpPr>
          <p:nvPr>
            <p:ph type="title"/>
          </p:nvPr>
        </p:nvSpPr>
        <p:spPr>
          <a:xfrm>
            <a:off x="1024700" y="227300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/>
              <a:t>Erhöhte Umsätze während des Sommers</a:t>
            </a:r>
            <a:endParaRPr sz="2800"/>
          </a:p>
        </p:txBody>
      </p:sp>
      <p:sp>
        <p:nvSpPr>
          <p:cNvPr id="106" name="Google Shape;106;g6e2ad3573e_3_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g6e2ad3573e_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" y="1079550"/>
            <a:ext cx="9092888" cy="5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5533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de-DE" sz="2800"/>
              <a:t>Erhöhte Umsätze während bestimmter Ferien</a:t>
            </a:r>
            <a:endParaRPr sz="2800"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de-DE"/>
              <a:t>Graphik 1: Balkendiagramm mit Konfidenzintervallen für zwei selbst erstellte Variablen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" y="1007552"/>
            <a:ext cx="9086700" cy="560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205200" y="304300"/>
            <a:ext cx="8938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de-DE" sz="3200"/>
              <a:t>Schätzung durch eine Support Vector Maschine</a:t>
            </a:r>
            <a:endParaRPr sz="3200"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57200" y="1551825"/>
            <a:ext cx="8780400" cy="51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Gewähltes lineares Modell: </a:t>
            </a:r>
            <a:endParaRPr/>
          </a:p>
          <a:p>
            <a:pPr marL="457200" lvl="1" indent="-200025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Umsatz ~ Warentyp * Monat + Wochentag + Jahr + Ferien + KielerWoche + Temperatur </a:t>
            </a:r>
            <a:endParaRPr sz="1800"/>
          </a:p>
          <a:p>
            <a:pPr marL="457200" lvl="1" indent="-200025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epsilon 0.2, cost 8, gamma  0.01282</a:t>
            </a:r>
            <a:endParaRPr sz="2400"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/>
              <a:t>MAPE Trainingsdaten: 16,55 %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de-DE"/>
              <a:t>MAPE Testdaten:  17,76 %</a:t>
            </a:r>
            <a:endParaRPr/>
          </a:p>
          <a:p>
            <a:pPr marL="182880" lvl="0" indent="-16764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 Vergleich: MAPE Gesamtdaten fürs LM: </a:t>
            </a:r>
            <a:r>
              <a:rPr lang="de-DE" sz="1800">
                <a:solidFill>
                  <a:srgbClr val="3D3C40"/>
                </a:solidFill>
              </a:rPr>
              <a:t>24,24 %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220025" y="3043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de-DE" sz="3200"/>
              <a:t>Schätzung durch ein neuronales Netz</a:t>
            </a:r>
            <a:endParaRPr sz="3200"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220025" y="1145625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 Gleiche Input-Variablen wie bei SVM</a:t>
            </a:r>
            <a:endParaRPr dirty="0"/>
          </a:p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 5 Nodes als Input, 1 Hidden Layer mit 6 Nodes</a:t>
            </a:r>
            <a:endParaRPr dirty="0"/>
          </a:p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 Learning Rate 1e-4, Momentum= 0.9 </a:t>
            </a:r>
            <a:endParaRPr dirty="0"/>
          </a:p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de-DE" dirty="0"/>
              <a:t> 50 </a:t>
            </a:r>
            <a:r>
              <a:rPr lang="de-DE" dirty="0" err="1"/>
              <a:t>Epochs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MAPE Trainingsdaten: </a:t>
            </a:r>
            <a:r>
              <a:rPr lang="de-DE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26,30</a:t>
            </a:r>
            <a:br>
              <a:rPr lang="de-DE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</a:br>
            <a:r>
              <a:rPr lang="de-DE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MAPE Testdaten:</a:t>
            </a:r>
            <a:r>
              <a:rPr lang="de-DE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24,87</a:t>
            </a:r>
            <a:endParaRPr dirty="0"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76" y="4040502"/>
            <a:ext cx="4304024" cy="2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037785"/>
            <a:ext cx="4496377" cy="2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38f9bc65_3_0"/>
          <p:cNvSpPr txBox="1">
            <a:spLocks noGrp="1"/>
          </p:cNvSpPr>
          <p:nvPr>
            <p:ph type="title"/>
          </p:nvPr>
        </p:nvSpPr>
        <p:spPr>
          <a:xfrm>
            <a:off x="228588" y="417725"/>
            <a:ext cx="86868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/>
              <a:t>SVM führt zur geringsten relativen Abweichung</a:t>
            </a:r>
            <a:endParaRPr sz="3200"/>
          </a:p>
        </p:txBody>
      </p:sp>
      <p:sp>
        <p:nvSpPr>
          <p:cNvPr id="134" name="Google Shape;134;g6e38f9bc65_3_0"/>
          <p:cNvSpPr txBox="1">
            <a:spLocks noGrp="1"/>
          </p:cNvSpPr>
          <p:nvPr>
            <p:ph type="body" idx="1"/>
          </p:nvPr>
        </p:nvSpPr>
        <p:spPr>
          <a:xfrm>
            <a:off x="391075" y="4759275"/>
            <a:ext cx="8229600" cy="20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/>
              <a:t>&gt; 10 % rel. Abweichung (+-)</a:t>
            </a:r>
            <a:endParaRPr dirty="0"/>
          </a:p>
          <a:p>
            <a: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LM: 	7053 / 10441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SVM:	6046 / 10441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de-DE" dirty="0"/>
              <a:t>NN:	7568 / 10441</a:t>
            </a:r>
            <a:endParaRPr dirty="0"/>
          </a:p>
        </p:txBody>
      </p:sp>
      <p:pic>
        <p:nvPicPr>
          <p:cNvPr id="135" name="Google Shape;135;g6e38f9bc6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5675"/>
            <a:ext cx="3345056" cy="2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e38f9bc6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200" y="2255663"/>
            <a:ext cx="3345075" cy="216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e38f9bc65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2255675"/>
            <a:ext cx="3345075" cy="21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6e38f9bc65_3_0"/>
          <p:cNvSpPr txBox="1">
            <a:spLocks noGrp="1"/>
          </p:cNvSpPr>
          <p:nvPr>
            <p:ph type="body" idx="1"/>
          </p:nvPr>
        </p:nvSpPr>
        <p:spPr>
          <a:xfrm>
            <a:off x="391075" y="1408325"/>
            <a:ext cx="8229600" cy="11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2000"/>
              <a:t>% relative Abweichung = </a:t>
            </a:r>
            <a:r>
              <a:rPr lang="de-DE" sz="2000">
                <a:solidFill>
                  <a:srgbClr val="3D3C40"/>
                </a:solidFill>
              </a:rPr>
              <a:t>((Voraussage / Realer Umsatz) - 1) * 100%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2ad3573e_0_0"/>
          <p:cNvSpPr txBox="1"/>
          <p:nvPr/>
        </p:nvSpPr>
        <p:spPr>
          <a:xfrm>
            <a:off x="798025" y="36994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g6e2ad3573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500"/>
            <a:ext cx="9144000" cy="56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2ad3573e_3_0"/>
          <p:cNvSpPr txBox="1">
            <a:spLocks noGrp="1"/>
          </p:cNvSpPr>
          <p:nvPr>
            <p:ph type="title"/>
          </p:nvPr>
        </p:nvSpPr>
        <p:spPr>
          <a:xfrm>
            <a:off x="457200" y="261375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Vorhersagen im Vergleich</a:t>
            </a:r>
            <a:endParaRPr/>
          </a:p>
        </p:txBody>
      </p:sp>
      <p:graphicFrame>
        <p:nvGraphicFramePr>
          <p:cNvPr id="150" name="Google Shape;150;g6e2ad3573e_3_0"/>
          <p:cNvGraphicFramePr/>
          <p:nvPr/>
        </p:nvGraphicFramePr>
        <p:xfrm>
          <a:off x="140975" y="1251975"/>
          <a:ext cx="8901550" cy="5760540"/>
        </p:xfrm>
        <a:graphic>
          <a:graphicData uri="http://schemas.openxmlformats.org/drawingml/2006/table">
            <a:tbl>
              <a:tblPr>
                <a:noFill/>
                <a:tableStyleId>{00A4BFB8-D8AE-4379-A1F7-EAAB48A5716B}</a:tableStyleId>
              </a:tblPr>
              <a:tblGrid>
                <a:gridCol w="16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 b="1"/>
                        <a:t>Warentyp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 b="1"/>
                        <a:t>Umsatz LM [€]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 b="1"/>
                        <a:t>Umsatz SVM [€]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 b="1"/>
                        <a:t>Umsatz NN [€]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/>
                        <a:t>Brot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170,67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174,26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158,83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/>
                        <a:t>Broetchen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489,23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490,77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469,40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/>
                        <a:t>Croissant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223,63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236,30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208,63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/>
                        <a:t>Konditorei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113,96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64,99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115,64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/>
                        <a:t>Kuchen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328,43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318,32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/>
                        <a:t>334,63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larheit">
  <a:themeElements>
    <a:clrScheme name="Cronus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B8604B"/>
      </a:accent1>
      <a:accent2>
        <a:srgbClr val="8B4635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Bildschirmpräsentation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Klarheit</vt:lpstr>
      <vt:lpstr>PowerPoint-Präsentation</vt:lpstr>
      <vt:lpstr>Formatierung des Datensatzes</vt:lpstr>
      <vt:lpstr>Erhöhte Umsätze während des Sommers</vt:lpstr>
      <vt:lpstr>Erhöhte Umsätze während bestimmter Ferien</vt:lpstr>
      <vt:lpstr>Schätzung durch eine Support Vector Maschine</vt:lpstr>
      <vt:lpstr>Schätzung durch ein neuronales Netz</vt:lpstr>
      <vt:lpstr>SVM führt zur geringsten relativen Abweichung</vt:lpstr>
      <vt:lpstr>PowerPoint-Präsentation</vt:lpstr>
      <vt:lpstr>Vorhersagen im Vergleich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Nora Nieskens</dc:creator>
  <cp:lastModifiedBy>Niels Mahrt</cp:lastModifiedBy>
  <cp:revision>2</cp:revision>
  <dcterms:created xsi:type="dcterms:W3CDTF">2020-01-23T14:27:29Z</dcterms:created>
  <dcterms:modified xsi:type="dcterms:W3CDTF">2020-01-28T17:01:01Z</dcterms:modified>
</cp:coreProperties>
</file>