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
      <p:font typeface="Maven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regular.fntdata"/><Relationship Id="rId14" Type="http://schemas.openxmlformats.org/officeDocument/2006/relationships/font" Target="fonts/Nunito-boldItalic.fntdata"/><Relationship Id="rId16"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0b7ddfc9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0b7ddfc9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0b7ddfc93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0b7ddfc9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0b7ddfc93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f0b7ddfc93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ad480a4a9dd8c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ead480a4a9dd8c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redhat.com/es/topics/internet-of-things/what-is-iot" TargetMode="External"/><Relationship Id="rId4" Type="http://schemas.openxmlformats.org/officeDocument/2006/relationships/hyperlink" Target="https://www.youtube.com/watch?v=gV7l2YOSOQ4" TargetMode="External"/><Relationship Id="rId5" Type="http://schemas.openxmlformats.org/officeDocument/2006/relationships/hyperlink" Target="https://www.ecologiaverde.com/que-es-un-problema-ambiental-y-ejemplos-3067.html#anchor_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5417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Resolviendo un Problema Medioambiental con IoT</a:t>
            </a:r>
            <a:endParaRPr/>
          </a:p>
        </p:txBody>
      </p:sp>
      <p:sp>
        <p:nvSpPr>
          <p:cNvPr id="278" name="Google Shape;278;p13"/>
          <p:cNvSpPr txBox="1"/>
          <p:nvPr>
            <p:ph idx="1" type="subTitle"/>
          </p:nvPr>
        </p:nvSpPr>
        <p:spPr>
          <a:xfrm>
            <a:off x="824000" y="3596300"/>
            <a:ext cx="47841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419"/>
              <a:t>Sánchez De la Cruz María Xóchitl - A01245456</a:t>
            </a:r>
            <a:endParaRPr/>
          </a:p>
          <a:p>
            <a:pPr indent="0" lvl="0" marL="0" rtl="0" algn="l">
              <a:spcBef>
                <a:spcPts val="0"/>
              </a:spcBef>
              <a:spcAft>
                <a:spcPts val="0"/>
              </a:spcAft>
              <a:buNone/>
            </a:pPr>
            <a:r>
              <a:rPr lang="es-419"/>
              <a:t>Villarreal Guerra Nora Lizeth - A01037004</a:t>
            </a:r>
            <a:endParaRPr/>
          </a:p>
          <a:p>
            <a:pPr indent="0" lvl="0" marL="0" rtl="0" algn="l">
              <a:spcBef>
                <a:spcPts val="0"/>
              </a:spcBef>
              <a:spcAft>
                <a:spcPts val="0"/>
              </a:spcAft>
              <a:buNone/>
            </a:pPr>
            <a:r>
              <a:rPr lang="es-419"/>
              <a:t>Macías Romero Jorge Humberto - A00573134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El Internet de las cosas </a:t>
            </a:r>
            <a:endParaRPr/>
          </a:p>
          <a:p>
            <a:pPr indent="0" lvl="0" marL="0" rtl="0" algn="l">
              <a:spcBef>
                <a:spcPts val="0"/>
              </a:spcBef>
              <a:spcAft>
                <a:spcPts val="0"/>
              </a:spcAft>
              <a:buNone/>
            </a:pPr>
            <a:r>
              <a:rPr lang="es-419" sz="1700"/>
              <a:t>Introducción</a:t>
            </a:r>
            <a:endParaRPr sz="1700"/>
          </a:p>
        </p:txBody>
      </p:sp>
      <p:sp>
        <p:nvSpPr>
          <p:cNvPr id="284" name="Google Shape;284;p14"/>
          <p:cNvSpPr txBox="1"/>
          <p:nvPr>
            <p:ph idx="1" type="body"/>
          </p:nvPr>
        </p:nvSpPr>
        <p:spPr>
          <a:xfrm>
            <a:off x="1054325" y="1537125"/>
            <a:ext cx="7744800" cy="3113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400">
                <a:solidFill>
                  <a:srgbClr val="000000"/>
                </a:solidFill>
                <a:latin typeface="Maven Pro"/>
                <a:ea typeface="Maven Pro"/>
                <a:cs typeface="Maven Pro"/>
                <a:sym typeface="Maven Pro"/>
              </a:rPr>
              <a:t>Es el proceso o lo que describe los objetos físicos de la vida diaria, con sensores integrados, capacidad de procesamiento, software y otras tecnologías que permiten recolectar información e intercambiarlas entre estos objetos y con el Internet. La información de los dispositivos inteligentes o dispositivos IoT, es analizada para poder tomar las medidas necesarias y poder optimizar recursos o procesos.</a:t>
            </a:r>
            <a:endParaRPr sz="1400">
              <a:solidFill>
                <a:srgbClr val="000000"/>
              </a:solidFill>
              <a:latin typeface="Maven Pro"/>
              <a:ea typeface="Maven Pro"/>
              <a:cs typeface="Maven Pro"/>
              <a:sym typeface="Maven Pro"/>
            </a:endParaRPr>
          </a:p>
          <a:p>
            <a:pPr indent="0" lvl="0" marL="0" rtl="0" algn="just">
              <a:spcBef>
                <a:spcPts val="0"/>
              </a:spcBef>
              <a:spcAft>
                <a:spcPts val="0"/>
              </a:spcAft>
              <a:buNone/>
            </a:pPr>
            <a:r>
              <a:t/>
            </a:r>
            <a:endParaRPr sz="1400">
              <a:solidFill>
                <a:srgbClr val="000000"/>
              </a:solidFill>
              <a:latin typeface="Maven Pro"/>
              <a:ea typeface="Maven Pro"/>
              <a:cs typeface="Maven Pro"/>
              <a:sym typeface="Maven Pro"/>
            </a:endParaRPr>
          </a:p>
          <a:p>
            <a:pPr indent="0" lvl="0" marL="0" rtl="0" algn="just">
              <a:spcBef>
                <a:spcPts val="0"/>
              </a:spcBef>
              <a:spcAft>
                <a:spcPts val="0"/>
              </a:spcAft>
              <a:buNone/>
            </a:pPr>
            <a:r>
              <a:rPr lang="es-419" sz="1400">
                <a:solidFill>
                  <a:srgbClr val="000000"/>
                </a:solidFill>
                <a:latin typeface="Maven Pro"/>
                <a:ea typeface="Maven Pro"/>
                <a:cs typeface="Maven Pro"/>
                <a:sym typeface="Maven Pro"/>
              </a:rPr>
              <a:t>Gracias a cuánto ha avanzado la tecnología de IoT y su ayuda para optimizar recursos, se puede utilizar el Internet de las cosas para ayudar a resolver un problema medioambiental, que está definido como una “alteración o modificación negativa sobre los sistemas naturales del planeta” (Portillo, 2020). Es por eso que nuestra propuesta trata sobre optimizar el uso de energía en los hogares, evitando desperdiciarla y disminuyendo residuos causados por el consumo de energía, disminuyendo así el impacto del consumo energético en el medio ambiente.</a:t>
            </a:r>
            <a:endParaRPr sz="1400">
              <a:solidFill>
                <a:srgbClr val="000000"/>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752675"/>
            <a:ext cx="7030500" cy="66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Uso de Energía innecesario</a:t>
            </a:r>
            <a:endParaRPr/>
          </a:p>
        </p:txBody>
      </p:sp>
      <p:sp>
        <p:nvSpPr>
          <p:cNvPr id="290" name="Google Shape;290;p15"/>
          <p:cNvSpPr txBox="1"/>
          <p:nvPr>
            <p:ph idx="1" type="body"/>
          </p:nvPr>
        </p:nvSpPr>
        <p:spPr>
          <a:xfrm>
            <a:off x="1303800" y="1635675"/>
            <a:ext cx="7030500" cy="11727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SzPts val="1018"/>
              <a:buNone/>
            </a:pPr>
            <a:r>
              <a:rPr lang="es-419" sz="1402">
                <a:latin typeface="Maven Pro"/>
                <a:ea typeface="Maven Pro"/>
                <a:cs typeface="Maven Pro"/>
                <a:sym typeface="Maven Pro"/>
              </a:rPr>
              <a:t>Nuestro contexto viene de que es muy </a:t>
            </a:r>
            <a:r>
              <a:rPr lang="es-419" sz="1402">
                <a:latin typeface="Maven Pro"/>
                <a:ea typeface="Maven Pro"/>
                <a:cs typeface="Maven Pro"/>
                <a:sym typeface="Maven Pro"/>
              </a:rPr>
              <a:t>común</a:t>
            </a:r>
            <a:r>
              <a:rPr lang="es-419" sz="1402">
                <a:latin typeface="Maven Pro"/>
                <a:ea typeface="Maven Pro"/>
                <a:cs typeface="Maven Pro"/>
                <a:sym typeface="Maven Pro"/>
              </a:rPr>
              <a:t> que la gente encienda las luces sin que nadie las necesite, deje </a:t>
            </a:r>
            <a:r>
              <a:rPr lang="es-419" sz="1402">
                <a:latin typeface="Maven Pro"/>
                <a:ea typeface="Maven Pro"/>
                <a:cs typeface="Maven Pro"/>
                <a:sym typeface="Maven Pro"/>
              </a:rPr>
              <a:t>prendida la</a:t>
            </a:r>
            <a:r>
              <a:rPr lang="es-419" sz="1402">
                <a:latin typeface="Maven Pro"/>
                <a:ea typeface="Maven Pro"/>
                <a:cs typeface="Maven Pro"/>
                <a:sym typeface="Maven Pro"/>
              </a:rPr>
              <a:t> calefacción en una vivienda vacía o simplemente caliente agua que no se usará </a:t>
            </a:r>
            <a:r>
              <a:rPr lang="es-419" sz="1402">
                <a:latin typeface="Maven Pro"/>
                <a:ea typeface="Maven Pro"/>
                <a:cs typeface="Maven Pro"/>
                <a:sym typeface="Maven Pro"/>
              </a:rPr>
              <a:t>así</a:t>
            </a:r>
            <a:r>
              <a:rPr lang="es-419" sz="1402">
                <a:latin typeface="Maven Pro"/>
                <a:ea typeface="Maven Pro"/>
                <a:cs typeface="Maven Pro"/>
                <a:sym typeface="Maven Pro"/>
              </a:rPr>
              <a:t> despilfarrando toda esa energía de manera innecesaria. </a:t>
            </a:r>
            <a:endParaRPr sz="1402">
              <a:latin typeface="Maven Pro"/>
              <a:ea typeface="Maven Pro"/>
              <a:cs typeface="Maven Pro"/>
              <a:sym typeface="Maven Pro"/>
            </a:endParaRPr>
          </a:p>
        </p:txBody>
      </p:sp>
      <p:pic>
        <p:nvPicPr>
          <p:cNvPr id="291" name="Google Shape;291;p15"/>
          <p:cNvPicPr preferRelativeResize="0"/>
          <p:nvPr/>
        </p:nvPicPr>
        <p:blipFill>
          <a:blip r:embed="rId3">
            <a:alphaModFix/>
          </a:blip>
          <a:stretch>
            <a:fillRect/>
          </a:stretch>
        </p:blipFill>
        <p:spPr>
          <a:xfrm>
            <a:off x="2887375" y="2808375"/>
            <a:ext cx="3369236" cy="2184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761250"/>
            <a:ext cx="7030500" cy="61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Hogares Inteligentes, la mejor </a:t>
            </a:r>
            <a:r>
              <a:rPr lang="es-419"/>
              <a:t>solución</a:t>
            </a:r>
            <a:endParaRPr/>
          </a:p>
        </p:txBody>
      </p:sp>
      <p:sp>
        <p:nvSpPr>
          <p:cNvPr id="297" name="Google Shape;297;p16"/>
          <p:cNvSpPr txBox="1"/>
          <p:nvPr>
            <p:ph idx="1" type="body"/>
          </p:nvPr>
        </p:nvSpPr>
        <p:spPr>
          <a:xfrm>
            <a:off x="1303800" y="1743700"/>
            <a:ext cx="7030500" cy="1545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latin typeface="Maven Pro"/>
                <a:ea typeface="Maven Pro"/>
                <a:cs typeface="Maven Pro"/>
                <a:sym typeface="Maven Pro"/>
              </a:rPr>
              <a:t>La gente le pesa mucho apagar o desconectar artefactos que no están usando, y dejar prendido un foco en un lugar donde no están, optando por implementar IoT en el hogar, evitando el uso innecesario de la energía, existiendo para ello programas como “Loxone Smart Home”, permitiendo al usuario encender o apagar las luces cuando se está fuera de casa. Además, los autos también pueden ser manipulados de esa manera para ahorrar incluso más energía y ayudar al planeta.</a:t>
            </a:r>
            <a:endParaRPr>
              <a:latin typeface="Maven Pro"/>
              <a:ea typeface="Maven Pro"/>
              <a:cs typeface="Maven Pro"/>
              <a:sym typeface="Maven Pro"/>
            </a:endParaRPr>
          </a:p>
        </p:txBody>
      </p:sp>
      <p:pic>
        <p:nvPicPr>
          <p:cNvPr id="298" name="Google Shape;298;p16"/>
          <p:cNvPicPr preferRelativeResize="0"/>
          <p:nvPr/>
        </p:nvPicPr>
        <p:blipFill>
          <a:blip r:embed="rId3">
            <a:alphaModFix/>
          </a:blip>
          <a:stretch>
            <a:fillRect/>
          </a:stretch>
        </p:blipFill>
        <p:spPr>
          <a:xfrm>
            <a:off x="5493950" y="3535950"/>
            <a:ext cx="1847201" cy="1385400"/>
          </a:xfrm>
          <a:prstGeom prst="rect">
            <a:avLst/>
          </a:prstGeom>
          <a:noFill/>
          <a:ln>
            <a:noFill/>
          </a:ln>
        </p:spPr>
      </p:pic>
      <p:pic>
        <p:nvPicPr>
          <p:cNvPr id="299" name="Google Shape;299;p16"/>
          <p:cNvPicPr preferRelativeResize="0"/>
          <p:nvPr/>
        </p:nvPicPr>
        <p:blipFill>
          <a:blip r:embed="rId4">
            <a:alphaModFix/>
          </a:blip>
          <a:stretch>
            <a:fillRect/>
          </a:stretch>
        </p:blipFill>
        <p:spPr>
          <a:xfrm>
            <a:off x="1676400" y="3535950"/>
            <a:ext cx="3324974" cy="138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Referencias </a:t>
            </a:r>
            <a:endParaRPr/>
          </a:p>
        </p:txBody>
      </p:sp>
      <p:sp>
        <p:nvSpPr>
          <p:cNvPr id="305" name="Google Shape;305;p17"/>
          <p:cNvSpPr txBox="1"/>
          <p:nvPr>
            <p:ph idx="1" type="body"/>
          </p:nvPr>
        </p:nvSpPr>
        <p:spPr>
          <a:xfrm>
            <a:off x="1303800" y="19703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sz="1100"/>
              <a:t>¿</a:t>
            </a:r>
            <a:r>
              <a:rPr lang="es-419" sz="1100">
                <a:solidFill>
                  <a:srgbClr val="000000"/>
                </a:solidFill>
                <a:latin typeface="Arial"/>
                <a:ea typeface="Arial"/>
                <a:cs typeface="Arial"/>
                <a:sym typeface="Arial"/>
              </a:rPr>
              <a:t>Qué es el internet de las cosas? ¿Qué es el Internet de las cosas? (n.d.). Retrieved September 17, 2021, from </a:t>
            </a:r>
            <a:r>
              <a:rPr lang="es-419" sz="1100" u="sng">
                <a:solidFill>
                  <a:srgbClr val="1155CC"/>
                </a:solidFill>
                <a:latin typeface="Arial"/>
                <a:ea typeface="Arial"/>
                <a:cs typeface="Arial"/>
                <a:sym typeface="Arial"/>
                <a:hlinkClick r:id="rId3">
                  <a:extLst>
                    <a:ext uri="{A12FA001-AC4F-418D-AE19-62706E023703}">
                      <ahyp:hlinkClr val="tx"/>
                    </a:ext>
                  </a:extLst>
                </a:hlinkClick>
              </a:rPr>
              <a:t>https://www.redhat.com/es/topics/internet-of-things/what-is-iot</a:t>
            </a:r>
            <a:r>
              <a:rPr lang="es-419"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419" sz="1100">
                <a:solidFill>
                  <a:srgbClr val="000000"/>
                </a:solidFill>
                <a:latin typeface="Arial"/>
                <a:ea typeface="Arial"/>
                <a:cs typeface="Arial"/>
                <a:sym typeface="Arial"/>
              </a:rPr>
              <a:t>[2] YouTube. (2016). Internet de las cosas (IoT) | ¿En qué consiste y cómo funciona? YouTube. Retrieved September 17, 2021, from </a:t>
            </a:r>
            <a:r>
              <a:rPr lang="es-419" sz="1100" u="sng">
                <a:solidFill>
                  <a:srgbClr val="1155CC"/>
                </a:solidFill>
                <a:latin typeface="Arial"/>
                <a:ea typeface="Arial"/>
                <a:cs typeface="Arial"/>
                <a:sym typeface="Arial"/>
                <a:hlinkClick r:id="rId4">
                  <a:extLst>
                    <a:ext uri="{A12FA001-AC4F-418D-AE19-62706E023703}">
                      <ahyp:hlinkClr val="tx"/>
                    </a:ext>
                  </a:extLst>
                </a:hlinkClick>
              </a:rPr>
              <a:t>https://www.youtube.com/watch?v=gV7l2YOSOQ4</a:t>
            </a:r>
            <a:r>
              <a:rPr lang="es-419"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419" sz="1100">
                <a:solidFill>
                  <a:srgbClr val="000000"/>
                </a:solidFill>
                <a:latin typeface="Arial"/>
                <a:ea typeface="Arial"/>
                <a:cs typeface="Arial"/>
                <a:sym typeface="Arial"/>
              </a:rPr>
              <a:t>[3] Portillo, S. R. (2020, October 7). Qué es un problema ambiental y 8 ejemplos - ¡resumen! ecologiaverde.com. Retrieved September 17, 2021, from </a:t>
            </a:r>
            <a:r>
              <a:rPr lang="es-419" sz="1100" u="sng">
                <a:solidFill>
                  <a:srgbClr val="1155CC"/>
                </a:solidFill>
                <a:latin typeface="Arial"/>
                <a:ea typeface="Arial"/>
                <a:cs typeface="Arial"/>
                <a:sym typeface="Arial"/>
                <a:hlinkClick r:id="rId5">
                  <a:extLst>
                    <a:ext uri="{A12FA001-AC4F-418D-AE19-62706E023703}">
                      <ahyp:hlinkClr val="tx"/>
                    </a:ext>
                  </a:extLst>
                </a:hlinkClick>
              </a:rPr>
              <a:t>https://www.ecologiaverde.com/que-es-un-problema-ambiental-y-ejemplos-3067.html#anchor_0</a:t>
            </a:r>
            <a:r>
              <a:rPr lang="es-419"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