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Amatic SC"/>
      <p:regular r:id="rId26"/>
      <p:bold r:id="rId27"/>
    </p:embeddedFont>
    <p:embeddedFont>
      <p:font typeface="Lato"/>
      <p:regular r:id="rId28"/>
      <p:bold r:id="rId29"/>
      <p:italic r:id="rId30"/>
      <p:boldItalic r:id="rId31"/>
    </p:embeddedFont>
    <p:embeddedFont>
      <p:font typeface="Special Elite"/>
      <p:regular r:id="rId32"/>
    </p:embeddedFont>
    <p:embeddedFont>
      <p:font typeface="Montserrat Thin"/>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uddassir Raz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AmaticSC-regular.fntdata"/><Relationship Id="rId25" Type="http://schemas.openxmlformats.org/officeDocument/2006/relationships/font" Target="fonts/Raleway-boldItalic.fntdata"/><Relationship Id="rId28" Type="http://schemas.openxmlformats.org/officeDocument/2006/relationships/font" Target="fonts/Lato-regular.fntdata"/><Relationship Id="rId27" Type="http://schemas.openxmlformats.org/officeDocument/2006/relationships/font" Target="fonts/AmaticSC-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MontserratThin-regular.fntdata"/><Relationship Id="rId10" Type="http://schemas.openxmlformats.org/officeDocument/2006/relationships/slide" Target="slides/slide4.xml"/><Relationship Id="rId32" Type="http://schemas.openxmlformats.org/officeDocument/2006/relationships/font" Target="fonts/SpecialElite-regular.fntdata"/><Relationship Id="rId13" Type="http://schemas.openxmlformats.org/officeDocument/2006/relationships/slide" Target="slides/slide7.xml"/><Relationship Id="rId35" Type="http://schemas.openxmlformats.org/officeDocument/2006/relationships/font" Target="fonts/MontserratThin-italic.fntdata"/><Relationship Id="rId12" Type="http://schemas.openxmlformats.org/officeDocument/2006/relationships/slide" Target="slides/slide6.xml"/><Relationship Id="rId34" Type="http://schemas.openxmlformats.org/officeDocument/2006/relationships/font" Target="fonts/MontserratThin-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ontserratThin-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7-14T00:41:25.541">
    <p:pos x="178" y="448"/>
    <p:text>add more variables, majority of news focused on politics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4cc002a0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4cc002a0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4cc002a0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4cc002a0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4cc002a0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4cc002a0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5b115a8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5b115a8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5b115a8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5b115a8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30c2c38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30c2c38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4cc002a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4cc002a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30c2c38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30c2c38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hyperlink" Target="https://www.statista.com/topics/3251/fake-new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www.uvic.ca/engineering/ece/isot/datasets/fake-news/index.php" TargetMode="External"/><Relationship Id="rId4" Type="http://schemas.openxmlformats.org/officeDocument/2006/relationships/hyperlink" Target="https://www.kaggle.com/c/fake-news/data" TargetMode="External"/><Relationship Id="rId5" Type="http://schemas.openxmlformats.org/officeDocument/2006/relationships/hyperlink" Target="https://www.kdnuggets.com/2017/04/machine-learning-fake-news-accuracy.html" TargetMode="External"/><Relationship Id="rId6" Type="http://schemas.openxmlformats.org/officeDocument/2006/relationships/hyperlink" Target="https://www.kdnuggets.com/2017/04/machine-learning-fake-news-accuracy.html" TargetMode="External"/><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3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solidFill>
                  <a:srgbClr val="D9D9D9"/>
                </a:solidFill>
                <a:latin typeface="Special Elite"/>
                <a:ea typeface="Special Elite"/>
                <a:cs typeface="Special Elite"/>
                <a:sym typeface="Special Elite"/>
              </a:rPr>
              <a:t>Liar Liar!</a:t>
            </a:r>
            <a:endParaRPr b="0">
              <a:solidFill>
                <a:srgbClr val="D9D9D9"/>
              </a:solidFill>
              <a:latin typeface="Special Elite"/>
              <a:ea typeface="Special Elite"/>
              <a:cs typeface="Special Elite"/>
              <a:sym typeface="Special Elite"/>
            </a:endParaRPr>
          </a:p>
          <a:p>
            <a:pPr indent="0" lvl="0" marL="0" rtl="0" algn="l">
              <a:spcBef>
                <a:spcPts val="0"/>
              </a:spcBef>
              <a:spcAft>
                <a:spcPts val="0"/>
              </a:spcAft>
              <a:buNone/>
            </a:pPr>
            <a:r>
              <a:rPr b="0" lang="en">
                <a:solidFill>
                  <a:srgbClr val="D9D9D9"/>
                </a:solidFill>
                <a:latin typeface="Special Elite"/>
                <a:ea typeface="Special Elite"/>
                <a:cs typeface="Special Elite"/>
                <a:sym typeface="Special Elite"/>
              </a:rPr>
              <a:t>Pants on Fire!</a:t>
            </a:r>
            <a:endParaRPr b="0">
              <a:solidFill>
                <a:srgbClr val="D9D9D9"/>
              </a:solidFill>
              <a:latin typeface="Special Elite"/>
              <a:ea typeface="Special Elite"/>
              <a:cs typeface="Special Elite"/>
              <a:sym typeface="Special Elite"/>
            </a:endParaRPr>
          </a:p>
        </p:txBody>
      </p:sp>
      <p:sp>
        <p:nvSpPr>
          <p:cNvPr id="73" name="Google Shape;73;p13"/>
          <p:cNvSpPr/>
          <p:nvPr/>
        </p:nvSpPr>
        <p:spPr>
          <a:xfrm>
            <a:off x="2467200" y="4286725"/>
            <a:ext cx="1002294" cy="336906"/>
          </a:xfrm>
          <a:prstGeom prst="flowChartTerminator">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Amatic SC"/>
                <a:ea typeface="Amatic SC"/>
                <a:cs typeface="Amatic SC"/>
                <a:sym typeface="Amatic SC"/>
              </a:rPr>
              <a:t>Nida Iqbal</a:t>
            </a:r>
            <a:endParaRPr b="1" sz="1500">
              <a:solidFill>
                <a:schemeClr val="dk1"/>
              </a:solidFill>
              <a:latin typeface="Amatic SC"/>
              <a:ea typeface="Amatic SC"/>
              <a:cs typeface="Amatic SC"/>
              <a:sym typeface="Amatic SC"/>
            </a:endParaRPr>
          </a:p>
        </p:txBody>
      </p:sp>
      <p:sp>
        <p:nvSpPr>
          <p:cNvPr id="74" name="Google Shape;74;p13"/>
          <p:cNvSpPr/>
          <p:nvPr/>
        </p:nvSpPr>
        <p:spPr>
          <a:xfrm>
            <a:off x="2467200" y="3813100"/>
            <a:ext cx="1289358" cy="336906"/>
          </a:xfrm>
          <a:prstGeom prst="flowChartTerminator">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Amatic SC"/>
                <a:ea typeface="Amatic SC"/>
                <a:cs typeface="Amatic SC"/>
                <a:sym typeface="Amatic SC"/>
              </a:rPr>
              <a:t>Faiz Hasmani</a:t>
            </a:r>
            <a:endParaRPr b="1" sz="1500">
              <a:solidFill>
                <a:schemeClr val="dk1"/>
              </a:solidFill>
              <a:latin typeface="Amatic SC"/>
              <a:ea typeface="Amatic SC"/>
              <a:cs typeface="Amatic SC"/>
              <a:sym typeface="Amatic SC"/>
            </a:endParaRPr>
          </a:p>
        </p:txBody>
      </p:sp>
      <p:sp>
        <p:nvSpPr>
          <p:cNvPr id="75" name="Google Shape;75;p13"/>
          <p:cNvSpPr/>
          <p:nvPr/>
        </p:nvSpPr>
        <p:spPr>
          <a:xfrm>
            <a:off x="3981013" y="3813100"/>
            <a:ext cx="1391364" cy="336906"/>
          </a:xfrm>
          <a:prstGeom prst="flowChartTerminator">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Amatic SC"/>
                <a:ea typeface="Amatic SC"/>
                <a:cs typeface="Amatic SC"/>
                <a:sym typeface="Amatic SC"/>
              </a:rPr>
              <a:t>Shruti Bangera</a:t>
            </a:r>
            <a:endParaRPr b="1" sz="1500">
              <a:solidFill>
                <a:schemeClr val="dk1"/>
              </a:solidFill>
              <a:latin typeface="Amatic SC"/>
              <a:ea typeface="Amatic SC"/>
              <a:cs typeface="Amatic SC"/>
              <a:sym typeface="Amatic SC"/>
            </a:endParaRPr>
          </a:p>
        </p:txBody>
      </p:sp>
      <p:sp>
        <p:nvSpPr>
          <p:cNvPr id="76" name="Google Shape;76;p13"/>
          <p:cNvSpPr/>
          <p:nvPr/>
        </p:nvSpPr>
        <p:spPr>
          <a:xfrm>
            <a:off x="5758275" y="4286725"/>
            <a:ext cx="1169586" cy="336906"/>
          </a:xfrm>
          <a:prstGeom prst="flowChartTerminator">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Amatic SC"/>
                <a:ea typeface="Amatic SC"/>
                <a:cs typeface="Amatic SC"/>
                <a:sym typeface="Amatic SC"/>
              </a:rPr>
              <a:t>Nora Younes</a:t>
            </a:r>
            <a:endParaRPr b="1" sz="1500">
              <a:solidFill>
                <a:schemeClr val="dk1"/>
              </a:solidFill>
              <a:latin typeface="Amatic SC"/>
              <a:ea typeface="Amatic SC"/>
              <a:cs typeface="Amatic SC"/>
              <a:sym typeface="Amatic SC"/>
            </a:endParaRPr>
          </a:p>
        </p:txBody>
      </p:sp>
      <p:sp>
        <p:nvSpPr>
          <p:cNvPr id="77" name="Google Shape;77;p13"/>
          <p:cNvSpPr/>
          <p:nvPr/>
        </p:nvSpPr>
        <p:spPr>
          <a:xfrm>
            <a:off x="3669688" y="4300462"/>
            <a:ext cx="1888380" cy="309420"/>
          </a:xfrm>
          <a:prstGeom prst="flowChartTerminator">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Amatic SC"/>
                <a:ea typeface="Amatic SC"/>
                <a:cs typeface="Amatic SC"/>
                <a:sym typeface="Amatic SC"/>
              </a:rPr>
              <a:t>Syed Muddassir Raza</a:t>
            </a:r>
            <a:endParaRPr b="1" sz="1500">
              <a:solidFill>
                <a:schemeClr val="dk1"/>
              </a:solidFill>
              <a:latin typeface="Amatic SC"/>
              <a:ea typeface="Amatic SC"/>
              <a:cs typeface="Amatic SC"/>
              <a:sym typeface="Amatic SC"/>
            </a:endParaRPr>
          </a:p>
        </p:txBody>
      </p:sp>
      <p:sp>
        <p:nvSpPr>
          <p:cNvPr id="78" name="Google Shape;78;p13"/>
          <p:cNvSpPr/>
          <p:nvPr/>
        </p:nvSpPr>
        <p:spPr>
          <a:xfrm>
            <a:off x="5596850" y="3826838"/>
            <a:ext cx="1250262" cy="309420"/>
          </a:xfrm>
          <a:prstGeom prst="flowChartTerminator">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Amatic SC"/>
                <a:ea typeface="Amatic SC"/>
                <a:cs typeface="Amatic SC"/>
                <a:sym typeface="Amatic SC"/>
              </a:rPr>
              <a:t>Yazhini Gopal</a:t>
            </a:r>
            <a:endParaRPr b="1" sz="1500">
              <a:solidFill>
                <a:schemeClr val="dk1"/>
              </a:solidFill>
              <a:latin typeface="Amatic SC"/>
              <a:ea typeface="Amatic SC"/>
              <a:cs typeface="Amatic SC"/>
              <a:sym typeface="Amatic SC"/>
            </a:endParaRPr>
          </a:p>
        </p:txBody>
      </p:sp>
      <p:sp>
        <p:nvSpPr>
          <p:cNvPr id="79" name="Google Shape;79;p13"/>
          <p:cNvSpPr txBox="1"/>
          <p:nvPr/>
        </p:nvSpPr>
        <p:spPr>
          <a:xfrm>
            <a:off x="2371725" y="2274425"/>
            <a:ext cx="419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Thin"/>
                <a:ea typeface="Montserrat Thin"/>
                <a:cs typeface="Montserrat Thin"/>
                <a:sym typeface="Montserrat Thin"/>
              </a:rPr>
              <a:t>Fake News Detector powered by Machine Learning</a:t>
            </a:r>
            <a:endParaRPr sz="1200">
              <a:solidFill>
                <a:schemeClr val="lt1"/>
              </a:solidFill>
              <a:latin typeface="Montserrat Thin"/>
              <a:ea typeface="Montserrat Thin"/>
              <a:cs typeface="Montserrat Thin"/>
              <a:sym typeface="Montserrat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256200" y="175675"/>
            <a:ext cx="8631600" cy="48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Technologies and Tools used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Technologies : </a:t>
            </a:r>
            <a:endParaRPr sz="1900"/>
          </a:p>
          <a:p>
            <a:pPr indent="-336550" lvl="0" marL="457200" rtl="0" algn="l">
              <a:spcBef>
                <a:spcPts val="0"/>
              </a:spcBef>
              <a:spcAft>
                <a:spcPts val="0"/>
              </a:spcAft>
              <a:buClr>
                <a:schemeClr val="accent5"/>
              </a:buClr>
              <a:buSzPts val="1700"/>
              <a:buChar char="●"/>
            </a:pPr>
            <a:r>
              <a:rPr lang="en" sz="1700">
                <a:solidFill>
                  <a:schemeClr val="accent5"/>
                </a:solidFill>
              </a:rPr>
              <a:t>Python</a:t>
            </a:r>
            <a:endParaRPr sz="1700">
              <a:solidFill>
                <a:schemeClr val="accent5"/>
              </a:solidFill>
            </a:endParaRPr>
          </a:p>
          <a:p>
            <a:pPr indent="-336550" lvl="0" marL="457200" rtl="0" algn="l">
              <a:spcBef>
                <a:spcPts val="0"/>
              </a:spcBef>
              <a:spcAft>
                <a:spcPts val="0"/>
              </a:spcAft>
              <a:buClr>
                <a:schemeClr val="accent5"/>
              </a:buClr>
              <a:buSzPts val="1700"/>
              <a:buChar char="●"/>
            </a:pPr>
            <a:r>
              <a:rPr lang="en" sz="1700">
                <a:solidFill>
                  <a:schemeClr val="accent5"/>
                </a:solidFill>
              </a:rPr>
              <a:t>SQLAlchemy</a:t>
            </a:r>
            <a:endParaRPr sz="1700">
              <a:solidFill>
                <a:schemeClr val="accent5"/>
              </a:solidFill>
            </a:endParaRPr>
          </a:p>
          <a:p>
            <a:pPr indent="-336550" lvl="0" marL="457200" rtl="0" algn="l">
              <a:spcBef>
                <a:spcPts val="0"/>
              </a:spcBef>
              <a:spcAft>
                <a:spcPts val="0"/>
              </a:spcAft>
              <a:buClr>
                <a:schemeClr val="accent5"/>
              </a:buClr>
              <a:buSzPts val="1700"/>
              <a:buChar char="●"/>
            </a:pPr>
            <a:r>
              <a:rPr lang="en" sz="1700">
                <a:solidFill>
                  <a:schemeClr val="accent5"/>
                </a:solidFill>
              </a:rPr>
              <a:t>Natural Language Processing</a:t>
            </a:r>
            <a:endParaRPr sz="1700">
              <a:solidFill>
                <a:schemeClr val="accent5"/>
              </a:solidFill>
            </a:endParaRPr>
          </a:p>
          <a:p>
            <a:pPr indent="-336550" lvl="0" marL="457200" rtl="0" algn="l">
              <a:spcBef>
                <a:spcPts val="0"/>
              </a:spcBef>
              <a:spcAft>
                <a:spcPts val="0"/>
              </a:spcAft>
              <a:buClr>
                <a:schemeClr val="accent5"/>
              </a:buClr>
              <a:buSzPts val="1700"/>
              <a:buChar char="●"/>
            </a:pPr>
            <a:r>
              <a:rPr lang="en" sz="1700">
                <a:solidFill>
                  <a:schemeClr val="accent5"/>
                </a:solidFill>
              </a:rPr>
              <a:t>Machine Learning</a:t>
            </a:r>
            <a:endParaRPr sz="1700">
              <a:solidFill>
                <a:schemeClr val="accent5"/>
              </a:solidFill>
            </a:endParaRPr>
          </a:p>
          <a:p>
            <a:pPr indent="-336550" lvl="0" marL="457200" rtl="0" algn="l">
              <a:spcBef>
                <a:spcPts val="0"/>
              </a:spcBef>
              <a:spcAft>
                <a:spcPts val="0"/>
              </a:spcAft>
              <a:buClr>
                <a:schemeClr val="accent5"/>
              </a:buClr>
              <a:buSzPts val="1700"/>
              <a:buChar char="●"/>
            </a:pPr>
            <a:r>
              <a:rPr lang="en" sz="1700">
                <a:solidFill>
                  <a:schemeClr val="accent5"/>
                </a:solidFill>
              </a:rPr>
              <a:t>HTML</a:t>
            </a:r>
            <a:endParaRPr sz="1700">
              <a:solidFill>
                <a:schemeClr val="accent5"/>
              </a:solidFill>
            </a:endParaRPr>
          </a:p>
          <a:p>
            <a:pPr indent="-336550" lvl="0" marL="457200" rtl="0" algn="l">
              <a:spcBef>
                <a:spcPts val="0"/>
              </a:spcBef>
              <a:spcAft>
                <a:spcPts val="0"/>
              </a:spcAft>
              <a:buClr>
                <a:schemeClr val="accent5"/>
              </a:buClr>
              <a:buSzPts val="1700"/>
              <a:buChar char="●"/>
            </a:pPr>
            <a:r>
              <a:rPr lang="en" sz="1700">
                <a:solidFill>
                  <a:schemeClr val="accent5"/>
                </a:solidFill>
              </a:rPr>
              <a:t>CSS</a:t>
            </a:r>
            <a:endParaRPr sz="1700">
              <a:solidFill>
                <a:schemeClr val="accent5"/>
              </a:solidFill>
            </a:endParaRPr>
          </a:p>
          <a:p>
            <a:pPr indent="-336550" lvl="0" marL="457200" rtl="0" algn="l">
              <a:spcBef>
                <a:spcPts val="0"/>
              </a:spcBef>
              <a:spcAft>
                <a:spcPts val="0"/>
              </a:spcAft>
              <a:buClr>
                <a:schemeClr val="accent5"/>
              </a:buClr>
              <a:buSzPts val="1700"/>
              <a:buChar char="●"/>
            </a:pPr>
            <a:r>
              <a:rPr lang="en" sz="1700">
                <a:solidFill>
                  <a:schemeClr val="accent5"/>
                </a:solidFill>
              </a:rPr>
              <a:t>Flask</a:t>
            </a:r>
            <a:endParaRPr sz="1700">
              <a:solidFill>
                <a:schemeClr val="accent5"/>
              </a:solidFill>
            </a:endParaRPr>
          </a:p>
          <a:p>
            <a:pPr indent="0" lvl="0" marL="45720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900"/>
              <a:t>Tools : </a:t>
            </a:r>
            <a:endParaRPr sz="1900"/>
          </a:p>
          <a:p>
            <a:pPr indent="-349250" lvl="0" marL="457200" rtl="0" algn="l">
              <a:spcBef>
                <a:spcPts val="0"/>
              </a:spcBef>
              <a:spcAft>
                <a:spcPts val="0"/>
              </a:spcAft>
              <a:buClr>
                <a:schemeClr val="accent5"/>
              </a:buClr>
              <a:buSzPts val="1900"/>
              <a:buChar char="●"/>
            </a:pPr>
            <a:r>
              <a:rPr lang="en" sz="1700">
                <a:solidFill>
                  <a:schemeClr val="accent5"/>
                </a:solidFill>
              </a:rPr>
              <a:t>Tableau</a:t>
            </a:r>
            <a:endParaRPr sz="1700">
              <a:solidFill>
                <a:schemeClr val="accent5"/>
              </a:solidFill>
            </a:endParaRPr>
          </a:p>
          <a:p>
            <a:pPr indent="-336550" lvl="0" marL="457200" rtl="0" algn="l">
              <a:spcBef>
                <a:spcPts val="0"/>
              </a:spcBef>
              <a:spcAft>
                <a:spcPts val="0"/>
              </a:spcAft>
              <a:buClr>
                <a:schemeClr val="accent5"/>
              </a:buClr>
              <a:buSzPts val="1700"/>
              <a:buChar char="●"/>
            </a:pPr>
            <a:r>
              <a:rPr lang="en" sz="1700">
                <a:solidFill>
                  <a:schemeClr val="accent5"/>
                </a:solidFill>
              </a:rPr>
              <a:t>Jupyter Notebook</a:t>
            </a:r>
            <a:endParaRPr sz="1700">
              <a:solidFill>
                <a:schemeClr val="accent5"/>
              </a:solidFill>
            </a:endParaRPr>
          </a:p>
          <a:p>
            <a:pPr indent="-336550" lvl="0" marL="457200" rtl="0" algn="l">
              <a:spcBef>
                <a:spcPts val="0"/>
              </a:spcBef>
              <a:spcAft>
                <a:spcPts val="0"/>
              </a:spcAft>
              <a:buClr>
                <a:schemeClr val="accent5"/>
              </a:buClr>
              <a:buSzPts val="1700"/>
              <a:buChar char="●"/>
            </a:pPr>
            <a:r>
              <a:rPr lang="en" sz="1700">
                <a:solidFill>
                  <a:schemeClr val="accent5"/>
                </a:solidFill>
              </a:rPr>
              <a:t>PostgreSQL</a:t>
            </a:r>
            <a:endParaRPr sz="1700">
              <a:solidFill>
                <a:schemeClr val="accent5"/>
              </a:solidFill>
            </a:endParaRPr>
          </a:p>
          <a:p>
            <a:pPr indent="0" lvl="0" marL="914400" rtl="0" algn="l">
              <a:spcBef>
                <a:spcPts val="0"/>
              </a:spcBef>
              <a:spcAft>
                <a:spcPts val="0"/>
              </a:spcAft>
              <a:buNone/>
            </a:pPr>
            <a:r>
              <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4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for Future Use</a:t>
            </a:r>
            <a:endParaRPr/>
          </a:p>
          <a:p>
            <a:pPr indent="0" lvl="0" marL="0" rtl="0" algn="l">
              <a:spcBef>
                <a:spcPts val="0"/>
              </a:spcBef>
              <a:spcAft>
                <a:spcPts val="0"/>
              </a:spcAft>
              <a:buNone/>
            </a:pPr>
            <a:r>
              <a:rPr lang="en" sz="2400"/>
              <a:t>This project was designed to work on political news and not others such as pop culture.</a:t>
            </a:r>
            <a:endParaRPr sz="2400"/>
          </a:p>
          <a:p>
            <a:pPr indent="0" lvl="0" marL="0" rtl="0" algn="l">
              <a:spcBef>
                <a:spcPts val="0"/>
              </a:spcBef>
              <a:spcAft>
                <a:spcPts val="0"/>
              </a:spcAft>
              <a:buNone/>
            </a:pPr>
            <a:r>
              <a:t/>
            </a:r>
            <a:endParaRPr>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What the team would have done differently?</a:t>
            </a:r>
            <a:endParaRPr sz="3300"/>
          </a:p>
        </p:txBody>
      </p:sp>
      <p:sp>
        <p:nvSpPr>
          <p:cNvPr id="147" name="Google Shape;147;p24"/>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b="0" sz="1400">
              <a:solidFill>
                <a:schemeClr val="lt1"/>
              </a:solidFill>
            </a:endParaRPr>
          </a:p>
        </p:txBody>
      </p:sp>
      <p:sp>
        <p:nvSpPr>
          <p:cNvPr id="151" name="Google Shape;151;p24"/>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sz="1400">
              <a:solidFill>
                <a:schemeClr val="lt1"/>
              </a:solidFill>
            </a:endParaRPr>
          </a:p>
        </p:txBody>
      </p:sp>
      <p:sp>
        <p:nvSpPr>
          <p:cNvPr id="152" name="Google Shape;152;p24"/>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b="0" sz="1400">
              <a:solidFill>
                <a:schemeClr val="lt1"/>
              </a:solidFill>
            </a:endParaRPr>
          </a:p>
        </p:txBody>
      </p:sp>
      <p:sp>
        <p:nvSpPr>
          <p:cNvPr id="153" name="Google Shape;153;p24"/>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Lato"/>
                <a:ea typeface="Lato"/>
                <a:cs typeface="Lato"/>
                <a:sym typeface="Lato"/>
              </a:rPr>
              <a:t>Quotes for illustration purposes only</a:t>
            </a:r>
            <a:endParaRPr i="1" sz="1200">
              <a:solidFill>
                <a:schemeClr val="accent5"/>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283099" y="712151"/>
            <a:ext cx="8860800" cy="44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Dashboard</a:t>
            </a:r>
            <a:endParaRPr/>
          </a:p>
          <a:p>
            <a:pPr indent="0" lvl="0" marL="0" rtl="0" algn="l">
              <a:spcBef>
                <a:spcPts val="0"/>
              </a:spcBef>
              <a:spcAft>
                <a:spcPts val="0"/>
              </a:spcAft>
              <a:buNone/>
            </a:pPr>
            <a:r>
              <a:rPr lang="en" sz="1200"/>
              <a:t>https://public.tableau.com/app/profile/muddassir.raza/viz/WordCloudCommonWordsinFakeandTrueNews/Story1?publish=yes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258725" y="53970"/>
            <a:ext cx="7171200" cy="191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 10 Common Words in Fake Articles</a:t>
            </a:r>
            <a:endParaRPr/>
          </a:p>
        </p:txBody>
      </p:sp>
      <p:pic>
        <p:nvPicPr>
          <p:cNvPr id="164" name="Google Shape;164;p26"/>
          <p:cNvPicPr preferRelativeResize="0"/>
          <p:nvPr/>
        </p:nvPicPr>
        <p:blipFill rotWithShape="1">
          <a:blip r:embed="rId3">
            <a:alphaModFix/>
          </a:blip>
          <a:srcRect b="45686" l="29697" r="33940" t="23698"/>
          <a:stretch/>
        </p:blipFill>
        <p:spPr>
          <a:xfrm>
            <a:off x="2111850" y="1795875"/>
            <a:ext cx="7068452" cy="3347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258725" y="53970"/>
            <a:ext cx="7171200" cy="191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 10 Common Words in True Articles</a:t>
            </a:r>
            <a:endParaRPr/>
          </a:p>
        </p:txBody>
      </p:sp>
      <p:pic>
        <p:nvPicPr>
          <p:cNvPr id="170" name="Google Shape;170;p27"/>
          <p:cNvPicPr preferRelativeResize="0"/>
          <p:nvPr/>
        </p:nvPicPr>
        <p:blipFill rotWithShape="1">
          <a:blip r:embed="rId3">
            <a:alphaModFix/>
          </a:blip>
          <a:srcRect b="22342" l="15433" r="20925" t="23374"/>
          <a:stretch/>
        </p:blipFill>
        <p:spPr>
          <a:xfrm>
            <a:off x="2518208" y="1964675"/>
            <a:ext cx="6625792" cy="3178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Screen Shot 2015-11-20 at 9.47.21 AM.png" id="84" name="Google Shape;84;p14"/>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85" name="Google Shape;85;p14"/>
          <p:cNvSpPr txBox="1"/>
          <p:nvPr>
            <p:ph type="title"/>
          </p:nvPr>
        </p:nvSpPr>
        <p:spPr>
          <a:xfrm>
            <a:off x="535775" y="712150"/>
            <a:ext cx="6179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Reason for Topic Choice:</a:t>
            </a:r>
            <a:endParaRPr sz="2400"/>
          </a:p>
        </p:txBody>
      </p:sp>
      <p:sp>
        <p:nvSpPr>
          <p:cNvPr id="86" name="Google Shape;86;p14"/>
          <p:cNvSpPr txBox="1"/>
          <p:nvPr>
            <p:ph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In a time when we can spread and receive information quickly, thanks to the technology and 4G networks , media literacy is very important. </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Detecting fake news has become more important than ever  for the sake of a peaceful society. A prediction tool would be a terrific way to help people make more educated decisions on news.</a:t>
            </a:r>
            <a:endParaRPr b="0" sz="1800">
              <a:latin typeface="Lato"/>
              <a:ea typeface="Lato"/>
              <a:cs typeface="Lato"/>
              <a:sym typeface="Lato"/>
            </a:endParaRPr>
          </a:p>
        </p:txBody>
      </p:sp>
      <p:pic>
        <p:nvPicPr>
          <p:cNvPr id="87" name="Google Shape;87;p14"/>
          <p:cNvPicPr preferRelativeResize="0"/>
          <p:nvPr/>
        </p:nvPicPr>
        <p:blipFill>
          <a:blip r:embed="rId4">
            <a:alphaModFix/>
          </a:blip>
          <a:stretch>
            <a:fillRect/>
          </a:stretch>
        </p:blipFill>
        <p:spPr>
          <a:xfrm>
            <a:off x="5818225" y="3109800"/>
            <a:ext cx="3106226" cy="17728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265500" y="754200"/>
            <a:ext cx="4045200" cy="36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800">
                <a:solidFill>
                  <a:schemeClr val="lt2"/>
                </a:solidFill>
              </a:rPr>
              <a:t>Only 26% of Americans are confident in their ability to detect fake news</a:t>
            </a:r>
            <a:endParaRPr b="0"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 sz="2500">
                <a:solidFill>
                  <a:schemeClr val="lt2"/>
                </a:solidFill>
              </a:rPr>
              <a:t>THAT MEANS THAT</a:t>
            </a:r>
            <a:r>
              <a:rPr lang="en" sz="2100">
                <a:solidFill>
                  <a:schemeClr val="lt2"/>
                </a:solidFill>
              </a:rPr>
              <a:t> </a:t>
            </a:r>
            <a:r>
              <a:rPr lang="en" sz="3800">
                <a:solidFill>
                  <a:schemeClr val="lt2"/>
                </a:solidFill>
              </a:rPr>
              <a:t>242,868,000</a:t>
            </a:r>
            <a:endParaRPr sz="3800">
              <a:solidFill>
                <a:schemeClr val="lt2"/>
              </a:solidFill>
            </a:endParaRPr>
          </a:p>
          <a:p>
            <a:pPr indent="0" lvl="0" marL="0" rtl="0" algn="l">
              <a:spcBef>
                <a:spcPts val="0"/>
              </a:spcBef>
              <a:spcAft>
                <a:spcPts val="0"/>
              </a:spcAft>
              <a:buNone/>
            </a:pPr>
            <a:r>
              <a:rPr lang="en"/>
              <a:t>AMERICANS</a:t>
            </a:r>
            <a:r>
              <a:rPr lang="en">
                <a:solidFill>
                  <a:schemeClr val="lt2"/>
                </a:solidFill>
              </a:rPr>
              <a:t> </a:t>
            </a:r>
            <a:r>
              <a:rPr lang="en" sz="2500">
                <a:solidFill>
                  <a:schemeClr val="lt2"/>
                </a:solidFill>
              </a:rPr>
              <a:t>WOULD NOT BE ABLE TO TELL </a:t>
            </a:r>
            <a:r>
              <a:rPr lang="en" sz="2800"/>
              <a:t>FACT</a:t>
            </a:r>
            <a:r>
              <a:rPr lang="en" sz="2500">
                <a:solidFill>
                  <a:schemeClr val="lt2"/>
                </a:solidFill>
              </a:rPr>
              <a:t> FROM </a:t>
            </a:r>
            <a:r>
              <a:rPr lang="en" sz="2800"/>
              <a:t>FAKE</a:t>
            </a:r>
            <a:endParaRPr sz="3400">
              <a:solidFill>
                <a:schemeClr val="lt2"/>
              </a:solidFill>
            </a:endParaRPr>
          </a:p>
        </p:txBody>
      </p:sp>
      <p:pic>
        <p:nvPicPr>
          <p:cNvPr id="93" name="Google Shape;93;p15"/>
          <p:cNvPicPr preferRelativeResize="0"/>
          <p:nvPr/>
        </p:nvPicPr>
        <p:blipFill>
          <a:blip r:embed="rId3">
            <a:alphaModFix amt="54000"/>
          </a:blip>
          <a:stretch>
            <a:fillRect/>
          </a:stretch>
        </p:blipFill>
        <p:spPr>
          <a:xfrm>
            <a:off x="6259750" y="476100"/>
            <a:ext cx="2480925" cy="2480925"/>
          </a:xfrm>
          <a:prstGeom prst="rect">
            <a:avLst/>
          </a:prstGeom>
          <a:noFill/>
          <a:ln>
            <a:noFill/>
          </a:ln>
        </p:spPr>
      </p:pic>
      <p:pic>
        <p:nvPicPr>
          <p:cNvPr id="94" name="Google Shape;94;p15"/>
          <p:cNvPicPr preferRelativeResize="0"/>
          <p:nvPr/>
        </p:nvPicPr>
        <p:blipFill>
          <a:blip r:embed="rId4">
            <a:alphaModFix amt="42000"/>
          </a:blip>
          <a:stretch>
            <a:fillRect/>
          </a:stretch>
        </p:blipFill>
        <p:spPr>
          <a:xfrm>
            <a:off x="4651375" y="1297750"/>
            <a:ext cx="3031200" cy="3031200"/>
          </a:xfrm>
          <a:prstGeom prst="rect">
            <a:avLst/>
          </a:prstGeom>
          <a:noFill/>
          <a:ln>
            <a:noFill/>
          </a:ln>
        </p:spPr>
      </p:pic>
      <p:sp>
        <p:nvSpPr>
          <p:cNvPr id="95" name="Google Shape;95;p15"/>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Lato"/>
                <a:ea typeface="Lato"/>
                <a:cs typeface="Lato"/>
                <a:sym typeface="Lato"/>
              </a:rPr>
              <a:t>Source: </a:t>
            </a:r>
            <a:r>
              <a:rPr lang="en" sz="1200" u="sng">
                <a:solidFill>
                  <a:schemeClr val="hlink"/>
                </a:solidFill>
                <a:latin typeface="Lato"/>
                <a:ea typeface="Lato"/>
                <a:cs typeface="Lato"/>
                <a:sym typeface="Lato"/>
                <a:hlinkClick r:id="rId5"/>
              </a:rPr>
              <a:t>Statista</a:t>
            </a:r>
            <a:endParaRPr sz="12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265500" y="107350"/>
            <a:ext cx="4045200" cy="483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en" sz="1200">
                <a:highlight>
                  <a:schemeClr val="lt1"/>
                </a:highlight>
              </a:rPr>
              <a:t>A large set of True and Fake news would be used to create a model which would predict whether an input is True or False based on that model.</a:t>
            </a:r>
            <a:endParaRPr sz="1200">
              <a:highlight>
                <a:schemeClr val="lt1"/>
              </a:highlight>
            </a:endParaRPr>
          </a:p>
          <a:p>
            <a:pPr indent="-304800" lvl="0" marL="457200" rtl="0" algn="l">
              <a:lnSpc>
                <a:spcPct val="115000"/>
              </a:lnSpc>
              <a:spcBef>
                <a:spcPts val="1200"/>
              </a:spcBef>
              <a:spcAft>
                <a:spcPts val="0"/>
              </a:spcAft>
              <a:buClr>
                <a:schemeClr val="dk1"/>
              </a:buClr>
              <a:buSzPts val="1200"/>
              <a:buFont typeface="Raleway"/>
              <a:buChar char="●"/>
            </a:pPr>
            <a:r>
              <a:rPr lang="en" sz="1200">
                <a:highlight>
                  <a:schemeClr val="lt1"/>
                </a:highlight>
              </a:rPr>
              <a:t>The primary Dataset is from </a:t>
            </a:r>
            <a:r>
              <a:rPr lang="en" sz="1200">
                <a:solidFill>
                  <a:schemeClr val="dk2"/>
                </a:solidFill>
                <a:highlight>
                  <a:schemeClr val="lt1"/>
                </a:highlight>
                <a:uFill>
                  <a:noFill/>
                </a:uFill>
                <a:hlinkClick r:id="rId3">
                  <a:extLst>
                    <a:ext uri="{A12FA001-AC4F-418D-AE19-62706E023703}">
                      <ahyp:hlinkClr val="tx"/>
                    </a:ext>
                  </a:extLst>
                </a:hlinkClick>
              </a:rPr>
              <a:t>University of Victoria</a:t>
            </a:r>
            <a:r>
              <a:rPr lang="en" sz="1200">
                <a:solidFill>
                  <a:schemeClr val="dk2"/>
                </a:solidFill>
                <a:highlight>
                  <a:schemeClr val="lt1"/>
                </a:highlight>
              </a:rPr>
              <a:t> and </a:t>
            </a:r>
            <a:r>
              <a:rPr lang="en" sz="1200">
                <a:solidFill>
                  <a:schemeClr val="dk2"/>
                </a:solidFill>
                <a:highlight>
                  <a:schemeClr val="lt1"/>
                </a:highlight>
                <a:uFill>
                  <a:noFill/>
                </a:uFill>
                <a:hlinkClick r:id="rId4">
                  <a:extLst>
                    <a:ext uri="{A12FA001-AC4F-418D-AE19-62706E023703}">
                      <ahyp:hlinkClr val="tx"/>
                    </a:ext>
                  </a:extLst>
                </a:hlinkClick>
              </a:rPr>
              <a:t>Kaggle Dataset</a:t>
            </a:r>
            <a:r>
              <a:rPr lang="en" sz="1200">
                <a:solidFill>
                  <a:schemeClr val="dk2"/>
                </a:solidFill>
                <a:highlight>
                  <a:schemeClr val="lt1"/>
                </a:highlight>
              </a:rPr>
              <a:t>.</a:t>
            </a:r>
            <a:endParaRPr sz="1200">
              <a:solidFill>
                <a:schemeClr val="dk2"/>
              </a:solidFill>
              <a:highlight>
                <a:schemeClr val="lt1"/>
              </a:highlight>
            </a:endParaRPr>
          </a:p>
          <a:p>
            <a:pPr indent="-304800" lvl="0" marL="457200" rtl="0" algn="l">
              <a:lnSpc>
                <a:spcPct val="115000"/>
              </a:lnSpc>
              <a:spcBef>
                <a:spcPts val="0"/>
              </a:spcBef>
              <a:spcAft>
                <a:spcPts val="0"/>
              </a:spcAft>
              <a:buClr>
                <a:schemeClr val="dk1"/>
              </a:buClr>
              <a:buSzPts val="1200"/>
              <a:buFont typeface="Raleway"/>
              <a:buChar char="●"/>
            </a:pPr>
            <a:r>
              <a:rPr lang="en" sz="1200">
                <a:solidFill>
                  <a:srgbClr val="24292E"/>
                </a:solidFill>
                <a:highlight>
                  <a:schemeClr val="lt1"/>
                </a:highlight>
                <a:uFill>
                  <a:noFill/>
                </a:uFill>
                <a:hlinkClick r:id="rId5">
                  <a:extLst>
                    <a:ext uri="{A12FA001-AC4F-418D-AE19-62706E023703}">
                      <ahyp:hlinkClr val="tx"/>
                    </a:ext>
                  </a:extLst>
                </a:hlinkClick>
              </a:rPr>
              <a:t>Top 20 Fake/Real </a:t>
            </a:r>
            <a:r>
              <a:rPr lang="en" sz="1200">
                <a:highlight>
                  <a:schemeClr val="lt1"/>
                </a:highlight>
                <a:uFill>
                  <a:noFill/>
                </a:uFill>
                <a:hlinkClick r:id="rId6"/>
              </a:rPr>
              <a:t>words</a:t>
            </a:r>
            <a:r>
              <a:rPr lang="en" sz="1200">
                <a:highlight>
                  <a:schemeClr val="lt1"/>
                </a:highlight>
              </a:rPr>
              <a:t> using Naive Bayes classifier.</a:t>
            </a:r>
            <a:endParaRPr sz="1200">
              <a:highlight>
                <a:schemeClr val="lt1"/>
              </a:highlight>
            </a:endParaRPr>
          </a:p>
          <a:p>
            <a:pPr indent="0" lvl="0" marL="0" rtl="0" algn="l">
              <a:spcBef>
                <a:spcPts val="1200"/>
              </a:spcBef>
              <a:spcAft>
                <a:spcPts val="0"/>
              </a:spcAft>
              <a:buNone/>
            </a:pPr>
            <a:r>
              <a:t/>
            </a:r>
            <a:endParaRPr b="0" sz="2400">
              <a:solidFill>
                <a:schemeClr val="dk2"/>
              </a:solidFill>
            </a:endParaRPr>
          </a:p>
        </p:txBody>
      </p:sp>
      <p:pic>
        <p:nvPicPr>
          <p:cNvPr id="101" name="Google Shape;101;p16"/>
          <p:cNvPicPr preferRelativeResize="0"/>
          <p:nvPr/>
        </p:nvPicPr>
        <p:blipFill rotWithShape="1">
          <a:blip r:embed="rId7">
            <a:alphaModFix/>
          </a:blip>
          <a:srcRect b="0" l="26316" r="26316" t="0"/>
          <a:stretch/>
        </p:blipFill>
        <p:spPr>
          <a:xfrm>
            <a:off x="4488725" y="0"/>
            <a:ext cx="4655274" cy="51435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7" name="Google Shape;107;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8" name="Google Shape;108;p17"/>
          <p:cNvSpPr txBox="1"/>
          <p:nvPr/>
        </p:nvSpPr>
        <p:spPr>
          <a:xfrm>
            <a:off x="2855550" y="687402"/>
            <a:ext cx="3432900" cy="126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Questions We Hope to Answer:</a:t>
            </a:r>
            <a:endParaRPr b="1" sz="3000">
              <a:solidFill>
                <a:schemeClr val="lt2"/>
              </a:solidFill>
              <a:latin typeface="Raleway"/>
              <a:ea typeface="Raleway"/>
              <a:cs typeface="Raleway"/>
              <a:sym typeface="Raleway"/>
            </a:endParaRPr>
          </a:p>
        </p:txBody>
      </p:sp>
      <p:sp>
        <p:nvSpPr>
          <p:cNvPr id="109" name="Google Shape;109;p17"/>
          <p:cNvSpPr txBox="1"/>
          <p:nvPr>
            <p:ph idx="4294967295" type="body"/>
          </p:nvPr>
        </p:nvSpPr>
        <p:spPr>
          <a:xfrm>
            <a:off x="2855550" y="1638400"/>
            <a:ext cx="3432900" cy="30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2"/>
              </a:solidFill>
              <a:latin typeface="Raleway"/>
              <a:ea typeface="Raleway"/>
              <a:cs typeface="Raleway"/>
              <a:sym typeface="Raleway"/>
            </a:endParaRPr>
          </a:p>
          <a:p>
            <a:pPr indent="-330200" lvl="0" marL="457200" rtl="0" algn="l">
              <a:spcBef>
                <a:spcPts val="1600"/>
              </a:spcBef>
              <a:spcAft>
                <a:spcPts val="0"/>
              </a:spcAft>
              <a:buClr>
                <a:schemeClr val="dk1"/>
              </a:buClr>
              <a:buSzPts val="1600"/>
              <a:buFont typeface="Raleway"/>
              <a:buChar char="➔"/>
            </a:pPr>
            <a:r>
              <a:rPr b="1" lang="en" sz="1600">
                <a:solidFill>
                  <a:schemeClr val="dk1"/>
                </a:solidFill>
                <a:latin typeface="Raleway"/>
                <a:ea typeface="Raleway"/>
                <a:cs typeface="Raleway"/>
                <a:sym typeface="Raleway"/>
              </a:rPr>
              <a:t>Is the article True of False?</a:t>
            </a:r>
            <a:endParaRPr sz="1400">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b="1" lang="en" sz="1600">
                <a:solidFill>
                  <a:schemeClr val="dk1"/>
                </a:solidFill>
                <a:latin typeface="Raleway"/>
                <a:ea typeface="Raleway"/>
                <a:cs typeface="Raleway"/>
                <a:sym typeface="Raleway"/>
              </a:rPr>
              <a:t>What is the accuracy of the prediction model?</a:t>
            </a:r>
            <a:endParaRPr sz="1400">
              <a:latin typeface="Raleway"/>
              <a:ea typeface="Raleway"/>
              <a:cs typeface="Raleway"/>
              <a:sym typeface="Raleway"/>
            </a:endParaRPr>
          </a:p>
          <a:p>
            <a:pPr indent="-330200" lvl="0" marL="457200" rtl="0" algn="l">
              <a:spcBef>
                <a:spcPts val="1000"/>
              </a:spcBef>
              <a:spcAft>
                <a:spcPts val="1000"/>
              </a:spcAft>
              <a:buClr>
                <a:schemeClr val="dk1"/>
              </a:buClr>
              <a:buSzPts val="1600"/>
              <a:buFont typeface="Raleway"/>
              <a:buChar char="➔"/>
            </a:pPr>
            <a:r>
              <a:rPr b="1" lang="en" sz="1600">
                <a:solidFill>
                  <a:schemeClr val="dk1"/>
                </a:solidFill>
                <a:latin typeface="Raleway"/>
                <a:ea typeface="Raleway"/>
                <a:cs typeface="Raleway"/>
                <a:sym typeface="Raleway"/>
              </a:rPr>
              <a:t>Are Fake news articles generally more negative in nature?</a:t>
            </a:r>
            <a:endParaRPr sz="140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the</a:t>
            </a:r>
            <a:endParaRPr/>
          </a:p>
          <a:p>
            <a:pPr indent="0" lvl="0" marL="0" rtl="0" algn="l">
              <a:spcBef>
                <a:spcPts val="0"/>
              </a:spcBef>
              <a:spcAft>
                <a:spcPts val="0"/>
              </a:spcAft>
              <a:buNone/>
            </a:pPr>
            <a:r>
              <a:rPr lang="en">
                <a:solidFill>
                  <a:schemeClr val="accent5"/>
                </a:solidFill>
              </a:rPr>
              <a:t>Data Exploration phase of the project.</a:t>
            </a:r>
            <a:endParaRPr>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265500" y="107350"/>
            <a:ext cx="4045200" cy="483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en" sz="1400">
                <a:highlight>
                  <a:schemeClr val="lt1"/>
                </a:highlight>
              </a:rPr>
              <a:t>As a group, we went through several research articles and data sources looking for options for our dataset. We knew we wanted:</a:t>
            </a:r>
            <a:endParaRPr sz="1400">
              <a:highlight>
                <a:schemeClr val="lt1"/>
              </a:highlight>
            </a:endParaRPr>
          </a:p>
          <a:p>
            <a:pPr indent="-317500" lvl="0" marL="457200" rtl="0" algn="l">
              <a:lnSpc>
                <a:spcPct val="115000"/>
              </a:lnSpc>
              <a:spcBef>
                <a:spcPts val="1200"/>
              </a:spcBef>
              <a:spcAft>
                <a:spcPts val="0"/>
              </a:spcAft>
              <a:buClr>
                <a:schemeClr val="dk1"/>
              </a:buClr>
              <a:buSzPts val="1400"/>
              <a:buFont typeface="Raleway"/>
              <a:buChar char="●"/>
            </a:pPr>
            <a:r>
              <a:rPr lang="en" sz="1400">
                <a:highlight>
                  <a:schemeClr val="lt1"/>
                </a:highlight>
              </a:rPr>
              <a:t>Source</a:t>
            </a:r>
            <a:r>
              <a:rPr lang="en" sz="1400">
                <a:solidFill>
                  <a:schemeClr val="dk2"/>
                </a:solidFill>
                <a:highlight>
                  <a:schemeClr val="lt1"/>
                </a:highlight>
              </a:rPr>
              <a:t> of the article</a:t>
            </a:r>
            <a:endParaRPr sz="1400">
              <a:solidFill>
                <a:schemeClr val="dk2"/>
              </a:solidFill>
              <a:highlight>
                <a:schemeClr val="lt1"/>
              </a:highlight>
            </a:endParaRPr>
          </a:p>
          <a:p>
            <a:pPr indent="-317500" lvl="0" marL="457200" rtl="0" algn="l">
              <a:lnSpc>
                <a:spcPct val="115000"/>
              </a:lnSpc>
              <a:spcBef>
                <a:spcPts val="0"/>
              </a:spcBef>
              <a:spcAft>
                <a:spcPts val="0"/>
              </a:spcAft>
              <a:buClr>
                <a:schemeClr val="dk1"/>
              </a:buClr>
              <a:buSzPts val="1400"/>
              <a:buFont typeface="Raleway"/>
              <a:buChar char="●"/>
            </a:pPr>
            <a:r>
              <a:rPr lang="en" sz="1400">
                <a:highlight>
                  <a:schemeClr val="lt1"/>
                </a:highlight>
              </a:rPr>
              <a:t>Topic </a:t>
            </a:r>
            <a:r>
              <a:rPr lang="en" sz="1400">
                <a:solidFill>
                  <a:schemeClr val="dk2"/>
                </a:solidFill>
                <a:highlight>
                  <a:schemeClr val="lt1"/>
                </a:highlight>
              </a:rPr>
              <a:t>such as World News, Sports, Politics, etc.</a:t>
            </a:r>
            <a:endParaRPr sz="1400">
              <a:highlight>
                <a:schemeClr val="lt1"/>
              </a:highlight>
            </a:endParaRPr>
          </a:p>
          <a:p>
            <a:pPr indent="-317500" lvl="0" marL="457200" rtl="0" algn="l">
              <a:lnSpc>
                <a:spcPct val="115000"/>
              </a:lnSpc>
              <a:spcBef>
                <a:spcPts val="0"/>
              </a:spcBef>
              <a:spcAft>
                <a:spcPts val="0"/>
              </a:spcAft>
              <a:buClr>
                <a:schemeClr val="dk1"/>
              </a:buClr>
              <a:buSzPts val="1400"/>
              <a:buFont typeface="Raleway"/>
              <a:buChar char="●"/>
            </a:pPr>
            <a:r>
              <a:rPr lang="en" sz="1400">
                <a:highlight>
                  <a:schemeClr val="lt1"/>
                </a:highlight>
              </a:rPr>
              <a:t>The Dataset </a:t>
            </a:r>
            <a:r>
              <a:rPr lang="en" sz="1400">
                <a:solidFill>
                  <a:schemeClr val="dk2"/>
                </a:solidFill>
                <a:highlight>
                  <a:schemeClr val="lt1"/>
                </a:highlight>
              </a:rPr>
              <a:t>to already determine if the article was </a:t>
            </a:r>
            <a:r>
              <a:rPr lang="en" sz="1400">
                <a:highlight>
                  <a:schemeClr val="lt1"/>
                </a:highlight>
              </a:rPr>
              <a:t>Real/Fake</a:t>
            </a:r>
            <a:endParaRPr sz="1400">
              <a:highlight>
                <a:schemeClr val="lt1"/>
              </a:highlight>
            </a:endParaRPr>
          </a:p>
          <a:p>
            <a:pPr indent="0" lvl="0" marL="0" rtl="0" algn="l">
              <a:spcBef>
                <a:spcPts val="1200"/>
              </a:spcBef>
              <a:spcAft>
                <a:spcPts val="0"/>
              </a:spcAft>
              <a:buNone/>
            </a:pPr>
            <a:r>
              <a:t/>
            </a:r>
            <a:endParaRPr b="0" sz="2400">
              <a:solidFill>
                <a:schemeClr val="dk2"/>
              </a:solidFill>
            </a:endParaRPr>
          </a:p>
        </p:txBody>
      </p:sp>
      <p:pic>
        <p:nvPicPr>
          <p:cNvPr id="120" name="Google Shape;120;p19"/>
          <p:cNvPicPr preferRelativeResize="0"/>
          <p:nvPr/>
        </p:nvPicPr>
        <p:blipFill rotWithShape="1">
          <a:blip r:embed="rId3">
            <a:alphaModFix/>
          </a:blip>
          <a:srcRect b="0" l="4742" r="4751" t="0"/>
          <a:stretch/>
        </p:blipFill>
        <p:spPr>
          <a:xfrm>
            <a:off x="4488725" y="0"/>
            <a:ext cx="4655274" cy="51435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the</a:t>
            </a:r>
            <a:endParaRPr/>
          </a:p>
          <a:p>
            <a:pPr indent="0" lvl="0" marL="0" rtl="0" algn="l">
              <a:spcBef>
                <a:spcPts val="0"/>
              </a:spcBef>
              <a:spcAft>
                <a:spcPts val="0"/>
              </a:spcAft>
              <a:buNone/>
            </a:pPr>
            <a:r>
              <a:rPr lang="en">
                <a:solidFill>
                  <a:schemeClr val="accent5"/>
                </a:solidFill>
              </a:rPr>
              <a:t>Analysis</a:t>
            </a:r>
            <a:r>
              <a:rPr lang="en">
                <a:solidFill>
                  <a:schemeClr val="accent5"/>
                </a:solidFill>
              </a:rPr>
              <a:t> phase of the project.</a:t>
            </a:r>
            <a:endParaRPr>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65500" y="107350"/>
            <a:ext cx="4045200" cy="483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en" sz="1400">
                <a:highlight>
                  <a:schemeClr val="lt1"/>
                </a:highlight>
              </a:rPr>
              <a:t>Once deciding on a dataset, as a group, </a:t>
            </a:r>
            <a:r>
              <a:rPr lang="en" sz="1400">
                <a:highlight>
                  <a:schemeClr val="lt1"/>
                </a:highlight>
              </a:rPr>
              <a:t>we needed to clean each dataset and join the Real and Fake CSV files into one. From here we used 1’s and 0’s to identify if the article was Real of Fake. We then analyzed the data set to find:</a:t>
            </a:r>
            <a:endParaRPr sz="1400">
              <a:highlight>
                <a:schemeClr val="lt1"/>
              </a:highlight>
            </a:endParaRPr>
          </a:p>
          <a:p>
            <a:pPr indent="-317500" lvl="0" marL="457200" rtl="0" algn="l">
              <a:lnSpc>
                <a:spcPct val="115000"/>
              </a:lnSpc>
              <a:spcBef>
                <a:spcPts val="1200"/>
              </a:spcBef>
              <a:spcAft>
                <a:spcPts val="0"/>
              </a:spcAft>
              <a:buClr>
                <a:schemeClr val="dk1"/>
              </a:buClr>
              <a:buSzPts val="1400"/>
              <a:buFont typeface="Raleway"/>
              <a:buChar char="●"/>
            </a:pPr>
            <a:r>
              <a:rPr lang="en" sz="1400">
                <a:highlight>
                  <a:schemeClr val="lt1"/>
                </a:highlight>
              </a:rPr>
              <a:t>Frequency</a:t>
            </a:r>
            <a:r>
              <a:rPr lang="en" sz="1400">
                <a:solidFill>
                  <a:schemeClr val="dk2"/>
                </a:solidFill>
                <a:highlight>
                  <a:schemeClr val="lt1"/>
                </a:highlight>
              </a:rPr>
              <a:t> of words in Real articles and Fake articles</a:t>
            </a:r>
            <a:endParaRPr b="0" sz="2400">
              <a:solidFill>
                <a:schemeClr val="dk2"/>
              </a:solidFill>
            </a:endParaRPr>
          </a:p>
        </p:txBody>
      </p:sp>
      <p:pic>
        <p:nvPicPr>
          <p:cNvPr id="131" name="Google Shape;131;p21"/>
          <p:cNvPicPr preferRelativeResize="0"/>
          <p:nvPr/>
        </p:nvPicPr>
        <p:blipFill rotWithShape="1">
          <a:blip r:embed="rId3">
            <a:alphaModFix/>
          </a:blip>
          <a:srcRect b="0" l="4742" r="4751" t="0"/>
          <a:stretch/>
        </p:blipFill>
        <p:spPr>
          <a:xfrm>
            <a:off x="4488725" y="0"/>
            <a:ext cx="4655274" cy="51435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