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4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95FA1-284D-4C2E-91F2-AD0CB0DA60F2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68BC0-A228-4CB1-836B-5431AB924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32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CEE1-4FAB-4015-8638-154DD684A942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7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9A3A-A482-4ADC-87E4-8D024FE7A382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5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ED58-6ABA-4679-B89D-A26B5BAF525B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38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F579-C9CC-4D94-8E6B-E851B9F93FDB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111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8716-36D0-4A84-B739-E6184FA625C1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75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4296-99DC-4098-873C-40202F87F0BB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893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996B-931A-47B4-AACB-400632492E93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48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E11-6773-4395-B703-CE606C121025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902E-BB7D-45F0-A8C9-FBF58DD0DA93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92209"/>
            <a:ext cx="6554867" cy="1524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55A3-1264-49B6-A023-0F896366B670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3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BE4-C331-4FAC-8DB4-5714B98B7CCC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8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13325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9352-42FA-4503-98DD-DDEB8D9FB4A0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0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5003226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221C-7FC1-42E0-8DEA-72A7360A6E02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13325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B9C4-2434-4A46-8DD0-9FC104A19B9D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3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F2F1-4058-4271-A55C-6E0BED1DDCCA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88C7-BD9C-40B2-BCFA-C473151FC0E7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2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2688-05D3-4034-9573-277D4C8B063F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14A7E8-ACED-46A9-B308-585A1F67E4CF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82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  <p:sldLayoutId id="2147484111" r:id="rId13"/>
    <p:sldLayoutId id="2147484112" r:id="rId14"/>
    <p:sldLayoutId id="2147484113" r:id="rId15"/>
    <p:sldLayoutId id="2147484114" r:id="rId16"/>
    <p:sldLayoutId id="21474841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1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Historische Persönlichkeiten als Charaktere in Videospielen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5003595"/>
            <a:ext cx="4954250" cy="1118425"/>
          </a:xfrm>
        </p:spPr>
        <p:txBody>
          <a:bodyPr/>
          <a:lstStyle/>
          <a:p>
            <a:r>
              <a:rPr lang="de-DE" dirty="0"/>
              <a:t>Sonja Mauersberger</a:t>
            </a:r>
          </a:p>
          <a:p>
            <a:r>
              <a:rPr lang="de-DE" dirty="0"/>
              <a:t>15MIM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9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0644" y="4590411"/>
            <a:ext cx="6554867" cy="1524000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pic>
        <p:nvPicPr>
          <p:cNvPr id="1026" name="Picture 2" descr="Grigori Rasput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97" y="2332656"/>
            <a:ext cx="2727780" cy="181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2-grigori-rasput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306" y="1837860"/>
            <a:ext cx="17145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978713" y="1379607"/>
            <a:ext cx="335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/>
              <a:t>historische</a:t>
            </a:r>
            <a:r>
              <a:rPr lang="it-IT" b="1" dirty="0"/>
              <a:t> </a:t>
            </a:r>
            <a:r>
              <a:rPr lang="it-IT" b="1" dirty="0" err="1"/>
              <a:t>Persönlichkeit</a:t>
            </a:r>
            <a:endParaRPr lang="it-IT" b="1" dirty="0"/>
          </a:p>
        </p:txBody>
      </p:sp>
      <p:sp>
        <p:nvSpPr>
          <p:cNvPr id="5" name="Rechteck 4"/>
          <p:cNvSpPr/>
          <p:nvPr/>
        </p:nvSpPr>
        <p:spPr>
          <a:xfrm>
            <a:off x="550644" y="5613363"/>
            <a:ext cx="47281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Bilder:</a:t>
            </a:r>
          </a:p>
          <a:p>
            <a:r>
              <a:rPr lang="it-IT" sz="1400" dirty="0"/>
              <a:t>http://geboren.am/person/grigori-rasputin</a:t>
            </a:r>
            <a:endParaRPr lang="de-DE" sz="1400" dirty="0"/>
          </a:p>
          <a:p>
            <a:r>
              <a:rPr lang="de-DE" sz="1400" dirty="0"/>
              <a:t>http://shadowhearts.wikia.com/wiki/Rasputin</a:t>
            </a:r>
          </a:p>
        </p:txBody>
      </p:sp>
      <p:sp>
        <p:nvSpPr>
          <p:cNvPr id="6" name="Rechteck 5"/>
          <p:cNvSpPr/>
          <p:nvPr/>
        </p:nvSpPr>
        <p:spPr>
          <a:xfrm>
            <a:off x="4332416" y="1379607"/>
            <a:ext cx="3926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Figur</a:t>
            </a:r>
            <a:r>
              <a:rPr lang="it-IT" b="1" dirty="0"/>
              <a:t> in </a:t>
            </a:r>
            <a:r>
              <a:rPr lang="it-IT" b="1" dirty="0" err="1"/>
              <a:t>Shadow</a:t>
            </a:r>
            <a:r>
              <a:rPr lang="it-IT" b="1" dirty="0"/>
              <a:t> </a:t>
            </a:r>
            <a:r>
              <a:rPr lang="it-IT" b="1" dirty="0" err="1"/>
              <a:t>Hearts</a:t>
            </a:r>
            <a:r>
              <a:rPr lang="it-IT" b="1" dirty="0"/>
              <a:t>: </a:t>
            </a:r>
            <a:r>
              <a:rPr lang="it-IT" b="1" dirty="0" err="1"/>
              <a:t>Covenant</a:t>
            </a:r>
            <a:endParaRPr lang="it-IT" b="1" dirty="0"/>
          </a:p>
        </p:txBody>
      </p:sp>
      <p:sp>
        <p:nvSpPr>
          <p:cNvPr id="7" name="Rechteck 6"/>
          <p:cNvSpPr/>
          <p:nvPr/>
        </p:nvSpPr>
        <p:spPr>
          <a:xfrm>
            <a:off x="3071050" y="818825"/>
            <a:ext cx="2528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u="sng" dirty="0" err="1"/>
              <a:t>Grigori</a:t>
            </a:r>
            <a:r>
              <a:rPr lang="it-IT" sz="2400" b="1" u="sng" dirty="0"/>
              <a:t> Rasputin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533399"/>
            <a:ext cx="7662746" cy="4083205"/>
          </a:xfrm>
        </p:spPr>
        <p:txBody>
          <a:bodyPr>
            <a:normAutofit/>
          </a:bodyPr>
          <a:lstStyle/>
          <a:p>
            <a:r>
              <a:rPr lang="de-DE" dirty="0"/>
              <a:t>Namen historischer Personen zu Charakternamen zuordnen</a:t>
            </a:r>
          </a:p>
          <a:p>
            <a:pPr lvl="1"/>
            <a:r>
              <a:rPr lang="de-DE" dirty="0"/>
              <a:t>Unterschiedliche Schreibweisen/Sprachen</a:t>
            </a:r>
          </a:p>
          <a:p>
            <a:pPr lvl="1"/>
            <a:r>
              <a:rPr lang="de-DE" dirty="0"/>
              <a:t>Weglassen von Namensteilen (zweiter Vorname, Titel…)</a:t>
            </a:r>
          </a:p>
          <a:p>
            <a:pPr lvl="1"/>
            <a:r>
              <a:rPr lang="de-DE" dirty="0" err="1"/>
              <a:t>Uneindeutigkeit</a:t>
            </a:r>
            <a:r>
              <a:rPr lang="de-DE" dirty="0"/>
              <a:t> von Namen -&gt; macht nachträgliches Verifizieren über Background nötig</a:t>
            </a:r>
          </a:p>
          <a:p>
            <a:pPr marL="0" indent="0">
              <a:buNone/>
            </a:pPr>
            <a:r>
              <a:rPr lang="de-DE" sz="1800" dirty="0"/>
              <a:t>z.B. „</a:t>
            </a:r>
            <a:r>
              <a:rPr lang="de-DE" sz="1800" b="1" dirty="0"/>
              <a:t>Anastasia </a:t>
            </a:r>
            <a:r>
              <a:rPr lang="de-DE" sz="1800" b="1" dirty="0" err="1"/>
              <a:t>Romanowa</a:t>
            </a:r>
            <a:r>
              <a:rPr lang="de-DE" sz="1800" dirty="0"/>
              <a:t>“ bei geboren.am</a:t>
            </a:r>
          </a:p>
          <a:p>
            <a:pPr marL="457200" lvl="1" indent="0">
              <a:buNone/>
            </a:pPr>
            <a:r>
              <a:rPr lang="de-DE" dirty="0"/>
              <a:t>„</a:t>
            </a:r>
            <a:r>
              <a:rPr lang="de-DE" b="1" dirty="0" err="1"/>
              <a:t>Princess</a:t>
            </a:r>
            <a:r>
              <a:rPr lang="de-DE" b="1" dirty="0"/>
              <a:t> Anastasia Romanov</a:t>
            </a:r>
            <a:r>
              <a:rPr lang="de-DE" dirty="0"/>
              <a:t>“ bei Shadow </a:t>
            </a:r>
            <a:r>
              <a:rPr lang="de-DE" dirty="0" err="1"/>
              <a:t>Hearts</a:t>
            </a:r>
            <a:r>
              <a:rPr lang="de-DE" dirty="0"/>
              <a:t>: </a:t>
            </a:r>
            <a:r>
              <a:rPr lang="de-DE" dirty="0" err="1"/>
              <a:t>Covernant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Bisher noch kleine Datenbank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0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533399"/>
            <a:ext cx="7094034" cy="4161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/>
              <a:t>Welche historischen Persönlichkeiten finden in japanischen Videospielen Erwähnung?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Einschränkung:</a:t>
            </a:r>
          </a:p>
          <a:p>
            <a:r>
              <a:rPr lang="de-DE" dirty="0"/>
              <a:t>Nur exklusive Spiele für Playstation 2 (Konsole)</a:t>
            </a:r>
          </a:p>
          <a:p>
            <a:r>
              <a:rPr lang="de-DE" dirty="0"/>
              <a:t>Spiele von japanischen </a:t>
            </a:r>
            <a:r>
              <a:rPr lang="de-DE" dirty="0" err="1"/>
              <a:t>Publishern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4958576"/>
            <a:ext cx="6554867" cy="1524000"/>
          </a:xfrm>
        </p:spPr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4" name="Rechteck 3"/>
          <p:cNvSpPr/>
          <p:nvPr/>
        </p:nvSpPr>
        <p:spPr>
          <a:xfrm>
            <a:off x="883423" y="3901463"/>
            <a:ext cx="1677022" cy="109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6" name="Rechteck 5"/>
          <p:cNvSpPr/>
          <p:nvPr/>
        </p:nvSpPr>
        <p:spPr>
          <a:xfrm>
            <a:off x="3722209" y="4485658"/>
            <a:ext cx="1664417" cy="109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Tripel in RDF-Format</a:t>
            </a:r>
          </a:p>
        </p:txBody>
      </p:sp>
      <p:cxnSp>
        <p:nvCxnSpPr>
          <p:cNvPr id="8" name="Gerade Verbindung mit Pfeil 7"/>
          <p:cNvCxnSpPr>
            <a:stCxn id="4" idx="3"/>
            <a:endCxn id="6" idx="1"/>
          </p:cNvCxnSpPr>
          <p:nvPr/>
        </p:nvCxnSpPr>
        <p:spPr>
          <a:xfrm>
            <a:off x="2560445" y="4447873"/>
            <a:ext cx="1161764" cy="584195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721934" y="3049741"/>
            <a:ext cx="185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Daten-</a:t>
            </a:r>
          </a:p>
          <a:p>
            <a:r>
              <a:rPr lang="de-DE" dirty="0" err="1"/>
              <a:t>aufbereitung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442520" y="3904565"/>
            <a:ext cx="1664417" cy="109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Triple Store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Stardog</a:t>
            </a:r>
            <a:r>
              <a:rPr lang="de-DE" dirty="0"/>
              <a:t>)</a:t>
            </a:r>
          </a:p>
        </p:txBody>
      </p:sp>
      <p:cxnSp>
        <p:nvCxnSpPr>
          <p:cNvPr id="15" name="Gerade Verbindung mit Pfeil 14"/>
          <p:cNvCxnSpPr>
            <a:stCxn id="6" idx="3"/>
            <a:endCxn id="14" idx="1"/>
          </p:cNvCxnSpPr>
          <p:nvPr/>
        </p:nvCxnSpPr>
        <p:spPr>
          <a:xfrm flipV="1">
            <a:off x="5386626" y="4450975"/>
            <a:ext cx="1055894" cy="581093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6461938" y="1793882"/>
            <a:ext cx="1644999" cy="109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Ergebnisse</a:t>
            </a:r>
          </a:p>
        </p:txBody>
      </p:sp>
      <p:cxnSp>
        <p:nvCxnSpPr>
          <p:cNvPr id="21" name="Gerade Verbindung mit Pfeil 20"/>
          <p:cNvCxnSpPr>
            <a:stCxn id="14" idx="0"/>
            <a:endCxn id="19" idx="2"/>
          </p:cNvCxnSpPr>
          <p:nvPr/>
        </p:nvCxnSpPr>
        <p:spPr>
          <a:xfrm flipV="1">
            <a:off x="7274729" y="2886702"/>
            <a:ext cx="9709" cy="1017863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6107470" y="3052843"/>
            <a:ext cx="131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SPARQL-Abfrage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50" name="Rechteck 49"/>
          <p:cNvSpPr/>
          <p:nvPr/>
        </p:nvSpPr>
        <p:spPr>
          <a:xfrm>
            <a:off x="883423" y="1793882"/>
            <a:ext cx="1677022" cy="109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</a:p>
        </p:txBody>
      </p:sp>
      <p:sp>
        <p:nvSpPr>
          <p:cNvPr id="55" name="Rechteck 54"/>
          <p:cNvSpPr/>
          <p:nvPr/>
        </p:nvSpPr>
        <p:spPr>
          <a:xfrm>
            <a:off x="3722209" y="688446"/>
            <a:ext cx="1644999" cy="109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Antwort</a:t>
            </a:r>
          </a:p>
        </p:txBody>
      </p:sp>
      <p:cxnSp>
        <p:nvCxnSpPr>
          <p:cNvPr id="58" name="Gerade Verbindung mit Pfeil 57"/>
          <p:cNvCxnSpPr>
            <a:stCxn id="50" idx="2"/>
            <a:endCxn id="4" idx="0"/>
          </p:cNvCxnSpPr>
          <p:nvPr/>
        </p:nvCxnSpPr>
        <p:spPr>
          <a:xfrm>
            <a:off x="1721934" y="2886702"/>
            <a:ext cx="0" cy="1014761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19" idx="1"/>
            <a:endCxn id="55" idx="3"/>
          </p:cNvCxnSpPr>
          <p:nvPr/>
        </p:nvCxnSpPr>
        <p:spPr>
          <a:xfrm flipH="1" flipV="1">
            <a:off x="5367208" y="1234856"/>
            <a:ext cx="1094730" cy="1105436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5662526" y="1258409"/>
            <a:ext cx="147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Validierung</a:t>
            </a:r>
          </a:p>
        </p:txBody>
      </p:sp>
    </p:spTree>
    <p:extLst>
      <p:ext uri="{BB962C8B-B14F-4D97-AF65-F5344CB8AC3E}">
        <p14:creationId xmlns:p14="http://schemas.microsoft.com/office/powerpoint/2010/main" val="57989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Daten-Beschaffung/</a:t>
            </a:r>
            <a:r>
              <a:rPr lang="de-DE" dirty="0" err="1"/>
              <a:t>Aufberitung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533399"/>
            <a:ext cx="7595840" cy="4283927"/>
          </a:xfrm>
        </p:spPr>
        <p:txBody>
          <a:bodyPr/>
          <a:lstStyle/>
          <a:p>
            <a:r>
              <a:rPr lang="de-DE" dirty="0"/>
              <a:t>Daten-Quellen:</a:t>
            </a:r>
          </a:p>
          <a:p>
            <a:pPr lvl="1"/>
            <a:r>
              <a:rPr lang="de-DE" dirty="0"/>
              <a:t>Historische Persönlichkeiten: </a:t>
            </a:r>
            <a:r>
              <a:rPr lang="de-DE" b="1" dirty="0"/>
              <a:t>geboren.am</a:t>
            </a:r>
            <a:r>
              <a:rPr lang="de-DE" dirty="0"/>
              <a:t> (HTML)</a:t>
            </a:r>
          </a:p>
          <a:p>
            <a:pPr lvl="1"/>
            <a:r>
              <a:rPr lang="de-DE" dirty="0"/>
              <a:t>Videospiele: </a:t>
            </a:r>
            <a:r>
              <a:rPr lang="de-DE" b="1" dirty="0"/>
              <a:t>List </a:t>
            </a:r>
            <a:r>
              <a:rPr lang="de-DE" b="1" dirty="0" err="1"/>
              <a:t>of</a:t>
            </a:r>
            <a:r>
              <a:rPr lang="de-DE" b="1" dirty="0"/>
              <a:t> Every Video Game </a:t>
            </a:r>
            <a:r>
              <a:rPr lang="de-DE" b="1" dirty="0" err="1"/>
              <a:t>Ever</a:t>
            </a:r>
            <a:r>
              <a:rPr lang="de-DE" b="1" dirty="0"/>
              <a:t> von </a:t>
            </a:r>
            <a:r>
              <a:rPr lang="de-DE" b="1" dirty="0" err="1"/>
              <a:t>Data_Baser</a:t>
            </a:r>
            <a:r>
              <a:rPr lang="de-DE" b="1" dirty="0"/>
              <a:t> </a:t>
            </a:r>
            <a:r>
              <a:rPr lang="de-DE" dirty="0"/>
              <a:t>(Text-Datei)</a:t>
            </a:r>
          </a:p>
          <a:p>
            <a:pPr lvl="1"/>
            <a:r>
              <a:rPr lang="de-DE" dirty="0"/>
              <a:t>Videospiel-Charaktere: </a:t>
            </a:r>
            <a:r>
              <a:rPr lang="de-DE" b="1" dirty="0"/>
              <a:t>wikia.com</a:t>
            </a:r>
            <a:r>
              <a:rPr lang="de-DE" dirty="0"/>
              <a:t> (HTML)</a:t>
            </a:r>
          </a:p>
          <a:p>
            <a:pPr lvl="1"/>
            <a:r>
              <a:rPr lang="de-DE" dirty="0"/>
              <a:t>Verknüpfung/Schreibweisen</a:t>
            </a:r>
            <a:r>
              <a:rPr lang="de-DE" b="1" dirty="0"/>
              <a:t>: </a:t>
            </a:r>
            <a:r>
              <a:rPr lang="de-DE" b="1" dirty="0" err="1"/>
              <a:t>Dbpedia</a:t>
            </a:r>
            <a:r>
              <a:rPr lang="de-DE" b="1" dirty="0"/>
              <a:t> </a:t>
            </a:r>
            <a:r>
              <a:rPr lang="de-DE" dirty="0"/>
              <a:t>(RDF)</a:t>
            </a:r>
            <a:endParaRPr lang="de-DE" b="1" dirty="0"/>
          </a:p>
          <a:p>
            <a:pPr lvl="1"/>
            <a:r>
              <a:rPr lang="de-DE" dirty="0"/>
              <a:t>Publisher: </a:t>
            </a:r>
            <a:r>
              <a:rPr lang="de-DE" b="1" dirty="0" err="1"/>
              <a:t>wikipedia</a:t>
            </a:r>
            <a:r>
              <a:rPr lang="de-DE" b="1" dirty="0"/>
              <a:t> </a:t>
            </a:r>
            <a:r>
              <a:rPr lang="de-DE" dirty="0"/>
              <a:t>(HTML)</a:t>
            </a:r>
          </a:p>
          <a:p>
            <a:r>
              <a:rPr lang="de-DE" dirty="0"/>
              <a:t>Daten beschaffen (Download, Parsen von Internetseiten)</a:t>
            </a:r>
          </a:p>
          <a:p>
            <a:r>
              <a:rPr lang="de-DE" dirty="0"/>
              <a:t>Vorsortierung/Filterung der Daten</a:t>
            </a:r>
          </a:p>
          <a:p>
            <a:r>
              <a:rPr lang="de-DE" dirty="0"/>
              <a:t>Informationen vereinheitlichen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0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1137424" y="1219876"/>
            <a:ext cx="2486722" cy="9478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Shadow </a:t>
            </a:r>
            <a:r>
              <a:rPr lang="de-DE" dirty="0" err="1"/>
              <a:t>Hearts</a:t>
            </a:r>
            <a:r>
              <a:rPr lang="de-DE" dirty="0"/>
              <a:t>: </a:t>
            </a:r>
            <a:r>
              <a:rPr lang="de-DE" dirty="0" err="1"/>
              <a:t>Covenant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5516136" y="1219876"/>
            <a:ext cx="2486722" cy="9478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Rasputin</a:t>
            </a:r>
          </a:p>
        </p:txBody>
      </p:sp>
      <p:cxnSp>
        <p:nvCxnSpPr>
          <p:cNvPr id="8" name="Gerader Verbinder 7"/>
          <p:cNvCxnSpPr>
            <a:stCxn id="5" idx="6"/>
            <a:endCxn id="6" idx="2"/>
          </p:cNvCxnSpPr>
          <p:nvPr/>
        </p:nvCxnSpPr>
        <p:spPr>
          <a:xfrm>
            <a:off x="3624146" y="1693803"/>
            <a:ext cx="1891990" cy="0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624146" y="1324471"/>
            <a:ext cx="201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hascharackter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1137424" y="2853359"/>
            <a:ext cx="2486722" cy="9478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Aruze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5516136" y="2853359"/>
            <a:ext cx="2486722" cy="9478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Shadow </a:t>
            </a:r>
            <a:r>
              <a:rPr lang="de-DE" dirty="0" err="1"/>
              <a:t>Hearts</a:t>
            </a:r>
            <a:r>
              <a:rPr lang="de-DE" dirty="0"/>
              <a:t>: </a:t>
            </a:r>
            <a:r>
              <a:rPr lang="de-DE" dirty="0" err="1"/>
              <a:t>Covenant</a:t>
            </a:r>
            <a:endParaRPr lang="de-DE" dirty="0"/>
          </a:p>
        </p:txBody>
      </p:sp>
      <p:cxnSp>
        <p:nvCxnSpPr>
          <p:cNvPr id="13" name="Gerader Verbinder 12"/>
          <p:cNvCxnSpPr>
            <a:stCxn id="11" idx="6"/>
            <a:endCxn id="12" idx="2"/>
          </p:cNvCxnSpPr>
          <p:nvPr/>
        </p:nvCxnSpPr>
        <p:spPr>
          <a:xfrm>
            <a:off x="3624146" y="3327286"/>
            <a:ext cx="1891990" cy="0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624146" y="2957954"/>
            <a:ext cx="201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veroeffentlicht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1137424" y="4378178"/>
            <a:ext cx="2486722" cy="9478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Grigori Rasputin</a:t>
            </a:r>
          </a:p>
        </p:txBody>
      </p:sp>
      <p:sp>
        <p:nvSpPr>
          <p:cNvPr id="22" name="Ellipse 21"/>
          <p:cNvSpPr/>
          <p:nvPr/>
        </p:nvSpPr>
        <p:spPr>
          <a:xfrm>
            <a:off x="5516136" y="4378178"/>
            <a:ext cx="2486722" cy="9478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Historische Person</a:t>
            </a:r>
          </a:p>
        </p:txBody>
      </p:sp>
      <p:cxnSp>
        <p:nvCxnSpPr>
          <p:cNvPr id="23" name="Gerader Verbinder 22"/>
          <p:cNvCxnSpPr>
            <a:stCxn id="21" idx="6"/>
            <a:endCxn id="22" idx="2"/>
          </p:cNvCxnSpPr>
          <p:nvPr/>
        </p:nvCxnSpPr>
        <p:spPr>
          <a:xfrm>
            <a:off x="3624146" y="4852105"/>
            <a:ext cx="1891990" cy="0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308087" y="4482773"/>
            <a:ext cx="52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ist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33400" y="800613"/>
            <a:ext cx="346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Spielcharaktere (Bsp.):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33400" y="2418211"/>
            <a:ext cx="346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Publisher (Bsp.):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33399" y="3978539"/>
            <a:ext cx="346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Personen (Bsp.):</a:t>
            </a:r>
          </a:p>
        </p:txBody>
      </p:sp>
    </p:spTree>
    <p:extLst>
      <p:ext uri="{BB962C8B-B14F-4D97-AF65-F5344CB8AC3E}">
        <p14:creationId xmlns:p14="http://schemas.microsoft.com/office/powerpoint/2010/main" val="338528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RDF-Beispiel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399" y="845633"/>
            <a:ext cx="8387577" cy="43062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</a:rPr>
              <a:t>&lt;</a:t>
            </a:r>
            <a:r>
              <a:rPr lang="de-DE" sz="1800" b="1" dirty="0" err="1">
                <a:solidFill>
                  <a:schemeClr val="tx1"/>
                </a:solidFill>
              </a:rPr>
              <a:t>rdf:Spiel</a:t>
            </a:r>
            <a:r>
              <a:rPr lang="de-DE" sz="1800" b="1" dirty="0">
                <a:solidFill>
                  <a:schemeClr val="tx1"/>
                </a:solidFill>
              </a:rPr>
              <a:t> </a:t>
            </a:r>
            <a:r>
              <a:rPr lang="de-DE" sz="1800" b="1" dirty="0" err="1">
                <a:solidFill>
                  <a:schemeClr val="tx1"/>
                </a:solidFill>
              </a:rPr>
              <a:t>rdf:about</a:t>
            </a:r>
            <a:r>
              <a:rPr lang="de-DE" sz="1800" b="1" dirty="0">
                <a:solidFill>
                  <a:schemeClr val="tx1"/>
                </a:solidFill>
              </a:rPr>
              <a:t>="http://shadowhearts.wikia.com/..."&gt;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b="1" dirty="0">
                <a:solidFill>
                  <a:schemeClr val="tx1"/>
                </a:solidFill>
              </a:rPr>
              <a:t>&lt;</a:t>
            </a:r>
            <a:r>
              <a:rPr lang="de-DE" b="1" dirty="0" err="1">
                <a:solidFill>
                  <a:schemeClr val="tx1"/>
                </a:solidFill>
              </a:rPr>
              <a:t>rdfs:label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xml:lang</a:t>
            </a:r>
            <a:r>
              <a:rPr lang="de-DE" b="1" dirty="0">
                <a:solidFill>
                  <a:schemeClr val="tx1"/>
                </a:solidFill>
              </a:rPr>
              <a:t>="de"&gt;Shadow </a:t>
            </a:r>
            <a:r>
              <a:rPr lang="de-DE" b="1" dirty="0" err="1">
                <a:solidFill>
                  <a:schemeClr val="tx1"/>
                </a:solidFill>
              </a:rPr>
              <a:t>Hearts:Covenant</a:t>
            </a:r>
            <a:endParaRPr lang="de-DE" b="1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b="1" dirty="0">
                <a:solidFill>
                  <a:schemeClr val="tx1"/>
                </a:solidFill>
              </a:rPr>
              <a:t>&lt;/</a:t>
            </a:r>
            <a:r>
              <a:rPr lang="de-DE" b="1" dirty="0" err="1">
                <a:solidFill>
                  <a:schemeClr val="tx1"/>
                </a:solidFill>
              </a:rPr>
              <a:t>rdfs:label</a:t>
            </a:r>
            <a:r>
              <a:rPr lang="de-DE" b="1" dirty="0">
                <a:solidFill>
                  <a:schemeClr val="tx1"/>
                </a:solidFill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b="1" dirty="0">
                <a:solidFill>
                  <a:schemeClr val="tx1"/>
                </a:solidFill>
              </a:rPr>
              <a:t>&lt;</a:t>
            </a:r>
            <a:r>
              <a:rPr lang="de-DE" b="1" dirty="0" err="1">
                <a:solidFill>
                  <a:schemeClr val="tx1"/>
                </a:solidFill>
              </a:rPr>
              <a:t>dbp:hascharakter</a:t>
            </a:r>
            <a:r>
              <a:rPr lang="de-DE" b="1" dirty="0">
                <a:solidFill>
                  <a:schemeClr val="tx1"/>
                </a:solidFill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b="1" dirty="0">
                <a:solidFill>
                  <a:schemeClr val="tx1"/>
                </a:solidFill>
              </a:rPr>
              <a:t>	&lt;</a:t>
            </a:r>
            <a:r>
              <a:rPr lang="de-DE" b="1" dirty="0" err="1">
                <a:solidFill>
                  <a:schemeClr val="tx1"/>
                </a:solidFill>
              </a:rPr>
              <a:t>rdf:Charakter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rdf:about</a:t>
            </a:r>
            <a:r>
              <a:rPr lang="de-DE" b="1" dirty="0">
                <a:solidFill>
                  <a:schemeClr val="tx1"/>
                </a:solidFill>
              </a:rPr>
              <a:t>=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b="1" dirty="0">
                <a:solidFill>
                  <a:schemeClr val="tx1"/>
                </a:solidFill>
              </a:rPr>
              <a:t>	"http://shadowhearts.wikia.com/</a:t>
            </a:r>
            <a:r>
              <a:rPr lang="de-DE" b="1" dirty="0" err="1">
                <a:solidFill>
                  <a:schemeClr val="tx1"/>
                </a:solidFill>
              </a:rPr>
              <a:t>wiki</a:t>
            </a:r>
            <a:r>
              <a:rPr lang="de-DE" b="1" dirty="0">
                <a:solidFill>
                  <a:schemeClr val="tx1"/>
                </a:solidFill>
              </a:rPr>
              <a:t>/Rasputin"&gt;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b="1" dirty="0">
                <a:solidFill>
                  <a:schemeClr val="tx1"/>
                </a:solidFill>
              </a:rPr>
              <a:t>		&lt;</a:t>
            </a:r>
            <a:r>
              <a:rPr lang="de-DE" b="1" dirty="0" err="1">
                <a:solidFill>
                  <a:schemeClr val="tx1"/>
                </a:solidFill>
              </a:rPr>
              <a:t>dbp:name</a:t>
            </a:r>
            <a:r>
              <a:rPr lang="de-DE" b="1" dirty="0">
                <a:solidFill>
                  <a:schemeClr val="tx1"/>
                </a:solidFill>
              </a:rPr>
              <a:t>&gt;Rasputin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b="1" dirty="0">
                <a:solidFill>
                  <a:schemeClr val="tx1"/>
                </a:solidFill>
              </a:rPr>
              <a:t>		&lt;/</a:t>
            </a:r>
            <a:r>
              <a:rPr lang="de-DE" b="1" dirty="0" err="1">
                <a:solidFill>
                  <a:schemeClr val="tx1"/>
                </a:solidFill>
              </a:rPr>
              <a:t>dbp:name</a:t>
            </a:r>
            <a:r>
              <a:rPr lang="de-DE" b="1" dirty="0">
                <a:solidFill>
                  <a:schemeClr val="tx1"/>
                </a:solidFill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b="1" dirty="0">
                <a:solidFill>
                  <a:schemeClr val="tx1"/>
                </a:solidFill>
              </a:rPr>
              <a:t>	&lt;/</a:t>
            </a:r>
            <a:r>
              <a:rPr lang="de-DE" b="1" dirty="0" err="1">
                <a:solidFill>
                  <a:schemeClr val="tx1"/>
                </a:solidFill>
              </a:rPr>
              <a:t>rdf:Charakter</a:t>
            </a:r>
            <a:r>
              <a:rPr lang="de-DE" b="1" dirty="0">
                <a:solidFill>
                  <a:schemeClr val="tx1"/>
                </a:solidFill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b="1" dirty="0">
                <a:solidFill>
                  <a:schemeClr val="tx1"/>
                </a:solidFill>
              </a:rPr>
              <a:t>&lt;/</a:t>
            </a:r>
            <a:r>
              <a:rPr lang="de-DE" b="1" dirty="0" err="1">
                <a:solidFill>
                  <a:schemeClr val="tx1"/>
                </a:solidFill>
              </a:rPr>
              <a:t>dbp:hascharakter</a:t>
            </a:r>
            <a:r>
              <a:rPr lang="de-DE" b="1" dirty="0">
                <a:solidFill>
                  <a:schemeClr val="tx1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</a:rPr>
              <a:t>&lt;/</a:t>
            </a:r>
            <a:r>
              <a:rPr lang="de-DE" sz="1800" b="1" dirty="0" err="1">
                <a:solidFill>
                  <a:schemeClr val="tx1"/>
                </a:solidFill>
              </a:rPr>
              <a:t>rdf:Spiel</a:t>
            </a:r>
            <a:r>
              <a:rPr lang="de-DE" sz="18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3668321" y="4596664"/>
            <a:ext cx="1488855" cy="8280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Shadow </a:t>
            </a:r>
            <a:r>
              <a:rPr lang="de-DE" sz="1100" dirty="0" err="1"/>
              <a:t>Hearts</a:t>
            </a:r>
            <a:r>
              <a:rPr lang="de-DE" sz="1100" dirty="0"/>
              <a:t>: </a:t>
            </a:r>
            <a:r>
              <a:rPr lang="de-DE" sz="1100" dirty="0" err="1"/>
              <a:t>Covenant</a:t>
            </a:r>
            <a:endParaRPr lang="de-DE" sz="1100" dirty="0"/>
          </a:p>
        </p:txBody>
      </p:sp>
      <p:sp>
        <p:nvSpPr>
          <p:cNvPr id="6" name="Ellipse 5"/>
          <p:cNvSpPr/>
          <p:nvPr/>
        </p:nvSpPr>
        <p:spPr>
          <a:xfrm>
            <a:off x="6285571" y="4587233"/>
            <a:ext cx="1488855" cy="8280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Rasputin</a:t>
            </a:r>
          </a:p>
        </p:txBody>
      </p:sp>
      <p:cxnSp>
        <p:nvCxnSpPr>
          <p:cNvPr id="7" name="Gerader Verbinder 6"/>
          <p:cNvCxnSpPr>
            <a:stCxn id="5" idx="6"/>
            <a:endCxn id="6" idx="2"/>
          </p:cNvCxnSpPr>
          <p:nvPr/>
        </p:nvCxnSpPr>
        <p:spPr>
          <a:xfrm flipV="1">
            <a:off x="5157176" y="5001262"/>
            <a:ext cx="1128395" cy="9431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5163111" y="4749083"/>
            <a:ext cx="1208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hascharackter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50678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Triplestore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8452"/>
          <a:stretch/>
        </p:blipFill>
        <p:spPr>
          <a:xfrm>
            <a:off x="691378" y="1142771"/>
            <a:ext cx="7678498" cy="3530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0" name="Picture 2" descr="http://www.dataversity.net/wp-content/uploads/sites/2/2014/01/stardog-bl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62" y="2909750"/>
            <a:ext cx="3411927" cy="2244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Ellipse 5"/>
          <p:cNvSpPr/>
          <p:nvPr/>
        </p:nvSpPr>
        <p:spPr>
          <a:xfrm>
            <a:off x="1728439" y="1142771"/>
            <a:ext cx="568712" cy="289325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338146" y="1597901"/>
            <a:ext cx="2564781" cy="262053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01672" y="400840"/>
            <a:ext cx="1419090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SPARQL - Anfrage</a:t>
            </a:r>
          </a:p>
        </p:txBody>
      </p:sp>
      <p:cxnSp>
        <p:nvCxnSpPr>
          <p:cNvPr id="10" name="Gerader Verbinder 9"/>
          <p:cNvCxnSpPr>
            <a:stCxn id="6" idx="7"/>
            <a:endCxn id="8" idx="1"/>
          </p:cNvCxnSpPr>
          <p:nvPr/>
        </p:nvCxnSpPr>
        <p:spPr>
          <a:xfrm flipV="1">
            <a:off x="2213865" y="724006"/>
            <a:ext cx="687807" cy="461136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901671" y="3847429"/>
            <a:ext cx="1001255" cy="369332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197124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SparQL</a:t>
            </a:r>
            <a:r>
              <a:rPr lang="de-DE" dirty="0"/>
              <a:t>-Abfrage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pPr marL="0" indent="0">
              <a:buNone/>
            </a:pPr>
            <a:r>
              <a:rPr lang="de-DE" sz="2200" b="1" dirty="0">
                <a:solidFill>
                  <a:schemeClr val="tx1"/>
                </a:solidFill>
              </a:rPr>
              <a:t>PREFIX </a:t>
            </a:r>
            <a:r>
              <a:rPr lang="de-DE" sz="2200" b="1" dirty="0" err="1">
                <a:solidFill>
                  <a:schemeClr val="tx1"/>
                </a:solidFill>
              </a:rPr>
              <a:t>dbp</a:t>
            </a:r>
            <a:r>
              <a:rPr lang="de-DE" sz="2200" b="1" dirty="0">
                <a:solidFill>
                  <a:schemeClr val="tx1"/>
                </a:solidFill>
              </a:rPr>
              <a:t>: &lt;http://dbpedia.org/property/&gt;</a:t>
            </a:r>
          </a:p>
          <a:p>
            <a:endParaRPr lang="de-DE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2200" b="1" dirty="0">
                <a:solidFill>
                  <a:schemeClr val="tx1"/>
                </a:solidFill>
              </a:rPr>
              <a:t>SELECT *</a:t>
            </a:r>
          </a:p>
          <a:p>
            <a:pPr marL="0" indent="0">
              <a:buNone/>
            </a:pPr>
            <a:r>
              <a:rPr lang="de-DE" sz="2200" b="1" dirty="0">
                <a:solidFill>
                  <a:schemeClr val="tx1"/>
                </a:solidFill>
              </a:rPr>
              <a:t>WHERE { ?Namen </a:t>
            </a:r>
            <a:r>
              <a:rPr lang="de-DE" sz="2200" b="1" dirty="0" err="1">
                <a:solidFill>
                  <a:schemeClr val="tx1"/>
                </a:solidFill>
              </a:rPr>
              <a:t>rdf:type</a:t>
            </a:r>
            <a:r>
              <a:rPr lang="de-DE" sz="2200" b="1" dirty="0">
                <a:solidFill>
                  <a:schemeClr val="tx1"/>
                </a:solidFill>
              </a:rPr>
              <a:t> </a:t>
            </a:r>
            <a:r>
              <a:rPr lang="de-DE" sz="2200" b="1" dirty="0" err="1">
                <a:solidFill>
                  <a:schemeClr val="tx1"/>
                </a:solidFill>
              </a:rPr>
              <a:t>rdf:Namen</a:t>
            </a:r>
            <a:r>
              <a:rPr lang="de-DE" sz="22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de-DE" sz="2200" b="1" dirty="0">
                <a:solidFill>
                  <a:schemeClr val="tx1"/>
                </a:solidFill>
              </a:rPr>
              <a:t>  		?Namen </a:t>
            </a:r>
            <a:r>
              <a:rPr lang="de-DE" sz="2200" b="1" dirty="0" err="1">
                <a:solidFill>
                  <a:schemeClr val="tx1"/>
                </a:solidFill>
              </a:rPr>
              <a:t>dbp:name</a:t>
            </a:r>
            <a:r>
              <a:rPr lang="de-DE" sz="2200" b="1" dirty="0">
                <a:solidFill>
                  <a:schemeClr val="tx1"/>
                </a:solidFill>
              </a:rPr>
              <a:t> ?string1.</a:t>
            </a:r>
          </a:p>
          <a:p>
            <a:pPr marL="0" indent="0">
              <a:buNone/>
            </a:pPr>
            <a:r>
              <a:rPr lang="de-DE" sz="2200" b="1" dirty="0">
                <a:solidFill>
                  <a:schemeClr val="tx1"/>
                </a:solidFill>
              </a:rPr>
              <a:t>       	?Charakter </a:t>
            </a:r>
            <a:r>
              <a:rPr lang="de-DE" sz="2200" b="1" dirty="0" err="1">
                <a:solidFill>
                  <a:schemeClr val="tx1"/>
                </a:solidFill>
              </a:rPr>
              <a:t>rdf:type</a:t>
            </a:r>
            <a:r>
              <a:rPr lang="de-DE" sz="2200" b="1" dirty="0">
                <a:solidFill>
                  <a:schemeClr val="tx1"/>
                </a:solidFill>
              </a:rPr>
              <a:t> </a:t>
            </a:r>
            <a:r>
              <a:rPr lang="de-DE" sz="2200" b="1" dirty="0" err="1">
                <a:solidFill>
                  <a:schemeClr val="tx1"/>
                </a:solidFill>
              </a:rPr>
              <a:t>rdf:Charakter</a:t>
            </a:r>
            <a:r>
              <a:rPr lang="de-DE" sz="22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de-DE" sz="2200" b="1" dirty="0">
                <a:solidFill>
                  <a:schemeClr val="tx1"/>
                </a:solidFill>
              </a:rPr>
              <a:t>       	?Charakter </a:t>
            </a:r>
            <a:r>
              <a:rPr lang="de-DE" sz="2200" b="1" dirty="0" err="1">
                <a:solidFill>
                  <a:schemeClr val="tx1"/>
                </a:solidFill>
              </a:rPr>
              <a:t>dbp:name</a:t>
            </a:r>
            <a:r>
              <a:rPr lang="de-DE" sz="2200" b="1" dirty="0">
                <a:solidFill>
                  <a:schemeClr val="tx1"/>
                </a:solidFill>
              </a:rPr>
              <a:t> ?string2.</a:t>
            </a:r>
          </a:p>
          <a:p>
            <a:pPr marL="0" indent="0">
              <a:buNone/>
            </a:pPr>
            <a:r>
              <a:rPr lang="de-DE" sz="2200" b="1" dirty="0">
                <a:solidFill>
                  <a:schemeClr val="tx1"/>
                </a:solidFill>
              </a:rPr>
              <a:t>       	Filter(</a:t>
            </a:r>
            <a:r>
              <a:rPr lang="de-DE" sz="2200" b="1" dirty="0" err="1">
                <a:solidFill>
                  <a:schemeClr val="tx1"/>
                </a:solidFill>
              </a:rPr>
              <a:t>contains</a:t>
            </a:r>
            <a:r>
              <a:rPr lang="de-DE" sz="2200" b="1" dirty="0">
                <a:solidFill>
                  <a:schemeClr val="tx1"/>
                </a:solidFill>
              </a:rPr>
              <a:t>(?string1,?string2))    </a:t>
            </a:r>
          </a:p>
          <a:p>
            <a:pPr marL="0" indent="0">
              <a:buNone/>
            </a:pPr>
            <a:r>
              <a:rPr lang="de-DE" sz="22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1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Ergebnis/</a:t>
            </a:r>
            <a:br>
              <a:rPr lang="de-DE" dirty="0"/>
            </a:br>
            <a:r>
              <a:rPr lang="de-DE" dirty="0"/>
              <a:t>Validierung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533400"/>
            <a:ext cx="7573537" cy="3767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93720"/>
              </p:ext>
            </p:extLst>
          </p:nvPr>
        </p:nvGraphicFramePr>
        <p:xfrm>
          <a:off x="533400" y="667215"/>
          <a:ext cx="771209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024">
                  <a:extLst>
                    <a:ext uri="{9D8B030D-6E8A-4147-A177-3AD203B41FA5}">
                      <a16:colId xmlns:a16="http://schemas.microsoft.com/office/drawing/2014/main" val="1017977222"/>
                    </a:ext>
                  </a:extLst>
                </a:gridCol>
                <a:gridCol w="1928024">
                  <a:extLst>
                    <a:ext uri="{9D8B030D-6E8A-4147-A177-3AD203B41FA5}">
                      <a16:colId xmlns:a16="http://schemas.microsoft.com/office/drawing/2014/main" val="2981672141"/>
                    </a:ext>
                  </a:extLst>
                </a:gridCol>
                <a:gridCol w="2272573">
                  <a:extLst>
                    <a:ext uri="{9D8B030D-6E8A-4147-A177-3AD203B41FA5}">
                      <a16:colId xmlns:a16="http://schemas.microsoft.com/office/drawing/2014/main" val="2648716559"/>
                    </a:ext>
                  </a:extLst>
                </a:gridCol>
                <a:gridCol w="1583474">
                  <a:extLst>
                    <a:ext uri="{9D8B030D-6E8A-4147-A177-3AD203B41FA5}">
                      <a16:colId xmlns:a16="http://schemas.microsoft.com/office/drawing/2014/main" val="607929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Charakter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string2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http://geboren.am/person/...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Edgar Rice Burroughs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http://shadowhearts.wikia.com/...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Edgar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1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http://geboren.am/person/...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Ernest Rutherford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http://shadowhearts.wikia.com/...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Ernest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2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http://geboren.am/person/...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Rawls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http://shadowhearts.wikia.com/...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1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http://geboren.am/person/...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D. Rockefeller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http://shadowhearts.wikia.com/...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1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http://geboren.am/person/...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August Roebling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http://shadowhearts.wikia.com/...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2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http://geboren.am/person/...</a:t>
                      </a:r>
                      <a:endParaRPr lang="de-D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Grigori Rasputin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http://shadowhearts.wikia.com/...	</a:t>
                      </a:r>
                      <a:endParaRPr lang="de-D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Rasputin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83912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186451" y="5012350"/>
            <a:ext cx="264283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1. Name prüfen </a:t>
            </a:r>
          </a:p>
          <a:p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Kontext nachlesen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3762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354</Words>
  <Application>Microsoft Office PowerPoint</Application>
  <PresentationFormat>Bildschirmpräsentation (4:3)</PresentationFormat>
  <Paragraphs>134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Segment</vt:lpstr>
      <vt:lpstr>Historische Persönlichkeiten als Charaktere in Videospielen</vt:lpstr>
      <vt:lpstr>Fragestellung</vt:lpstr>
      <vt:lpstr>Vorgehen</vt:lpstr>
      <vt:lpstr>Daten-Beschaffung/Aufberitung</vt:lpstr>
      <vt:lpstr>Triple</vt:lpstr>
      <vt:lpstr>RDF-Beispiel</vt:lpstr>
      <vt:lpstr>Triplestore</vt:lpstr>
      <vt:lpstr>SparQL-Abfrage</vt:lpstr>
      <vt:lpstr>Ergebnis/ Validierung</vt:lpstr>
      <vt:lpstr>Ergebnisse</vt:lpstr>
      <vt:lpstr>Aktuelle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Historische Persönlichkeiten als Charaktere in Videospielen</dc:title>
  <dc:creator>ms941712</dc:creator>
  <cp:lastModifiedBy>ms941712</cp:lastModifiedBy>
  <cp:revision>22</cp:revision>
  <dcterms:created xsi:type="dcterms:W3CDTF">2016-06-17T11:33:26Z</dcterms:created>
  <dcterms:modified xsi:type="dcterms:W3CDTF">2016-06-29T09:19:39Z</dcterms:modified>
</cp:coreProperties>
</file>