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13"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94A2D3"/>
    <a:srgbClr val="6969A2"/>
    <a:srgbClr val="FFFFFF"/>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49A1704-635E-EC36-46D4-A6A86746DE9F}"/>
                  </a:ext>
                </a:extLst>
              </p:cNvPr>
              <p:cNvGraphicFramePr>
                <a:graphicFrameLocks noGrp="1"/>
              </p:cNvGraphicFramePr>
              <p:nvPr>
                <p:extLst>
                  <p:ext uri="{D42A27DB-BD31-4B8C-83A1-F6EECF244321}">
                    <p14:modId xmlns:p14="http://schemas.microsoft.com/office/powerpoint/2010/main" val="1904094878"/>
                  </p:ext>
                </p:extLst>
              </p:nvPr>
            </p:nvGraphicFramePr>
            <p:xfrm>
              <a:off x="0" y="0"/>
              <a:ext cx="9143999"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49A1704-635E-EC36-46D4-A6A86746DE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3999" cy="5143500"/>
              </a:xfrm>
              <a:prstGeom prst="rect">
                <a:avLst/>
              </a:prstGeom>
            </p:spPr>
          </p:pic>
        </mc:Fallback>
      </mc:AlternateContent>
    </p:spTree>
    <p:extLst>
      <p:ext uri="{BB962C8B-B14F-4D97-AF65-F5344CB8AC3E}">
        <p14:creationId xmlns:p14="http://schemas.microsoft.com/office/powerpoint/2010/main" val="5428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264965" y="703544"/>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317003" y="1470192"/>
            <a:ext cx="8540474" cy="332549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a:t>
            </a:r>
            <a:r>
              <a:rPr lang="en-US" sz="1000" b="1" dirty="0">
                <a:solidFill>
                  <a:srgbClr val="455A64"/>
                </a:solidFill>
                <a:latin typeface="Expo Arabic Bold" panose="00000800000000000000" pitchFamily="50" charset="-78"/>
                <a:cs typeface="Expo Arabic Bold" panose="00000800000000000000" pitchFamily="50" charset="-78"/>
              </a:rPr>
              <a:t>16.12%</a:t>
            </a:r>
            <a:r>
              <a:rPr lang="en-US" sz="1000" dirty="0">
                <a:solidFill>
                  <a:srgbClr val="455A64"/>
                </a:solidFill>
                <a:latin typeface="Expo Arabic Bold" panose="00000800000000000000" pitchFamily="50" charset="-78"/>
                <a:cs typeface="Expo Arabic Bold" panose="00000800000000000000" pitchFamily="50" charset="-78"/>
              </a:rPr>
              <a:t>, meaning that </a:t>
            </a:r>
            <a:r>
              <a:rPr lang="en-US" sz="1000" b="1" dirty="0">
                <a:solidFill>
                  <a:srgbClr val="455A64"/>
                </a:solidFill>
                <a:latin typeface="Expo Arabic Bold" panose="00000800000000000000" pitchFamily="50" charset="-78"/>
                <a:cs typeface="Expo Arabic Bold" panose="00000800000000000000" pitchFamily="50" charset="-78"/>
              </a:rPr>
              <a:t>one in every six employees leaves</a:t>
            </a:r>
            <a:r>
              <a:rPr lang="en-US" sz="1000" dirty="0">
                <a:solidFill>
                  <a:srgbClr val="455A64"/>
                </a:solidFill>
                <a:latin typeface="Expo Arabic Bold" panose="00000800000000000000" pitchFamily="50" charset="-78"/>
                <a:cs typeface="Expo Arabic Bold" panose="00000800000000000000" pitchFamily="50" charset="-78"/>
              </a:rPr>
              <a:t>, indicating challenges in employee retention.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Tenure-related variables</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Younger, single employees</a:t>
            </a:r>
            <a:r>
              <a:rPr lang="en-US" sz="1000" dirty="0">
                <a:solidFill>
                  <a:srgbClr val="455A64"/>
                </a:solidFill>
                <a:latin typeface="Expo Arabic Bold" panose="00000800000000000000" pitchFamily="50" charset="-78"/>
                <a:cs typeface="Expo Arabic Bold" panose="00000800000000000000" pitchFamily="50" charset="-78"/>
              </a:rPr>
              <a:t>, those working in </a:t>
            </a:r>
            <a:r>
              <a:rPr lang="en-US" sz="1000" b="1" dirty="0">
                <a:solidFill>
                  <a:srgbClr val="455A64"/>
                </a:solidFill>
                <a:latin typeface="Expo Arabic Bold" panose="00000800000000000000" pitchFamily="50" charset="-78"/>
                <a:cs typeface="Expo Arabic Bold" panose="00000800000000000000" pitchFamily="50" charset="-78"/>
              </a:rPr>
              <a:t>Sales</a:t>
            </a:r>
            <a:r>
              <a:rPr lang="en-US" sz="1000" dirty="0">
                <a:solidFill>
                  <a:srgbClr val="455A64"/>
                </a:solidFill>
                <a:latin typeface="Expo Arabic Bold" panose="00000800000000000000" pitchFamily="50" charset="-78"/>
                <a:cs typeface="Expo Arabic Bold" panose="00000800000000000000" pitchFamily="50" charset="-78"/>
              </a:rPr>
              <a:t>, frequent </a:t>
            </a:r>
            <a:r>
              <a:rPr lang="en-US" sz="1000" b="1" dirty="0">
                <a:solidFill>
                  <a:srgbClr val="455A64"/>
                </a:solidFill>
                <a:latin typeface="Expo Arabic Bold" panose="00000800000000000000" pitchFamily="50" charset="-78"/>
                <a:cs typeface="Expo Arabic Bold" panose="00000800000000000000" pitchFamily="50" charset="-78"/>
              </a:rPr>
              <a:t>travelers</a:t>
            </a:r>
            <a:r>
              <a:rPr lang="en-US" sz="1000" dirty="0">
                <a:solidFill>
                  <a:srgbClr val="455A64"/>
                </a:solidFill>
                <a:latin typeface="Expo Arabic Bold" panose="00000800000000000000" pitchFamily="50" charset="-78"/>
                <a:cs typeface="Expo Arabic Bold" panose="00000800000000000000" pitchFamily="50" charset="-78"/>
              </a:rPr>
              <a:t>, and those with </a:t>
            </a:r>
            <a:r>
              <a:rPr lang="en-US" sz="1000" b="1" dirty="0">
                <a:solidFill>
                  <a:srgbClr val="455A64"/>
                </a:solidFill>
                <a:latin typeface="Expo Arabic Bold" panose="00000800000000000000" pitchFamily="50" charset="-78"/>
                <a:cs typeface="Expo Arabic Bold" panose="00000800000000000000" pitchFamily="50" charset="-78"/>
              </a:rPr>
              <a:t>low salaries</a:t>
            </a:r>
            <a:r>
              <a:rPr lang="en-US" sz="1000" dirty="0">
                <a:solidFill>
                  <a:srgbClr val="455A64"/>
                </a:solidFill>
                <a:latin typeface="Expo Arabic Bold" panose="00000800000000000000" pitchFamily="50" charset="-78"/>
                <a:cs typeface="Expo Arabic Bold" panose="00000800000000000000" pitchFamily="50" charset="-78"/>
              </a:rPr>
              <a:t> or required to work </a:t>
            </a:r>
            <a:r>
              <a:rPr lang="en-US" sz="1000" b="1" dirty="0">
                <a:solidFill>
                  <a:srgbClr val="455A64"/>
                </a:solidFill>
                <a:latin typeface="Expo Arabic Bold" panose="00000800000000000000" pitchFamily="50" charset="-78"/>
                <a:cs typeface="Expo Arabic Bold" panose="00000800000000000000" pitchFamily="50" charset="-78"/>
              </a:rPr>
              <a:t>overtime</a:t>
            </a:r>
            <a:r>
              <a:rPr lang="en-US" sz="1000" dirty="0">
                <a:solidFill>
                  <a:srgbClr val="455A64"/>
                </a:solidFill>
                <a:latin typeface="Expo Arabic Bold" panose="00000800000000000000" pitchFamily="50" charset="-78"/>
                <a:cs typeface="Expo Arabic Bold" panose="00000800000000000000" pitchFamily="50" charset="-78"/>
              </a:rPr>
              <a:t> are </a:t>
            </a:r>
            <a:r>
              <a:rPr lang="en-US" sz="1000" b="1" dirty="0">
                <a:solidFill>
                  <a:srgbClr val="455A64"/>
                </a:solidFill>
                <a:latin typeface="Expo Arabic Bold" panose="00000800000000000000" pitchFamily="50" charset="-78"/>
                <a:cs typeface="Expo Arabic Bold" panose="00000800000000000000" pitchFamily="50" charset="-78"/>
              </a:rPr>
              <a:t>more likely to leave</a:t>
            </a:r>
            <a:r>
              <a:rPr lang="en-US" sz="1000" dirty="0">
                <a:solidFill>
                  <a:srgbClr val="455A64"/>
                </a:solidFill>
                <a:latin typeface="Expo Arabic Bold" panose="00000800000000000000" pitchFamily="50" charset="-78"/>
                <a:cs typeface="Expo Arabic Bold" panose="00000800000000000000" pitchFamily="50" charset="-78"/>
              </a:rPr>
              <a:t> the organization.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a:t>
            </a:r>
            <a:r>
              <a:rPr lang="en-US" sz="1000" b="1" dirty="0">
                <a:solidFill>
                  <a:srgbClr val="455A64"/>
                </a:solidFill>
                <a:latin typeface="Expo Arabic Bold" panose="00000800000000000000" pitchFamily="50" charset="-78"/>
                <a:cs typeface="Expo Arabic Bold" panose="00000800000000000000" pitchFamily="50" charset="-78"/>
              </a:rPr>
              <a:t>haven’t been promoted for a long time</a:t>
            </a:r>
            <a:r>
              <a:rPr lang="en-US" sz="1000" dirty="0">
                <a:solidFill>
                  <a:srgbClr val="455A64"/>
                </a:solidFill>
                <a:latin typeface="Expo Arabic Bold" panose="00000800000000000000" pitchFamily="50" charset="-78"/>
                <a:cs typeface="Expo Arabic Bold" panose="00000800000000000000" pitchFamily="50" charset="-78"/>
              </a:rPr>
              <a:t> or have </a:t>
            </a:r>
            <a:r>
              <a:rPr lang="en-US" sz="1000" b="1" dirty="0">
                <a:solidFill>
                  <a:srgbClr val="455A64"/>
                </a:solidFill>
                <a:latin typeface="Expo Arabic Bold" panose="00000800000000000000" pitchFamily="50" charset="-78"/>
                <a:cs typeface="Expo Arabic Bold" panose="00000800000000000000" pitchFamily="50" charset="-78"/>
              </a:rPr>
              <a:t>limited time with their current manager</a:t>
            </a:r>
            <a:r>
              <a:rPr lang="en-US" sz="1000" dirty="0">
                <a:solidFill>
                  <a:srgbClr val="455A64"/>
                </a:solidFill>
                <a:latin typeface="Expo Arabic Bold" panose="00000800000000000000" pitchFamily="50" charset="-78"/>
                <a:cs typeface="Expo Arabic Bold" panose="00000800000000000000" pitchFamily="50" charset="-78"/>
              </a:rPr>
              <a:t> also show higher attrition rates.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a:t>
            </a:r>
            <a:r>
              <a:rPr lang="en-US" sz="1000" b="1" dirty="0">
                <a:solidFill>
                  <a:srgbClr val="455A64"/>
                </a:solidFill>
                <a:latin typeface="Expo Arabic Bold" panose="00000800000000000000" pitchFamily="50" charset="-78"/>
                <a:cs typeface="Expo Arabic Bold" panose="00000800000000000000" pitchFamily="50" charset="-78"/>
              </a:rPr>
              <a:t>Gender, Distance from Home, Environment Satisfaction, Job Satisfaction, and Work-Life Balance</a:t>
            </a:r>
            <a:r>
              <a:rPr lang="en-US" sz="1000" dirty="0">
                <a:solidFill>
                  <a:srgbClr val="455A64"/>
                </a:solidFill>
                <a:latin typeface="Expo Arabic Bold" panose="00000800000000000000" pitchFamily="50" charset="-78"/>
                <a:cs typeface="Expo Arabic Bold" panose="00000800000000000000" pitchFamily="50" charset="-78"/>
              </a:rPr>
              <a:t> showed </a:t>
            </a:r>
            <a:r>
              <a:rPr lang="en-US" sz="1000" b="1" dirty="0">
                <a:solidFill>
                  <a:srgbClr val="455A64"/>
                </a:solidFill>
                <a:latin typeface="Expo Arabic Bold" panose="00000800000000000000" pitchFamily="50" charset="-78"/>
                <a:cs typeface="Expo Arabic Bold" panose="00000800000000000000" pitchFamily="50" charset="-78"/>
              </a:rPr>
              <a:t>no statistically significant relationship</a:t>
            </a:r>
            <a:r>
              <a:rPr lang="en-US" sz="1000" dirty="0">
                <a:solidFill>
                  <a:srgbClr val="455A64"/>
                </a:solidFill>
                <a:latin typeface="Expo Arabic Bold" panose="00000800000000000000" pitchFamily="50" charset="-78"/>
                <a:cs typeface="Expo Arabic Bold" panose="00000800000000000000" pitchFamily="50" charset="-78"/>
              </a:rPr>
              <a:t>, but may still contribute </a:t>
            </a:r>
            <a:r>
              <a:rPr lang="en-US" sz="1000" b="1" dirty="0">
                <a:solidFill>
                  <a:srgbClr val="455A64"/>
                </a:solidFill>
                <a:latin typeface="Expo Arabic Bold" panose="00000800000000000000" pitchFamily="50" charset="-78"/>
                <a:cs typeface="Expo Arabic Bold" panose="00000800000000000000" pitchFamily="50" charset="-78"/>
              </a:rPr>
              <a:t>indirectly</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a:t>
            </a:r>
            <a:r>
              <a:rPr lang="en-US" sz="1000" b="1" dirty="0">
                <a:solidFill>
                  <a:srgbClr val="455A64"/>
                </a:solidFill>
                <a:latin typeface="Expo Arabic Bold" panose="00000800000000000000" pitchFamily="50" charset="-78"/>
                <a:cs typeface="Expo Arabic Bold" panose="00000800000000000000" pitchFamily="50" charset="-78"/>
              </a:rPr>
              <a:t>higher salaries</a:t>
            </a:r>
            <a:r>
              <a:rPr lang="en-US"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longer tenure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higher job levels</a:t>
            </a:r>
            <a:r>
              <a:rPr lang="en-US" sz="1000" dirty="0">
                <a:solidFill>
                  <a:srgbClr val="455A64"/>
                </a:solidFill>
                <a:latin typeface="Expo Arabic Bold" panose="00000800000000000000" pitchFamily="50" charset="-78"/>
                <a:cs typeface="Expo Arabic Bold" panose="00000800000000000000" pitchFamily="50" charset="-78"/>
              </a:rPr>
              <a:t> tend to have a </a:t>
            </a:r>
            <a:r>
              <a:rPr lang="en-US" sz="1000" b="1" dirty="0">
                <a:solidFill>
                  <a:srgbClr val="455A64"/>
                </a:solidFill>
                <a:latin typeface="Expo Arabic Bold" panose="00000800000000000000" pitchFamily="50" charset="-78"/>
                <a:cs typeface="Expo Arabic Bold" panose="00000800000000000000" pitchFamily="50" charset="-78"/>
              </a:rPr>
              <a:t>lower likelihood of leaving</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a:t>
            </a:r>
            <a:r>
              <a:rPr lang="en-US" sz="1000" b="1" dirty="0">
                <a:solidFill>
                  <a:srgbClr val="455A64"/>
                </a:solidFill>
                <a:latin typeface="Expo Arabic Bold" panose="00000800000000000000" pitchFamily="50" charset="-78"/>
                <a:cs typeface="Expo Arabic Bold" panose="00000800000000000000" pitchFamily="50" charset="-78"/>
              </a:rPr>
              <a:t>data inconsistency</a:t>
            </a:r>
            <a:r>
              <a:rPr lang="en-US" sz="1000" dirty="0">
                <a:solidFill>
                  <a:srgbClr val="455A64"/>
                </a:solidFill>
                <a:latin typeface="Expo Arabic Bold" panose="00000800000000000000" pitchFamily="50" charset="-78"/>
                <a:cs typeface="Expo Arabic Bold" panose="00000800000000000000" pitchFamily="50" charset="-78"/>
              </a:rPr>
              <a:t> observed in some performance ratings, where the </a:t>
            </a:r>
            <a:r>
              <a:rPr lang="en-US" sz="1000" b="1" dirty="0">
                <a:solidFill>
                  <a:srgbClr val="455A64"/>
                </a:solidFill>
                <a:latin typeface="Expo Arabic Bold" panose="00000800000000000000" pitchFamily="50" charset="-78"/>
                <a:cs typeface="Expo Arabic Bold" panose="00000800000000000000" pitchFamily="50" charset="-78"/>
              </a:rPr>
              <a:t>Review Date preceded the Hire Date</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a:t>
            </a:r>
            <a:r>
              <a:rPr lang="en-US" sz="1000" b="1" dirty="0">
                <a:solidFill>
                  <a:srgbClr val="455A64"/>
                </a:solidFill>
                <a:latin typeface="Expo Arabic Bold" panose="00000800000000000000" pitchFamily="50" charset="-78"/>
                <a:cs typeface="Expo Arabic Bold" panose="00000800000000000000" pitchFamily="50" charset="-78"/>
              </a:rPr>
              <a:t>no missing or erroneous values</a:t>
            </a:r>
            <a:r>
              <a:rPr lang="en-US" sz="1000" dirty="0">
                <a:solidFill>
                  <a:srgbClr val="455A64"/>
                </a:solidFill>
                <a:latin typeface="Expo Arabic Bold" panose="00000800000000000000" pitchFamily="50" charset="-78"/>
                <a:cs typeface="Expo Arabic Bold" panose="00000800000000000000" pitchFamily="50" charset="-78"/>
              </a:rPr>
              <a:t>, and all features are in the </a:t>
            </a:r>
            <a:r>
              <a:rPr lang="en-US" sz="1000" b="1" dirty="0">
                <a:solidFill>
                  <a:srgbClr val="455A64"/>
                </a:solidFill>
                <a:latin typeface="Expo Arabic Bold" panose="00000800000000000000" pitchFamily="50" charset="-78"/>
                <a:cs typeface="Expo Arabic Bold" panose="00000800000000000000" pitchFamily="50" charset="-78"/>
              </a:rPr>
              <a:t>correct data type</a:t>
            </a:r>
            <a:r>
              <a:rPr lang="en-US" sz="1000" dirty="0">
                <a:solidFill>
                  <a:srgbClr val="455A64"/>
                </a:solidFill>
                <a:latin typeface="Expo Arabic Bold" panose="00000800000000000000" pitchFamily="50" charset="-78"/>
                <a:cs typeface="Expo Arabic Bold" panose="00000800000000000000" pitchFamily="50" charset="-78"/>
              </a:rPr>
              <a:t>.</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287265" y="572904"/>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62918" y="1382753"/>
            <a:ext cx="8540474" cy="339740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Provide targeted support and incentives</a:t>
            </a:r>
            <a:r>
              <a:rPr lang="en-US" sz="1000" dirty="0">
                <a:solidFill>
                  <a:srgbClr val="455A64"/>
                </a:solidFill>
                <a:latin typeface="Expo Arabic Bold" panose="00000800000000000000" pitchFamily="50" charset="-78"/>
                <a:cs typeface="Expo Arabic Bold" panose="00000800000000000000" pitchFamily="50" charset="-78"/>
              </a:rPr>
              <a:t> for younger and newly hired employees, especially in high-turnover departments like Sales and Tech.</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Reassess overtime policies</a:t>
            </a:r>
            <a:r>
              <a:rPr lang="en-US" sz="1000" dirty="0">
                <a:solidFill>
                  <a:srgbClr val="455A64"/>
                </a:solidFill>
                <a:latin typeface="Expo Arabic Bold" panose="00000800000000000000" pitchFamily="50" charset="-78"/>
                <a:cs typeface="Expo Arabic Bold" panose="00000800000000000000" pitchFamily="50" charset="-78"/>
              </a:rPr>
              <a:t> and reduce excessive workload to promote healthier work-life balance.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Establish clear career development and promotion paths</a:t>
            </a:r>
            <a:r>
              <a:rPr lang="en-US" sz="1000" dirty="0">
                <a:solidFill>
                  <a:srgbClr val="455A64"/>
                </a:solidFill>
                <a:latin typeface="Expo Arabic Bold" panose="00000800000000000000" pitchFamily="50" charset="-78"/>
                <a:cs typeface="Expo Arabic Bold" panose="00000800000000000000" pitchFamily="50" charset="-78"/>
              </a:rPr>
              <a:t>, particularly for long-term employees with limited advancement.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Enhance salary structures and stock option accessibility</a:t>
            </a:r>
            <a:r>
              <a:rPr lang="en-US" sz="1000" dirty="0">
                <a:solidFill>
                  <a:srgbClr val="455A64"/>
                </a:solidFill>
                <a:latin typeface="Expo Arabic Bold" panose="00000800000000000000" pitchFamily="50" charset="-78"/>
                <a:cs typeface="Expo Arabic Bold" panose="00000800000000000000" pitchFamily="50" charset="-78"/>
              </a:rPr>
              <a:t>, especially for lower-paid employees.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Consider the impact of marital status</a:t>
            </a:r>
            <a:r>
              <a:rPr lang="en-US" sz="1000" dirty="0">
                <a:solidFill>
                  <a:srgbClr val="455A64"/>
                </a:solidFill>
                <a:latin typeface="Expo Arabic Bold" panose="00000800000000000000" pitchFamily="50" charset="-78"/>
                <a:cs typeface="Expo Arabic Bold" panose="00000800000000000000" pitchFamily="50" charset="-78"/>
              </a:rPr>
              <a:t>  and offer flexible policies or support programs for single employees, who are more likely to leave.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Implement mentorship and onboarding programs</a:t>
            </a:r>
            <a:r>
              <a:rPr lang="en-US" sz="1000" dirty="0">
                <a:solidFill>
                  <a:srgbClr val="455A64"/>
                </a:solidFill>
                <a:latin typeface="Expo Arabic Bold" panose="00000800000000000000" pitchFamily="50" charset="-78"/>
                <a:cs typeface="Expo Arabic Bold" panose="00000800000000000000" pitchFamily="50" charset="-78"/>
              </a:rPr>
              <a:t> to support employees with less tenure or limited interaction with their managers.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Review and validate performance rating data</a:t>
            </a:r>
            <a:r>
              <a:rPr lang="en-US" sz="1000" dirty="0">
                <a:solidFill>
                  <a:srgbClr val="455A64"/>
                </a:solidFill>
                <a:latin typeface="Expo Arabic Bold" panose="00000800000000000000" pitchFamily="50" charset="-78"/>
                <a:cs typeface="Expo Arabic Bold" panose="00000800000000000000" pitchFamily="50" charset="-78"/>
              </a:rPr>
              <a:t>, addressing anomalies like review dates that precede hire dates.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Develop tailored retention strategies</a:t>
            </a:r>
            <a:r>
              <a:rPr lang="en-US" sz="1000" dirty="0">
                <a:solidFill>
                  <a:srgbClr val="455A64"/>
                </a:solidFill>
                <a:latin typeface="Expo Arabic Bold" panose="00000800000000000000" pitchFamily="50" charset="-78"/>
                <a:cs typeface="Expo Arabic Bold" panose="00000800000000000000" pitchFamily="50" charset="-78"/>
              </a:rPr>
              <a:t> for roles with high attrition, such as Sales Representatives and frequent travelers.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Explore indirect influences of non-significant factors</a:t>
            </a:r>
            <a:r>
              <a:rPr lang="en-US" sz="1000" dirty="0">
                <a:solidFill>
                  <a:srgbClr val="455A64"/>
                </a:solidFill>
                <a:latin typeface="Expo Arabic Bold" panose="00000800000000000000" pitchFamily="50" charset="-78"/>
                <a:cs typeface="Expo Arabic Bold" panose="00000800000000000000" pitchFamily="50" charset="-78"/>
              </a:rPr>
              <a:t>, like job satisfaction or environment satisfaction, as they may still affect engagement.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Maintain continuous data monitoring and analysis</a:t>
            </a:r>
            <a:r>
              <a:rPr lang="en-US" sz="1000" dirty="0">
                <a:solidFill>
                  <a:srgbClr val="455A64"/>
                </a:solidFill>
                <a:latin typeface="Expo Arabic Bold" panose="00000800000000000000" pitchFamily="50" charset="-78"/>
                <a:cs typeface="Expo Arabic Bold" panose="00000800000000000000" pitchFamily="50" charset="-78"/>
              </a:rPr>
              <a:t>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514283" y="309246"/>
            <a:ext cx="1753604"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Agenda</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16862" y="956910"/>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6527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3DAF8D7-C7E1-447E-B64D-37D8472C4E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2F0F5&quot;"/>
    <we:property name="bookmark" value="&quot;H4sIAAAAAAAAA+1be2/byBH/KoKAw7WAcdj34/5znPSuRdLm4iDAoQiK2d1ZmXc0KVCUHTfwd++QlJ3YlqqEtiMlCGDAEnc5O7Pz23nt6P00FYt5CRf/hFOc/jx9Utd/nkLz50RPD6bV8Cym7AJGHZTl3EnHXXQ0Ws/boq4W05/fT1toZti+KRZLKDtC9PDfbw+mUJYvYdZ9y1Au8GA6x2ZRV1AW/8VhMg21zRIvD6b4bl7WDXQkj1tosSN7RtPpO7HAf5K0IsS2OMNjjO3wVKqgmAORODLrHZrkA01bDBN6ztZO6Uj3yx/VVQtFRcv0c31MQmsWJWSIXkYTWPd8UVSzcsXwh3dfX8y7zYF+rSfLtiWWaFPCH7R6R+7ykqQSaJWRKrIseWJRRM7EPUlKkyRIpqLkACETeYStJFt814b63V1q6LJwaImUMtpmoxhL92SQZPUmCDQSEs+MeITt27g4Afp/h1YWyebIo+baGKGC5Wo7rc3ColDOWWZF8tpLLZDx7u1clO0KA+Hi2bt5Q/AlUA/UDtMZVBHTtMdog4sBku+nLxAWy6YH6rMbA8f1son4CnM/VLVFe0F0/rOav5h2rLxsajoM/cDruoXy2SnB/wJXoyf1+VGDdApIF+zyLT35vwJHaNJNaelLk7B5ctFL8rRors6MOLjF7KNJQWx3YBDGSRuTj1Zan2P0AseCAZjM3KLGnLzSSXOltx+mDbQUNyFFyzwnq0C0JAO3eygc9gbuq8fCXTEGMHBF9tXYJGVCb0Ea5+L40yxVdmT9XCZIcB2JYA5j4ZAg85S9d6BCjiGRx1CjaTEnUUUQ2lluUshOwO6h9fcKvg1wrRNkgJcJUmftNZ3shCo5kWIeDy+CAs9ZafQmW/K4kWzPWEgw5rwVPHMhlHYOgYiPpSW9SABkAWMWFK8QYGG7EzsiFc/qpoi0zm2EHdXl8rT6VL1cbftttfyjDq/qEteg6mCPXOkn8HI4mzU4g3b19dkj7NXhbHj0t2W1Oi18X1k9hhKaiwfh9qGU/C9KC9riFP/yw193i7bDs9lPr7HqSO2Ujx8mh23bFJ1uJq+61GmEZZ8XZ3X7GkKJu7bva6S5fHuV+9G8Pz7K7l7V54uesYe2YW97U9slvjJyCjQyeEoMrY7bPfnjm9pfsCKVjNHyoiwivfmxhqenSLl79yFBC70g82GpAofxOvXD2Mv5fvq8INkH2m+gXHZkf3xKb6T6vPqxU1avrgWWV0i5Q3FB6o3tcc/ocT9vC/2+erAi3ScC67DQT35INFxv8wCGZEErY5yhxAMEuMyEHB/WPawj2RMYPMH2HPEaBV9OVcM+DHrikTHhDKX4OUS0UvAo7xEFKhWsV97qxCEziuaz2QMT8BTn0LSnWLX7pP9v0gzc2OoBYsqokAywjBFVNlIa8HsAiidL0jq9/LqBMyy/A+ORgXFnuwdwWBBZJ62tSpFBQI5WjPcTO8iMHhCoaRn77OQ5XgHyI5bWjH4mXPOyqrDcdcC6pvK5AYKrnb0YA8LP28qVnbJMQ06WoQOZFEIeLjR2bKeGnHJyXELYcQJ3/4pYgObohPzDrkG4ruT6CCj8JI2ukifDmNdouNLeMgqbpcJdx8u/IzSLw/aoPp1DdbHv4PuCzDxIdbgkd/j9MNwF2dtVPVkYzyK3obtplRYD337j9PjG+LrYMg6AvxYUjDXx5GLwPHeYuR6/O3TFxBtoiuHev2f8UwV6VZcEuNnkCEpK1GGoh6y6GK5JTm+G8lfFsY+46h9OPjzohley9JocHSp90zvz25KO+doa1PfNmb6oq/bk+3G6sy9PYccu92akfs3+516C9nZ3raPb7mK+aQWv7OXg70wGL4RJPmknY0aWxfbL/k3dGjIh5TA6guJCapWJ8lhaggvHY5JSaBc0AxfhHvVBa0PUmaVEbl2C1T7g9hTrS9xMTfowZHJetCeTo2XTYNVOXkAFs3E3B/tw879VqlXLUeYi5gRZdb1xqBmT2xW8ASw2J8dCNtFzwYz2SrPtlb4vqN7jghaaPIdFO6Hx03pDIPeVqXeDVKviHkQuPEM0kWfomoDy6F4KxYzKkYlIUAEZudP+Hu2FXphA9iCj0ikF9Cj19l7KTb1uwSjLtUjZKYbKZhtGd58kqX1KTBirvFIOHGd6L0C8+fb8awHsBwkGcJJvCsboADoELRWLCu7RgqSlTNxqZmPXNpRS0tqNBYETmA0XqFT02WZC1nBnMYaWdj5abRnBPQvGMGWzndZGKZk0XuRg0BknmDZcxT0omD9EU8U+gHRtO0UPCO4C2pg06ixjINNnt7dPbun8NlmjdZyiIZ4RkrWc35OkN4rw4AJTyiqwFEym0VEk05orrpUGg5HTIXVydGN6MkYC/UH2MhvnGY/3E5Vo3vpNwi9NvZz38EceXUauwVkdReepVO8MisWvRUpYXf++Ip4UZWqwxwntmE7M5cgVZst0XB3SWy91vsYB+QXhQvZOZ0UhE1frZ7oUPZNc0VnlzJvkIKxjpKv+ukDeT2YyhyEoBUGHtH4mHXvLlY7WgXRRBbJ2G2Zmb7refaU8CaQsgPR6/UwjpABO+QLPnWKEdG6t7KsIngyPUxBNMsFhl6msn3u5/l60XraLOUR8CRWuuc0k8wRVwrT6/Gl3mJeX/wNzkdCsmTMAAA==&quot;"/>
    <we:property name="creatorSessionId" value="&quot;778ef32e-e59f-4c7d-bd1c-451493d8af6f&quot;"/>
    <we:property name="creatorTenantId" value="&quot;5fcc9d9b-e3d3-4e19-ac0c-90aacae677cf&quot;"/>
    <we:property name="creatorUserId" value="&quot;100320040247B392&quot;"/>
    <we:property name="datasetId" value="&quot;5f0c8e84-0087-4bfa-9548-00fb4100bdb5&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initialStateBookmark" value="&quot;H4sIAAAAAAAAA+1Z227bOBD9lUDAoi/BQryTfXPSoLvbpiniosBiERRDcpSqlSVDktO4Qf59R5KzbRK37jo3B4hfLFHUXM+cocizJObNtID5G5hg8jzZqarPE6g/b6lkOykXYwcHr/ZHh68+vBnt79FwNW3zqmyS52dJC/Uxtu/zZgZFJ4EG/znaTqAo3sJxd5dB0eB2MsW6qUoo8q84TKZHbT3D8+0ET6dFVUMnctxCi53YE5pO96Sb/S5II4Q2P8ExhnYYzQRDCWhTGVKuITNecZrWDBN6y5ZO6UT36nersoW8JDXdmDdBCmG5VGg8ahadg268ycvjYmHwt3ffzaddVKDXtTNrWzKJguI/kfZO3Pk5eWW9k1HZ1HgGIgXhmJIrRTYfgf6vyZKpTZkC7dJA9mUQyMB1ZaFCZRQwYJnIMmEDstV2tXja+ur0ujSXkSwfYhdlAx6tieqGgUOhdRpsZhV3aapM8GlY11kVM8uE1Vwrm3FhILoeA1letBepn++dTmtCLWF5kLVLGDyu6jyQnh6dNTYDGM+S3aqYTfqrvUvj42pWBzzErH9Utnk7J0l7E0L2HDHpbHlbV1QE/fhLLCPW/ejH6stujaQxJs/T8yMa+bmfRR7oze8dTSZIJdhdRGihd2Q6qMpxeF7F/jH2fp4lr3PyfZD9HopZJ/bZC3ojVl/KZ2QU/Y66Uiouqu2axKal6LTj3tBxP2+F/J4EFqI7r4dypoh8+q5g+8lNr+6Ww3w0VJFx6EGnRulUxZQKEnADwLAzo4zTy+9qOMHiCRR3DIpr4R7AgREzED51hpiRM0Ai7RsSmTKSRSmMsaDBRSY8MzcUSXTLeIqcU79KYxBGaH5DkUGgkNpypaUUwK0RuLofrBCpLAiOGlPGpWPeWG/XZfAYLefORipZJxWnvoD+huZRpqnnORe1BrBorbGrg/gD84Cs4hJd5rhH47SXcbV5P5DlQvSQedelQ1O70npYMfyUn0bxBMpARHGVnPYRmlmNv1ouHxbzm6v18tvWqKXK7gK6dditztYgqAB1vOwv3dTEzTvz3pcXeX1BK3z7irl36MdAO5GQZTljwRgRpNbcWlx/QeQjoV5IpYz3whHCdIT1k3g7lPc3Qt2M2t1qMoVyviSB248MTn1Udj9C3W4kqn7QyhZLifktNrNrmR2amTE85Q4kckD6dvBCcrsBK53RMe7kZfOwAPyzHJJzYeQDmzNaacxjKodlwb3PeviGsKEQlAosNUFxEYTi2lkb2cO31P8Hwbuvy30gBoOi23yZrYXAWJWz9gmAS0K54GMv6eNTK88gM1m0ytu4AXx8cIL1u3yyrAdvGCE/IXCdpA7g44wb7YRSVgbJvHZG+IfnwF9YB94nBb7AKWFngmX7wIb8VfnDqrinZTG7WgR3EMwuenev8lvY7rPWLjm62GRk0QhQJtVZmgFYpdJN2HEeQwH1fGtcgH/8338e6o2g+gf++Luc06PF3haLgrtgPXQLDq3A6fXJ/pbsbKvw+aA/MnyNy7e4HxkAi7zEJwQuzWwHQ5p05ZD1ZV3Npr0VqOmbTFhwqJmhRYm0st+ayJs/8hixXBwYdweoqQzBS0SruU8J0C4Ly2b2+padfFSztplCwLdQ4pLzCoIXlBHj4nrlKUXvVO6LVccm3an2f6ca5+f/Ajf1oLJgHwAA&quot;"/>
    <we:property name="isFiltersActionButtonVisible" value="true"/>
    <we:property name="isFooterCollapsed" value="true"/>
    <we:property name="isVisualContainerHeaderHidden" value="false"/>
    <we:property name="pageDisplayName" value="&quot;Overview&quot;"/>
    <we:property name="pageName" value="&quot;34b408a2d1e0798e6d9b&quot;"/>
    <we:property name="pptInsertionSessionID" value="&quot;DAE18366-F9EB-4DBB-B385-46FF21511424&quot;"/>
    <we:property name="reportEmbeddedTime" value="&quot;2025-04-13T18:06:58.568Z&quot;"/>
    <we:property name="reportName" value="&quot;HR Analytics&quot;"/>
    <we:property name="reportState" value="&quot;CONNECTED&quot;"/>
    <we:property name="reportUrl" value="&quot;/groups/me/reports/600ca125-36a4-4dde-b27a-b4588f8e7aea/34b408a2d1e0798e6d9b?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545</TotalTime>
  <Words>961</Words>
  <Application>Microsoft Office PowerPoint</Application>
  <PresentationFormat>On-screen Show (16:9)</PresentationFormat>
  <Paragraphs>83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Cambria</vt:lpstr>
      <vt:lpstr>Expo Arabic Bold</vt:lpstr>
      <vt:lpstr>Montserrat</vt:lpstr>
      <vt:lpstr>Arial</vt:lpstr>
      <vt:lpstr>Comfortaa</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32</cp:revision>
  <dcterms:modified xsi:type="dcterms:W3CDTF">2025-04-14T12:35:54Z</dcterms:modified>
</cp:coreProperties>
</file>