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13"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A2D3"/>
    <a:srgbClr val="6969A2"/>
    <a:srgbClr val="FFFFFF"/>
    <a:srgbClr val="455A64"/>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49A1704-635E-EC36-46D4-A6A86746DE9F}"/>
                  </a:ext>
                </a:extLst>
              </p:cNvPr>
              <p:cNvGraphicFramePr>
                <a:graphicFrameLocks noGrp="1"/>
              </p:cNvGraphicFramePr>
              <p:nvPr>
                <p:extLst>
                  <p:ext uri="{D42A27DB-BD31-4B8C-83A1-F6EECF244321}">
                    <p14:modId xmlns:p14="http://schemas.microsoft.com/office/powerpoint/2010/main" val="1904094878"/>
                  </p:ext>
                </p:extLst>
              </p:nvPr>
            </p:nvGraphicFramePr>
            <p:xfrm>
              <a:off x="0" y="0"/>
              <a:ext cx="9143999"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49A1704-635E-EC36-46D4-A6A86746DE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3999" cy="5143500"/>
              </a:xfrm>
              <a:prstGeom prst="rect">
                <a:avLst/>
              </a:prstGeom>
            </p:spPr>
          </p:pic>
        </mc:Fallback>
      </mc:AlternateContent>
    </p:spTree>
    <p:extLst>
      <p:ext uri="{BB962C8B-B14F-4D97-AF65-F5344CB8AC3E}">
        <p14:creationId xmlns:p14="http://schemas.microsoft.com/office/powerpoint/2010/main" val="5428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317003" y="435918"/>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233183" y="1082958"/>
            <a:ext cx="8540474" cy="4792980"/>
          </a:xfrm>
          <a:prstGeom prst="rect">
            <a:avLst/>
          </a:prstGeom>
        </p:spPr>
        <p:txBody>
          <a:bodyPr spcFirstLastPara="1" wrap="square" lIns="91425" tIns="91425" rIns="91425" bIns="91425" anchor="t" anchorCtr="0">
            <a:noAutofit/>
          </a:bodyPr>
          <a:lstStyle/>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a:t>
            </a:r>
            <a:r>
              <a:rPr lang="en-US" sz="1000" b="1" dirty="0">
                <a:solidFill>
                  <a:srgbClr val="455A64"/>
                </a:solidFill>
                <a:latin typeface="Expo Arabic Bold" panose="00000800000000000000" pitchFamily="50" charset="-78"/>
                <a:cs typeface="Expo Arabic Bold" panose="00000800000000000000" pitchFamily="50" charset="-78"/>
              </a:rPr>
              <a:t>16.12%</a:t>
            </a:r>
            <a:r>
              <a:rPr lang="en-US" sz="1000" dirty="0">
                <a:solidFill>
                  <a:srgbClr val="455A64"/>
                </a:solidFill>
                <a:latin typeface="Expo Arabic Bold" panose="00000800000000000000" pitchFamily="50" charset="-78"/>
                <a:cs typeface="Expo Arabic Bold" panose="00000800000000000000" pitchFamily="50" charset="-78"/>
              </a:rPr>
              <a:t>, meaning that </a:t>
            </a:r>
            <a:r>
              <a:rPr lang="en-US" sz="1000" b="1" dirty="0">
                <a:solidFill>
                  <a:srgbClr val="455A64"/>
                </a:solidFill>
                <a:latin typeface="Expo Arabic Bold" panose="00000800000000000000" pitchFamily="50" charset="-78"/>
                <a:cs typeface="Expo Arabic Bold" panose="00000800000000000000" pitchFamily="50" charset="-78"/>
              </a:rPr>
              <a:t>one in every six employees leaves</a:t>
            </a:r>
            <a:r>
              <a:rPr lang="en-US" sz="1000" dirty="0">
                <a:solidFill>
                  <a:srgbClr val="455A64"/>
                </a:solidFill>
                <a:latin typeface="Expo Arabic Bold" panose="00000800000000000000" pitchFamily="50" charset="-78"/>
                <a:cs typeface="Expo Arabic Bold" panose="00000800000000000000" pitchFamily="50" charset="-78"/>
              </a:rPr>
              <a:t>, indicating challenges in employee retention.</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Tenure-related variables</a:t>
            </a:r>
            <a:r>
              <a:rPr lang="en-US" sz="1000" dirty="0">
                <a:solidFill>
                  <a:srgbClr val="455A64"/>
                </a:solidFill>
                <a:latin typeface="Expo Arabic Bold" panose="00000800000000000000" pitchFamily="50" charset="-78"/>
                <a:cs typeface="Expo Arabic Bold" panose="00000800000000000000" pitchFamily="50" charset="-78"/>
              </a:rPr>
              <a:t>.</a:t>
            </a:r>
          </a:p>
          <a:p>
            <a:pPr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Younger, single employees</a:t>
            </a:r>
            <a:r>
              <a:rPr lang="en-US" sz="1000" dirty="0">
                <a:solidFill>
                  <a:srgbClr val="455A64"/>
                </a:solidFill>
                <a:latin typeface="Expo Arabic Bold" panose="00000800000000000000" pitchFamily="50" charset="-78"/>
                <a:cs typeface="Expo Arabic Bold" panose="00000800000000000000" pitchFamily="50" charset="-78"/>
              </a:rPr>
              <a:t>, those working in </a:t>
            </a:r>
            <a:r>
              <a:rPr lang="en-US" sz="1000" b="1" dirty="0">
                <a:solidFill>
                  <a:srgbClr val="455A64"/>
                </a:solidFill>
                <a:latin typeface="Expo Arabic Bold" panose="00000800000000000000" pitchFamily="50" charset="-78"/>
                <a:cs typeface="Expo Arabic Bold" panose="00000800000000000000" pitchFamily="50" charset="-78"/>
              </a:rPr>
              <a:t>Sales</a:t>
            </a:r>
            <a:r>
              <a:rPr lang="en-US" sz="1000" dirty="0">
                <a:solidFill>
                  <a:srgbClr val="455A64"/>
                </a:solidFill>
                <a:latin typeface="Expo Arabic Bold" panose="00000800000000000000" pitchFamily="50" charset="-78"/>
                <a:cs typeface="Expo Arabic Bold" panose="00000800000000000000" pitchFamily="50" charset="-78"/>
              </a:rPr>
              <a:t>, frequent </a:t>
            </a:r>
            <a:r>
              <a:rPr lang="en-US" sz="1000" b="1" dirty="0">
                <a:solidFill>
                  <a:srgbClr val="455A64"/>
                </a:solidFill>
                <a:latin typeface="Expo Arabic Bold" panose="00000800000000000000" pitchFamily="50" charset="-78"/>
                <a:cs typeface="Expo Arabic Bold" panose="00000800000000000000" pitchFamily="50" charset="-78"/>
              </a:rPr>
              <a:t>travelers</a:t>
            </a:r>
            <a:r>
              <a:rPr lang="en-US" sz="1000" dirty="0">
                <a:solidFill>
                  <a:srgbClr val="455A64"/>
                </a:solidFill>
                <a:latin typeface="Expo Arabic Bold" panose="00000800000000000000" pitchFamily="50" charset="-78"/>
                <a:cs typeface="Expo Arabic Bold" panose="00000800000000000000" pitchFamily="50" charset="-78"/>
              </a:rPr>
              <a:t>, and those with </a:t>
            </a:r>
            <a:r>
              <a:rPr lang="en-US" sz="1000" b="1" dirty="0">
                <a:solidFill>
                  <a:srgbClr val="455A64"/>
                </a:solidFill>
                <a:latin typeface="Expo Arabic Bold" panose="00000800000000000000" pitchFamily="50" charset="-78"/>
                <a:cs typeface="Expo Arabic Bold" panose="00000800000000000000" pitchFamily="50" charset="-78"/>
              </a:rPr>
              <a:t>low salaries</a:t>
            </a:r>
            <a:r>
              <a:rPr lang="en-US" sz="1000" dirty="0">
                <a:solidFill>
                  <a:srgbClr val="455A64"/>
                </a:solidFill>
                <a:latin typeface="Expo Arabic Bold" panose="00000800000000000000" pitchFamily="50" charset="-78"/>
                <a:cs typeface="Expo Arabic Bold" panose="00000800000000000000" pitchFamily="50" charset="-78"/>
              </a:rPr>
              <a:t> or required to work </a:t>
            </a:r>
            <a:r>
              <a:rPr lang="en-US" sz="1000" b="1" dirty="0">
                <a:solidFill>
                  <a:srgbClr val="455A64"/>
                </a:solidFill>
                <a:latin typeface="Expo Arabic Bold" panose="00000800000000000000" pitchFamily="50" charset="-78"/>
                <a:cs typeface="Expo Arabic Bold" panose="00000800000000000000" pitchFamily="50" charset="-78"/>
              </a:rPr>
              <a:t>overtime</a:t>
            </a:r>
            <a:r>
              <a:rPr lang="en-US" sz="1000" dirty="0">
                <a:solidFill>
                  <a:srgbClr val="455A64"/>
                </a:solidFill>
                <a:latin typeface="Expo Arabic Bold" panose="00000800000000000000" pitchFamily="50" charset="-78"/>
                <a:cs typeface="Expo Arabic Bold" panose="00000800000000000000" pitchFamily="50" charset="-78"/>
              </a:rPr>
              <a:t> are </a:t>
            </a:r>
            <a:r>
              <a:rPr lang="en-US" sz="1000" b="1" dirty="0">
                <a:solidFill>
                  <a:srgbClr val="455A64"/>
                </a:solidFill>
                <a:latin typeface="Expo Arabic Bold" panose="00000800000000000000" pitchFamily="50" charset="-78"/>
                <a:cs typeface="Expo Arabic Bold" panose="00000800000000000000" pitchFamily="50" charset="-78"/>
              </a:rPr>
              <a:t>more likely to leave</a:t>
            </a:r>
            <a:r>
              <a:rPr lang="en-US" sz="1000" dirty="0">
                <a:solidFill>
                  <a:srgbClr val="455A64"/>
                </a:solidFill>
                <a:latin typeface="Expo Arabic Bold" panose="00000800000000000000" pitchFamily="50" charset="-78"/>
                <a:cs typeface="Expo Arabic Bold" panose="00000800000000000000" pitchFamily="50" charset="-78"/>
              </a:rPr>
              <a:t> the organization.</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a:t>
            </a:r>
            <a:r>
              <a:rPr lang="en-US" sz="1000" b="1" dirty="0">
                <a:solidFill>
                  <a:srgbClr val="455A64"/>
                </a:solidFill>
                <a:latin typeface="Expo Arabic Bold" panose="00000800000000000000" pitchFamily="50" charset="-78"/>
                <a:cs typeface="Expo Arabic Bold" panose="00000800000000000000" pitchFamily="50" charset="-78"/>
              </a:rPr>
              <a:t>haven’t been promoted for a long time</a:t>
            </a:r>
            <a:r>
              <a:rPr lang="en-US" sz="1000" dirty="0">
                <a:solidFill>
                  <a:srgbClr val="455A64"/>
                </a:solidFill>
                <a:latin typeface="Expo Arabic Bold" panose="00000800000000000000" pitchFamily="50" charset="-78"/>
                <a:cs typeface="Expo Arabic Bold" panose="00000800000000000000" pitchFamily="50" charset="-78"/>
              </a:rPr>
              <a:t> or have </a:t>
            </a:r>
            <a:r>
              <a:rPr lang="en-US" sz="1000" b="1" dirty="0">
                <a:solidFill>
                  <a:srgbClr val="455A64"/>
                </a:solidFill>
                <a:latin typeface="Expo Arabic Bold" panose="00000800000000000000" pitchFamily="50" charset="-78"/>
                <a:cs typeface="Expo Arabic Bold" panose="00000800000000000000" pitchFamily="50" charset="-78"/>
              </a:rPr>
              <a:t>limited time with their current manager</a:t>
            </a:r>
            <a:r>
              <a:rPr lang="en-US" sz="1000" dirty="0">
                <a:solidFill>
                  <a:srgbClr val="455A64"/>
                </a:solidFill>
                <a:latin typeface="Expo Arabic Bold" panose="00000800000000000000" pitchFamily="50" charset="-78"/>
                <a:cs typeface="Expo Arabic Bold" panose="00000800000000000000" pitchFamily="50" charset="-78"/>
              </a:rPr>
              <a:t> also show higher attrition rates.</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a:t>
            </a:r>
            <a:r>
              <a:rPr lang="en-US" sz="1000" b="1" dirty="0">
                <a:solidFill>
                  <a:srgbClr val="455A64"/>
                </a:solidFill>
                <a:latin typeface="Expo Arabic Bold" panose="00000800000000000000" pitchFamily="50" charset="-78"/>
                <a:cs typeface="Expo Arabic Bold" panose="00000800000000000000" pitchFamily="50" charset="-78"/>
              </a:rPr>
              <a:t>Gender, Distance from Home, Environment Satisfaction, Job Satisfaction, and Work-Life Balance</a:t>
            </a:r>
            <a:r>
              <a:rPr lang="en-US" sz="1000" dirty="0">
                <a:solidFill>
                  <a:srgbClr val="455A64"/>
                </a:solidFill>
                <a:latin typeface="Expo Arabic Bold" panose="00000800000000000000" pitchFamily="50" charset="-78"/>
                <a:cs typeface="Expo Arabic Bold" panose="00000800000000000000" pitchFamily="50" charset="-78"/>
              </a:rPr>
              <a:t> showed </a:t>
            </a:r>
            <a:r>
              <a:rPr lang="en-US" sz="1000" b="1" dirty="0">
                <a:solidFill>
                  <a:srgbClr val="455A64"/>
                </a:solidFill>
                <a:latin typeface="Expo Arabic Bold" panose="00000800000000000000" pitchFamily="50" charset="-78"/>
                <a:cs typeface="Expo Arabic Bold" panose="00000800000000000000" pitchFamily="50" charset="-78"/>
              </a:rPr>
              <a:t>no statistically significant relationship</a:t>
            </a:r>
            <a:r>
              <a:rPr lang="en-US" sz="1000" dirty="0">
                <a:solidFill>
                  <a:srgbClr val="455A64"/>
                </a:solidFill>
                <a:latin typeface="Expo Arabic Bold" panose="00000800000000000000" pitchFamily="50" charset="-78"/>
                <a:cs typeface="Expo Arabic Bold" panose="00000800000000000000" pitchFamily="50" charset="-78"/>
              </a:rPr>
              <a:t>, but may still contribute </a:t>
            </a:r>
            <a:r>
              <a:rPr lang="en-US" sz="1000" b="1" dirty="0">
                <a:solidFill>
                  <a:srgbClr val="455A64"/>
                </a:solidFill>
                <a:latin typeface="Expo Arabic Bold" panose="00000800000000000000" pitchFamily="50" charset="-78"/>
                <a:cs typeface="Expo Arabic Bold" panose="00000800000000000000" pitchFamily="50" charset="-78"/>
              </a:rPr>
              <a:t>indirectly</a:t>
            </a:r>
            <a:r>
              <a:rPr lang="en-US" sz="1000" dirty="0">
                <a:solidFill>
                  <a:srgbClr val="455A64"/>
                </a:solidFill>
                <a:latin typeface="Expo Arabic Bold" panose="00000800000000000000" pitchFamily="50" charset="-78"/>
                <a:cs typeface="Expo Arabic Bold" panose="00000800000000000000" pitchFamily="50" charset="-78"/>
              </a:rPr>
              <a:t>.</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a:t>
            </a:r>
            <a:r>
              <a:rPr lang="en-US" sz="1000" b="1" dirty="0">
                <a:solidFill>
                  <a:srgbClr val="455A64"/>
                </a:solidFill>
                <a:latin typeface="Expo Arabic Bold" panose="00000800000000000000" pitchFamily="50" charset="-78"/>
                <a:cs typeface="Expo Arabic Bold" panose="00000800000000000000" pitchFamily="50" charset="-78"/>
              </a:rPr>
              <a:t>higher salaries</a:t>
            </a:r>
            <a:r>
              <a:rPr lang="en-US"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longer tenure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higher job levels</a:t>
            </a:r>
            <a:r>
              <a:rPr lang="en-US" sz="1000" dirty="0">
                <a:solidFill>
                  <a:srgbClr val="455A64"/>
                </a:solidFill>
                <a:latin typeface="Expo Arabic Bold" panose="00000800000000000000" pitchFamily="50" charset="-78"/>
                <a:cs typeface="Expo Arabic Bold" panose="00000800000000000000" pitchFamily="50" charset="-78"/>
              </a:rPr>
              <a:t> tend to have a </a:t>
            </a:r>
            <a:r>
              <a:rPr lang="en-US" sz="1000" b="1" dirty="0">
                <a:solidFill>
                  <a:srgbClr val="455A64"/>
                </a:solidFill>
                <a:latin typeface="Expo Arabic Bold" panose="00000800000000000000" pitchFamily="50" charset="-78"/>
                <a:cs typeface="Expo Arabic Bold" panose="00000800000000000000" pitchFamily="50" charset="-78"/>
              </a:rPr>
              <a:t>lower likelihood of leaving</a:t>
            </a:r>
            <a:r>
              <a:rPr lang="en-US" sz="1000" dirty="0">
                <a:solidFill>
                  <a:srgbClr val="455A64"/>
                </a:solidFill>
                <a:latin typeface="Expo Arabic Bold" panose="00000800000000000000" pitchFamily="50" charset="-78"/>
                <a:cs typeface="Expo Arabic Bold" panose="00000800000000000000" pitchFamily="50" charset="-78"/>
              </a:rPr>
              <a:t>.</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a:t>
            </a:r>
            <a:r>
              <a:rPr lang="en-US" sz="1000" b="1" dirty="0">
                <a:solidFill>
                  <a:srgbClr val="455A64"/>
                </a:solidFill>
                <a:latin typeface="Expo Arabic Bold" panose="00000800000000000000" pitchFamily="50" charset="-78"/>
                <a:cs typeface="Expo Arabic Bold" panose="00000800000000000000" pitchFamily="50" charset="-78"/>
              </a:rPr>
              <a:t>data inconsistency</a:t>
            </a:r>
            <a:r>
              <a:rPr lang="en-US" sz="1000" dirty="0">
                <a:solidFill>
                  <a:srgbClr val="455A64"/>
                </a:solidFill>
                <a:latin typeface="Expo Arabic Bold" panose="00000800000000000000" pitchFamily="50" charset="-78"/>
                <a:cs typeface="Expo Arabic Bold" panose="00000800000000000000" pitchFamily="50" charset="-78"/>
              </a:rPr>
              <a:t> observed in some performance ratings, where the </a:t>
            </a:r>
            <a:r>
              <a:rPr lang="en-US" sz="1000" b="1" dirty="0">
                <a:solidFill>
                  <a:srgbClr val="455A64"/>
                </a:solidFill>
                <a:latin typeface="Expo Arabic Bold" panose="00000800000000000000" pitchFamily="50" charset="-78"/>
                <a:cs typeface="Expo Arabic Bold" panose="00000800000000000000" pitchFamily="50" charset="-78"/>
              </a:rPr>
              <a:t>Review Date preceded the Hire Date</a:t>
            </a:r>
            <a:r>
              <a:rPr lang="en-US" sz="1000" dirty="0">
                <a:solidFill>
                  <a:srgbClr val="455A64"/>
                </a:solidFill>
                <a:latin typeface="Expo Arabic Bold" panose="00000800000000000000" pitchFamily="50" charset="-78"/>
                <a:cs typeface="Expo Arabic Bold" panose="00000800000000000000" pitchFamily="50" charset="-78"/>
              </a:rPr>
              <a:t>.</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a:t>
            </a:r>
            <a:r>
              <a:rPr lang="en-US" sz="1000" b="1" dirty="0">
                <a:solidFill>
                  <a:srgbClr val="455A64"/>
                </a:solidFill>
                <a:latin typeface="Expo Arabic Bold" panose="00000800000000000000" pitchFamily="50" charset="-78"/>
                <a:cs typeface="Expo Arabic Bold" panose="00000800000000000000" pitchFamily="50" charset="-78"/>
              </a:rPr>
              <a:t>no missing or erroneous values</a:t>
            </a:r>
            <a:r>
              <a:rPr lang="en-US" sz="1000" dirty="0">
                <a:solidFill>
                  <a:srgbClr val="455A64"/>
                </a:solidFill>
                <a:latin typeface="Expo Arabic Bold" panose="00000800000000000000" pitchFamily="50" charset="-78"/>
                <a:cs typeface="Expo Arabic Bold" panose="00000800000000000000" pitchFamily="50" charset="-78"/>
              </a:rPr>
              <a:t>, and all features are in the </a:t>
            </a:r>
            <a:r>
              <a:rPr lang="en-US" sz="1000" b="1" dirty="0">
                <a:solidFill>
                  <a:srgbClr val="455A64"/>
                </a:solidFill>
                <a:latin typeface="Expo Arabic Bold" panose="00000800000000000000" pitchFamily="50" charset="-78"/>
                <a:cs typeface="Expo Arabic Bold" panose="00000800000000000000" pitchFamily="50" charset="-78"/>
              </a:rPr>
              <a:t>correct data type</a:t>
            </a:r>
            <a:r>
              <a:rPr lang="en-US" sz="1000" dirty="0">
                <a:solidFill>
                  <a:srgbClr val="455A64"/>
                </a:solidFill>
                <a:latin typeface="Expo Arabic Bold" panose="00000800000000000000" pitchFamily="50" charset="-78"/>
                <a:cs typeface="Expo Arabic Bold" panose="00000800000000000000" pitchFamily="50" charset="-78"/>
              </a:rPr>
              <a:t>.</a:t>
            </a:r>
          </a:p>
          <a:p>
            <a:pPr algn="just">
              <a:lnSpc>
                <a:spcPct val="150000"/>
              </a:lnSpc>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are </a:t>
            </a:r>
            <a:r>
              <a:rPr lang="en-US" sz="1000" b="1" dirty="0">
                <a:solidFill>
                  <a:srgbClr val="455A64"/>
                </a:solidFill>
                <a:latin typeface="Expo Arabic Bold" panose="00000800000000000000" pitchFamily="50" charset="-78"/>
                <a:cs typeface="Expo Arabic Bold" panose="00000800000000000000" pitchFamily="50" charset="-78"/>
              </a:rPr>
              <a:t>strong positive correlations</a:t>
            </a:r>
            <a:r>
              <a:rPr lang="en-US" sz="1000" dirty="0">
                <a:solidFill>
                  <a:srgbClr val="455A64"/>
                </a:solidFill>
                <a:latin typeface="Expo Arabic Bold" panose="00000800000000000000" pitchFamily="50" charset="-78"/>
                <a:cs typeface="Expo Arabic Bold" panose="00000800000000000000" pitchFamily="50" charset="-78"/>
              </a:rPr>
              <a:t> between attrition and: </a:t>
            </a:r>
            <a:r>
              <a:rPr lang="en-US" sz="1000" b="1" dirty="0">
                <a:solidFill>
                  <a:srgbClr val="455A64"/>
                </a:solidFill>
                <a:latin typeface="Expo Arabic Bold" panose="00000800000000000000" pitchFamily="50" charset="-78"/>
                <a:cs typeface="Expo Arabic Bold" panose="00000800000000000000" pitchFamily="50" charset="-78"/>
              </a:rPr>
              <a:t>Performance Rating, Monthly Income, Number of Companies Worked, and Distance from Home</a:t>
            </a:r>
            <a:r>
              <a:rPr lang="en-US" sz="1000" dirty="0">
                <a:solidFill>
                  <a:srgbClr val="455A64"/>
                </a:solidFill>
                <a:latin typeface="Expo Arabic Bold" panose="00000800000000000000" pitchFamily="50" charset="-78"/>
                <a:cs typeface="Expo Arabic Bold" panose="00000800000000000000" pitchFamily="50" charset="-78"/>
              </a:rPr>
              <a:t>.</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317002" y="346710"/>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25749" y="1149869"/>
            <a:ext cx="8540474" cy="3545910"/>
          </a:xfrm>
          <a:prstGeom prst="rect">
            <a:avLst/>
          </a:prstGeom>
        </p:spPr>
        <p:txBody>
          <a:bodyPr spcFirstLastPara="1" wrap="square" lIns="91425" tIns="91425" rIns="91425" bIns="91425" anchor="t" anchorCtr="0">
            <a:noAutofit/>
          </a:bodyPr>
          <a:lstStyle/>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Provide targeted support and incentives</a:t>
            </a:r>
            <a:r>
              <a:rPr lang="en-US" sz="1000" dirty="0">
                <a:solidFill>
                  <a:srgbClr val="455A64"/>
                </a:solidFill>
                <a:latin typeface="Expo Arabic Bold" panose="00000800000000000000" pitchFamily="50" charset="-78"/>
                <a:cs typeface="Expo Arabic Bold" panose="00000800000000000000" pitchFamily="50" charset="-78"/>
              </a:rPr>
              <a:t> for younger and newly hired employees, especially in high-turnover departments like Sales and Tech.</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Reassess overtime policies</a:t>
            </a:r>
            <a:r>
              <a:rPr lang="en-US" sz="1000" dirty="0">
                <a:solidFill>
                  <a:srgbClr val="455A64"/>
                </a:solidFill>
                <a:latin typeface="Expo Arabic Bold" panose="00000800000000000000" pitchFamily="50" charset="-78"/>
                <a:cs typeface="Expo Arabic Bold" panose="00000800000000000000" pitchFamily="50" charset="-78"/>
              </a:rPr>
              <a:t> and reduce excessive workload to promote healthier work-life balance.</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Establish clear career development and promotion paths</a:t>
            </a:r>
            <a:r>
              <a:rPr lang="en-US" sz="1000" dirty="0">
                <a:solidFill>
                  <a:srgbClr val="455A64"/>
                </a:solidFill>
                <a:latin typeface="Expo Arabic Bold" panose="00000800000000000000" pitchFamily="50" charset="-78"/>
                <a:cs typeface="Expo Arabic Bold" panose="00000800000000000000" pitchFamily="50" charset="-78"/>
              </a:rPr>
              <a:t>, particularly for long-term employees with limited advancement.</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Enhance salary structures and stock option accessibility</a:t>
            </a:r>
            <a:r>
              <a:rPr lang="en-US" sz="1000" dirty="0">
                <a:solidFill>
                  <a:srgbClr val="455A64"/>
                </a:solidFill>
                <a:latin typeface="Expo Arabic Bold" panose="00000800000000000000" pitchFamily="50" charset="-78"/>
                <a:cs typeface="Expo Arabic Bold" panose="00000800000000000000" pitchFamily="50" charset="-78"/>
              </a:rPr>
              <a:t>, especially for lower-paid employees.</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Consider the impact of marital status</a:t>
            </a:r>
            <a:r>
              <a:rPr lang="en-US" sz="1000" dirty="0">
                <a:solidFill>
                  <a:srgbClr val="455A64"/>
                </a:solidFill>
                <a:latin typeface="Expo Arabic Bold" panose="00000800000000000000" pitchFamily="50" charset="-78"/>
                <a:cs typeface="Expo Arabic Bold" panose="00000800000000000000" pitchFamily="50" charset="-78"/>
              </a:rPr>
              <a:t>  and offer flexible policies or support programs for single employees, who are more likely to leave.</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Implement mentorship and onboarding programs</a:t>
            </a:r>
            <a:r>
              <a:rPr lang="en-US" sz="1000" dirty="0">
                <a:solidFill>
                  <a:srgbClr val="455A64"/>
                </a:solidFill>
                <a:latin typeface="Expo Arabic Bold" panose="00000800000000000000" pitchFamily="50" charset="-78"/>
                <a:cs typeface="Expo Arabic Bold" panose="00000800000000000000" pitchFamily="50" charset="-78"/>
              </a:rPr>
              <a:t> to support employees with less tenure or limited interaction with their managers.</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Review and validate performance rating data</a:t>
            </a:r>
            <a:r>
              <a:rPr lang="en-US" sz="1000" dirty="0">
                <a:solidFill>
                  <a:srgbClr val="455A64"/>
                </a:solidFill>
                <a:latin typeface="Expo Arabic Bold" panose="00000800000000000000" pitchFamily="50" charset="-78"/>
                <a:cs typeface="Expo Arabic Bold" panose="00000800000000000000" pitchFamily="50" charset="-78"/>
              </a:rPr>
              <a:t>, addressing anomalies like review dates that precede hire dates.</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Develop tailored retention strategies</a:t>
            </a:r>
            <a:r>
              <a:rPr lang="en-US" sz="1000" dirty="0">
                <a:solidFill>
                  <a:srgbClr val="455A64"/>
                </a:solidFill>
                <a:latin typeface="Expo Arabic Bold" panose="00000800000000000000" pitchFamily="50" charset="-78"/>
                <a:cs typeface="Expo Arabic Bold" panose="00000800000000000000" pitchFamily="50" charset="-78"/>
              </a:rPr>
              <a:t> for roles with high attrition, such as Sales Representatives and frequent travelers.</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Explore indirect influences of non-significant factors</a:t>
            </a:r>
            <a:r>
              <a:rPr lang="en-US" sz="1000" dirty="0">
                <a:solidFill>
                  <a:srgbClr val="455A64"/>
                </a:solidFill>
                <a:latin typeface="Expo Arabic Bold" panose="00000800000000000000" pitchFamily="50" charset="-78"/>
                <a:cs typeface="Expo Arabic Bold" panose="00000800000000000000" pitchFamily="50" charset="-78"/>
              </a:rPr>
              <a:t>, like job satisfaction or environment satisfaction, as they may still affect engagement.</a:t>
            </a:r>
          </a:p>
          <a:p>
            <a:pPr marL="285750" indent="-171450" algn="just">
              <a:lnSpc>
                <a:spcPct val="150000"/>
              </a:lnSpc>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Maintain continuous data monitoring and analysis</a:t>
            </a:r>
            <a:r>
              <a:rPr lang="en-US" sz="1000" dirty="0">
                <a:solidFill>
                  <a:srgbClr val="455A64"/>
                </a:solidFill>
                <a:latin typeface="Expo Arabic Bold" panose="00000800000000000000" pitchFamily="50" charset="-78"/>
                <a:cs typeface="Expo Arabic Bold" panose="00000800000000000000" pitchFamily="50" charset="-78"/>
              </a:rPr>
              <a:t>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702316" y="347347"/>
            <a:ext cx="1619076"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Index</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23464" y="792098"/>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b="1"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2810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algn="just">
              <a:spcAft>
                <a:spcPts val="750"/>
              </a:spcAft>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algn="just">
              <a:spcAft>
                <a:spcPts val="750"/>
              </a:spcAft>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algn="just">
              <a:spcAft>
                <a:spcPts val="750"/>
              </a:spcAft>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algn="just">
              <a:spcAft>
                <a:spcPts val="750"/>
              </a:spcAft>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algn="just">
              <a:spcAft>
                <a:spcPts val="750"/>
              </a:spcAft>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3DAF8D7-C7E1-447E-B64D-37D8472C4E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2F0F5&quot;"/>
    <we:property name="bookmark" value="&quot;H4sIAAAAAAAAA+1bbW8bNxL+K4KAoneAUfD9pd/8kmvvkPRysRGgKILDkBzK2653hdXKji/wf7/ZXTmJLclKZDl2ggAGZJHc4Qzn4TMz5OrdOBWzaQmXv8EZjn8eH9T1X2fQ/DXS471xNbRJBSZ4lBg85wyZlFxQbz1ti7qajX9+N26hmWD7upjNoewEUeMfb/bGUJYvYdJ9y1DOcG88xWZWV1AW/8NhMHW1zRyv9sb4dlrWDXQij1tosRN7TsPpO6nAf5I0I8S2OMdjjO3QKlVQzIFIHJn1Dk3ygYbNhgG9ZiuHdKL76Q/rqoWiomm6tmSMBPqD7GU2zjMeedc+K6pJuVD4w7Mnl9NucaCf62DetqQSLUr4k2bvxF1dkVVMa664VhoMRq4DOMk2ipydAn0uyfJGcRVdYEpZBdYnneK2spjJGq3jKVmeEZK1/L6mOu4C2pg06ixjcNrbcE+R0scktGZRQoboZTRh8+rdLVKgVUaqyLLkiUURORP31dIkCZKpKDlAyCQeYaPIFt+2oX67LA1dFg4tiVJG22wUY+m+IMzSmyCQoJ14ZqQjbA3CLJLNkUfNtTFCBcvVZlnrjUWhnLPMiuS1l1og62GYi7JdbMpw+ezttCE+IZYZpO2nc6gipnFPGg3OBo54N36BMJs3PXM8u9FxXM+biK8w911VW7SXJOe/i/GzcafKy6Ymduo7TuoWymdnxEeXuOg9rS8OGyRaIl+wqzfUcqfBEZp001r60iRsDi57S46K5prExN4tZR/MClK7A4MwTtI29dFK63OMXuC2YAAmM7eoMSevdCKq05s30xpZipuQomWeE02TLMnAPT4U9vuI89VjYdmMAQxcEb8am6RM6C1I49zmkLJ2N0uVHbGfywQJriMJzJsjwBo4JMg8Ze8dqJBjSBTC1daymJOoIgjtLDcpZCfg8aH1zwq+DXCtMmSAlwlSZ+017eyEKjmRYt4eXgQFnrPS6E22FHEjcc/W+Q9z3gqeuRBKO4dAwreWJY0XORh0xgmmDSVp4vHh9cNov22bovP96FWXT3+l6FphxwAu7SiEactMsFkwhikbfw9wCcyGC1Qq+myzFgk2S1sDCE10yq1mNnbgSilp7baVJbUKxlDhoEPQUrGo4B5bKEntU6IUwCqvlAPHmX58qO6fT346waoT9ZWC9IYFAzwhGGU54YhiIkNlsw1bs5UXBHIbMlKSlQJSKa431wTr8ixmVI5MRKUMcSinOu0eCTxA5MIzRBN5hi4ByFvzqM3JsZBN9FwwoymjZP5JgHP0O0IzGx0XNNHoOczaEfWf1T2mvl7A3m3VoligABkz5WKqq2pRMybl1u61IerMUrJBSbDaB2RPyb0XRXs6Opw3DVbt6AVUMMHm63fvGqsG9wouHI+U/VNmHDQVXBE2u3ctFygqItCBjpSnCYpb2Yutq0GTgZ42ySftKNFDlsXWZ11UOhjPIifcGU1FLwa+ubI8JH9P6qaINM9t7B3W5fys+lQnXafFSz66TmtWgGxv8wb4tcAGmnh6+RzPsVxW5n3/cte1Eq+hKYYD117xTzXoVV2W5IbRIZRYJRg2yeL4+L3I8Q1bj64T0I+06htHHxq67oUt4w67dy7LXe75plfmP3No2pXE9H1xxi/qqj39vp2W1uUILrdblYc5izzathzteffwlHbA7QA7nEDQjH9+dPez2AdD2P2mHbzgyzd9vIuGMa/RcKW9Zc4kqXD7RGs3wa5PRvbbw/psCtUjg3Hzme4XVGYnp4AEL1y5LZ7COfOnbM4HAtmbxS2iSADJq0hJZBKgAmy+ZHr4/O9fdSBmWEWEj0bM2+myP5k0OBlYbEmfHeXKk6HpH/NqAWH+VFU9hhKay51ouysn//uc/inO8G8//P2Rmfeug74vqMcuzsanxXndnkAo8bFJd+UJ+RrWfVVfzHbIuB84bKBaZZmGnCxDBzIphBw2n/E8PNUOe3J0XEJ46qnHRtwFaL6H+lseHcBnQWSdtLYqRQYBOdoncA/3GRF2hxshzWMf5YYC4ZZKK3o/E4R5XlVYPjYEV7zh8gAI/LylXJRgKTsZuVQ5g9eaWR03v3Hw8Dz4C9Wf2x1qz8oi0pMfO3x8hs2kd2KCFnpDpsNUBQ79deq7sbfz3fh5QbYPsl9DOe/E/nhET6T6ovqx817vvxmW18BZkjijMBfb417R437cBvn9a6cL0Vfrjgn6wbuMiu+XeQBDsqCVMVSIaw4CXGZCbs9Lu02onwgMDrC9QHyPgi/nqmEdBj/xyJhwRiSfQ0QrBY/3uA1xSgXrlbc6ccgshZzNE6CAI5xS8nCGVfuU/P9N0sCNpV7kx0aFZIBljKiykdLA5ivuhwfFwZy8Tg+fNLBlQvAdGPdZ7g4cNOTWbxJ+aer5tNfA2uCMcwqiSSY47O5Du/Zi9muRElaL31eQCOTRZeQaHKUconvBQ9kVIylDOS3K1GCvPVNKJ+Zy5AozVXBx8SbVsnhw4JUSLmTvdFaImqvVI12KnkmuDDrOvEkOwipFuqteIQVw0JHn7gcXQjq3ZvbsTfequFKe1FQWQHq9ZhmcsVzpaKkMdVEFZmNaPTK6IHWSWQUTglIQdFg58mpw0Sp41/N2NoWIL6HCFaAk+AHlA+mzoHh19X+h1tPrmTMAAA==&quot;"/>
    <we:property name="creatorSessionId" value="&quot;778ef32e-e59f-4c7d-bd1c-451493d8af6f&quot;"/>
    <we:property name="creatorTenantId" value="&quot;5fcc9d9b-e3d3-4e19-ac0c-90aacae677cf&quot;"/>
    <we:property name="creatorUserId" value="&quot;100320040247B392&quot;"/>
    <we:property name="datasetId" value="&quot;5f0c8e84-0087-4bfa-9548-00fb4100bdb5&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initialStateBookmark" value="&quot;H4sIAAAAAAAAA+1Z227bOBD9lUDAoi/BQryTfXPSoLvbpiniosBiERRDcpSqlSVDktO4Qf59R5KzbRK37jo3B4hfLFHUXM+cocizJObNtID5G5hg8jzZqarPE6g/b6lkOykXYwcHr/ZHh68+vBnt79FwNW3zqmyS52dJC/Uxtu/zZgZFJ4EG/znaTqAo3sJxd5dB0eB2MsW6qUoo8q84TKZHbT3D8+0ET6dFVUMnctxCi53YE5pO96Sb/S5II4Q2P8ExhnYYzQRDCWhTGVKuITNecZrWDBN6y5ZO6UT36nersoW8JDXdmDdBCmG5VGg8ahadg268ycvjYmHwt3ffzaddVKDXtTNrWzKJguI/kfZO3Pk5eWW9k1HZ1HgGIgXhmJIrRTYfgf6vyZKpTZkC7dJA9mUQyMB1ZaFCZRQwYJnIMmEDstV2tXja+ur0ujSXkSwfYhdlAx6tieqGgUOhdRpsZhV3aapM8GlY11kVM8uE1Vwrm3FhILoeA1letBepn++dTmtCLWF5kLVLGDyu6jyQnh6dNTYDGM+S3aqYTfqrvUvj42pWBzzErH9Utnk7J0l7E0L2HDHpbHlbV1QE/fhLLCPW/ejH6stujaQxJs/T8yMa+bmfRR7oze8dTSZIJdhdRGihd2Q6qMpxeF7F/jH2fp4lr3PyfZD9HopZJ/bZC3ojVl/KZ2QU/Y66Uiouqu2axKal6LTj3tBxP2+F/J4EFqI7r4dypoh8+q5g+8lNr+6Ww3w0VJFx6EGnRulUxZQKEnADwLAzo4zTy+9qOMHiCRR3DIpr4R7AgREzED51hpiRM0Ai7RsSmTKSRSmMsaDBRSY8MzcUSXTLeIqcU79KYxBGaH5DkUGgkNpypaUUwK0RuLofrBCpLAiOGlPGpWPeWG/XZfAYLefORipZJxWnvoD+huZRpqnnORe1BrBorbGrg/gD84Cs4hJd5rhH47SXcbV5P5DlQvSQedelQ1O70npYMfyUn0bxBMpARHGVnPYRmlmNv1ouHxbzm6v18tvWqKXK7gK6dditztYgqAB1vOwv3dTEzTvz3pcXeX1BK3z7irl36MdAO5GQZTljwRgRpNbcWlx/QeQjoV5IpYz3whHCdIT1k3g7lPc3Qt2M2t1qMoVyviSB248MTn1Udj9C3W4kqn7QyhZLifktNrNrmR2amTE85Q4kckD6dvBCcrsBK53RMe7kZfOwAPyzHJJzYeQDmzNaacxjKodlwb3PeviGsKEQlAosNUFxEYTi2lkb2cO31P8Hwbuvy30gBoOi23yZrYXAWJWz9gmAS0K54GMv6eNTK88gM1m0ytu4AXx8cIL1u3yyrAdvGCE/IXCdpA7g44wb7YRSVgbJvHZG+IfnwF9YB94nBb7AKWFngmX7wIb8VfnDqrinZTG7WgR3EMwuenev8lvY7rPWLjm62GRk0QhQJtVZmgFYpdJN2HEeQwH1fGtcgH/8338e6o2g+gf++Luc06PF3haLgrtgPXQLDq3A6fXJ/pbsbKvw+aA/MnyNy7e4HxkAi7zEJwQuzWwHQ5p05ZD1ZV3Npr0VqOmbTFhwqJmhRYm0st+ayJs/8hixXBwYdweoqQzBS0SruU8J0C4Ly2b2+padfFSztplCwLdQ4pLzCoIXlBHj4nrlKUXvVO6LVccm3an2f6ca5+f/Ajf1oLJgHwAA&quot;"/>
    <we:property name="isFiltersActionButtonVisible" value="true"/>
    <we:property name="isFooterCollapsed" value="true"/>
    <we:property name="isVisualContainerHeaderHidden" value="false"/>
    <we:property name="pageDisplayName" value="&quot;Overview&quot;"/>
    <we:property name="pageName" value="&quot;34b408a2d1e0798e6d9b&quot;"/>
    <we:property name="pptInsertionSessionID" value="&quot;DAE18366-F9EB-4DBB-B385-46FF21511424&quot;"/>
    <we:property name="reportEmbeddedTime" value="&quot;2025-04-13T18:06:58.568Z&quot;"/>
    <we:property name="reportName" value="&quot;HR Analytics&quot;"/>
    <we:property name="reportState" value="&quot;CONNECTED&quot;"/>
    <we:property name="reportUrl" value="&quot;/groups/me/reports/600ca125-36a4-4dde-b27a-b4588f8e7aea/34b408a2d1e0798e6d9b?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520</TotalTime>
  <Words>986</Words>
  <Application>Microsoft Office PowerPoint</Application>
  <PresentationFormat>On-screen Show (16:9)</PresentationFormat>
  <Paragraphs>84</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Montserrat</vt:lpstr>
      <vt:lpstr>Cambria</vt:lpstr>
      <vt:lpstr>Expo Arabic Bold</vt:lpstr>
      <vt:lpstr>Arial</vt:lpstr>
      <vt:lpstr>Comfortaa</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28</cp:revision>
  <dcterms:modified xsi:type="dcterms:W3CDTF">2025-04-13T22:05:26Z</dcterms:modified>
</cp:coreProperties>
</file>