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9" r:id="rId5"/>
    <p:sldId id="260" r:id="rId6"/>
    <p:sldId id="262" r:id="rId7"/>
    <p:sldId id="261"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5" autoAdjust="0"/>
    <p:restoredTop sz="94660"/>
  </p:normalViewPr>
  <p:slideViewPr>
    <p:cSldViewPr snapToGrid="0">
      <p:cViewPr varScale="1">
        <p:scale>
          <a:sx n="88" d="100"/>
          <a:sy n="88" d="100"/>
        </p:scale>
        <p:origin x="10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C0CC48-B5E5-4FCA-88EB-25081B68AB7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238858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0CC48-B5E5-4FCA-88EB-25081B68AB7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128260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0CC48-B5E5-4FCA-88EB-25081B68AB7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195436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0CC48-B5E5-4FCA-88EB-25081B68AB7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97705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0CC48-B5E5-4FCA-88EB-25081B68AB71}"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374325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0CC48-B5E5-4FCA-88EB-25081B68AB71}"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265220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C0CC48-B5E5-4FCA-88EB-25081B68AB71}"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82588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C0CC48-B5E5-4FCA-88EB-25081B68AB71}"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75286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0CC48-B5E5-4FCA-88EB-25081B68AB71}"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57643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0CC48-B5E5-4FCA-88EB-25081B68AB71}"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45965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0CC48-B5E5-4FCA-88EB-25081B68AB71}"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002-94F3-49FE-9CC1-AB0D17857BEF}" type="slidenum">
              <a:rPr lang="en-US" smtClean="0"/>
              <a:t>‹#›</a:t>
            </a:fld>
            <a:endParaRPr lang="en-US"/>
          </a:p>
        </p:txBody>
      </p:sp>
    </p:spTree>
    <p:extLst>
      <p:ext uri="{BB962C8B-B14F-4D97-AF65-F5344CB8AC3E}">
        <p14:creationId xmlns:p14="http://schemas.microsoft.com/office/powerpoint/2010/main" val="127664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0CC48-B5E5-4FCA-88EB-25081B68AB71}" type="datetimeFigureOut">
              <a:rPr lang="en-US" smtClean="0"/>
              <a:t>4/29/2021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0B002-94F3-49FE-9CC1-AB0D17857BEF}" type="slidenum">
              <a:rPr lang="en-US" smtClean="0"/>
              <a:t>‹#›</a:t>
            </a:fld>
            <a:endParaRPr lang="en-US"/>
          </a:p>
        </p:txBody>
      </p:sp>
    </p:spTree>
    <p:extLst>
      <p:ext uri="{BB962C8B-B14F-4D97-AF65-F5344CB8AC3E}">
        <p14:creationId xmlns:p14="http://schemas.microsoft.com/office/powerpoint/2010/main" val="1716653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alvnc.com/en/connect/download/viewer/"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nual, instruction or user guide vector icon.eps 2096383 - Download Free  Vectors, Clipart Graphics &amp; Vector Art">
            <a:extLst>
              <a:ext uri="{FF2B5EF4-FFF2-40B4-BE49-F238E27FC236}">
                <a16:creationId xmlns:a16="http://schemas.microsoft.com/office/drawing/2014/main" id="{89E94340-2DF9-4D68-9695-7002B32F2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4587"/>
            <a:ext cx="9144000" cy="9144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D87FB11-25A7-4692-91D6-06F75E251113}"/>
              </a:ext>
            </a:extLst>
          </p:cNvPr>
          <p:cNvSpPr/>
          <p:nvPr/>
        </p:nvSpPr>
        <p:spPr>
          <a:xfrm>
            <a:off x="1582239" y="4286849"/>
            <a:ext cx="5979522" cy="1446550"/>
          </a:xfrm>
          <a:prstGeom prst="rect">
            <a:avLst/>
          </a:prstGeom>
          <a:noFill/>
        </p:spPr>
        <p:txBody>
          <a:bodyPr wrap="none" lIns="91440" tIns="45720" rIns="91440" bIns="45720">
            <a:spAutoFit/>
          </a:bodyPr>
          <a:lstStyle/>
          <a:p>
            <a:pPr algn="ctr"/>
            <a:r>
              <a:rPr lang="en-US" sz="8800" b="1" cap="none" spc="50" dirty="0">
                <a:ln w="9525" cmpd="sng">
                  <a:solidFill>
                    <a:schemeClr val="accent1"/>
                  </a:solidFill>
                  <a:prstDash val="solid"/>
                </a:ln>
                <a:solidFill>
                  <a:srgbClr val="70AD47">
                    <a:tint val="1000"/>
                  </a:srgbClr>
                </a:solidFill>
                <a:effectLst>
                  <a:glow rad="38100">
                    <a:schemeClr val="accent1">
                      <a:alpha val="40000"/>
                    </a:schemeClr>
                  </a:glow>
                </a:effectLst>
              </a:rPr>
              <a:t>USER GUIDE</a:t>
            </a:r>
          </a:p>
        </p:txBody>
      </p:sp>
      <p:sp>
        <p:nvSpPr>
          <p:cNvPr id="7" name="Rectangle 6">
            <a:extLst>
              <a:ext uri="{FF2B5EF4-FFF2-40B4-BE49-F238E27FC236}">
                <a16:creationId xmlns:a16="http://schemas.microsoft.com/office/drawing/2014/main" id="{468ADDFA-0712-4E9F-ACD7-AA4F5A601E43}"/>
              </a:ext>
            </a:extLst>
          </p:cNvPr>
          <p:cNvSpPr/>
          <p:nvPr/>
        </p:nvSpPr>
        <p:spPr>
          <a:xfrm>
            <a:off x="982364" y="5586899"/>
            <a:ext cx="7622984" cy="584775"/>
          </a:xfrm>
          <a:prstGeom prst="rect">
            <a:avLst/>
          </a:prstGeom>
          <a:noFill/>
        </p:spPr>
        <p:txBody>
          <a:bodyPr wrap="none" lIns="91440" tIns="45720" rIns="91440" bIns="45720">
            <a:spAutoFit/>
          </a:bodyPr>
          <a:lstStyle/>
          <a:p>
            <a:pPr algn="ctr"/>
            <a:r>
              <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rPr>
              <a:t>For the smart vest system for blind people</a:t>
            </a:r>
          </a:p>
        </p:txBody>
      </p:sp>
    </p:spTree>
    <p:extLst>
      <p:ext uri="{BB962C8B-B14F-4D97-AF65-F5344CB8AC3E}">
        <p14:creationId xmlns:p14="http://schemas.microsoft.com/office/powerpoint/2010/main" val="406438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0ADF-16EA-485F-A9F5-8D08DE5D5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263A0D-E135-4B36-8A5C-B54A225C546A}"/>
              </a:ext>
            </a:extLst>
          </p:cNvPr>
          <p:cNvSpPr>
            <a:spLocks noGrp="1"/>
          </p:cNvSpPr>
          <p:nvPr>
            <p:ph idx="1"/>
          </p:nvPr>
        </p:nvSpPr>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88F68C74-CBDF-40F9-A462-3C311B8103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8354"/>
          <a:stretch/>
        </p:blipFill>
        <p:spPr bwMode="auto">
          <a:xfrm rot="10800000">
            <a:off x="0" y="-1"/>
            <a:ext cx="9144000" cy="73094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8EE308-B3EF-4D9C-9549-46CE02BFECD9}"/>
              </a:ext>
            </a:extLst>
          </p:cNvPr>
          <p:cNvSpPr txBox="1"/>
          <p:nvPr/>
        </p:nvSpPr>
        <p:spPr>
          <a:xfrm>
            <a:off x="1944733" y="1280351"/>
            <a:ext cx="6570617" cy="646331"/>
          </a:xfrm>
          <a:prstGeom prst="rect">
            <a:avLst/>
          </a:prstGeom>
          <a:noFill/>
        </p:spPr>
        <p:txBody>
          <a:bodyPr wrap="square">
            <a:spAutoFit/>
          </a:bodyPr>
          <a:lstStyle/>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Turning on the vest</a:t>
            </a:r>
          </a:p>
        </p:txBody>
      </p:sp>
      <p:sp>
        <p:nvSpPr>
          <p:cNvPr id="7" name="TextBox 6">
            <a:extLst>
              <a:ext uri="{FF2B5EF4-FFF2-40B4-BE49-F238E27FC236}">
                <a16:creationId xmlns:a16="http://schemas.microsoft.com/office/drawing/2014/main" id="{9B6FC7C1-C63A-4ABE-A4CC-063F619BAF68}"/>
              </a:ext>
            </a:extLst>
          </p:cNvPr>
          <p:cNvSpPr txBox="1"/>
          <p:nvPr/>
        </p:nvSpPr>
        <p:spPr>
          <a:xfrm>
            <a:off x="1743348" y="2392161"/>
            <a:ext cx="5534869" cy="2862322"/>
          </a:xfrm>
          <a:prstGeom prst="rect">
            <a:avLst/>
          </a:prstGeom>
          <a:noFill/>
        </p:spPr>
        <p:txBody>
          <a:bodyPr wrap="square">
            <a:spAutoFit/>
          </a:bodyPr>
          <a:lstStyle/>
          <a:p>
            <a:pPr marL="342900" indent="-342900">
              <a:buAutoNum type="arabicPeriod"/>
            </a:pPr>
            <a:r>
              <a:rPr lang="en-US" sz="1800" b="1" dirty="0">
                <a:effectLst/>
                <a:latin typeface="Times New Roman" panose="02020603050405020304" pitchFamily="18" charset="0"/>
                <a:ea typeface="Calibri" panose="020F0502020204030204" pitchFamily="34" charset="0"/>
              </a:rPr>
              <a:t>Remove the microSD card, put into computer, locate this file</a:t>
            </a:r>
          </a:p>
          <a:p>
            <a:pPr marL="342900" indent="-342900">
              <a:buAutoNum type="arabicPeriod"/>
            </a:pPr>
            <a:endParaRPr lang="en-US" b="1" dirty="0">
              <a:latin typeface="Times New Roman" panose="02020603050405020304" pitchFamily="18" charset="0"/>
              <a:ea typeface="Calibri" panose="020F0502020204030204" pitchFamily="34" charset="0"/>
            </a:endParaRPr>
          </a:p>
          <a:p>
            <a:pPr marL="342900" indent="-342900">
              <a:buAutoNum type="arabicPeriod"/>
            </a:pPr>
            <a:endParaRPr lang="en-US"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rPr>
              <a:t>2.Change the </a:t>
            </a:r>
            <a:r>
              <a:rPr lang="en-US" sz="1800" b="1" dirty="0" err="1">
                <a:effectLst/>
                <a:latin typeface="Times New Roman" panose="02020603050405020304" pitchFamily="18" charset="0"/>
                <a:ea typeface="Calibri" panose="020F0502020204030204" pitchFamily="34" charset="0"/>
              </a:rPr>
              <a:t>wifi</a:t>
            </a:r>
            <a:r>
              <a:rPr lang="en-US" sz="1800" b="1" dirty="0">
                <a:effectLst/>
                <a:latin typeface="Times New Roman" panose="02020603050405020304" pitchFamily="18" charset="0"/>
                <a:ea typeface="Calibri" panose="020F0502020204030204" pitchFamily="34" charset="0"/>
              </a:rPr>
              <a:t> address and password to your own </a:t>
            </a:r>
            <a:r>
              <a:rPr lang="en-US" sz="1800" b="1" dirty="0" err="1">
                <a:effectLst/>
                <a:latin typeface="Times New Roman" panose="02020603050405020304" pitchFamily="18" charset="0"/>
                <a:ea typeface="Calibri" panose="020F0502020204030204" pitchFamily="34" charset="0"/>
              </a:rPr>
              <a:t>wifi</a:t>
            </a:r>
            <a:r>
              <a:rPr lang="en-US" sz="1800" b="1" dirty="0">
                <a:effectLst/>
                <a:latin typeface="Times New Roman" panose="02020603050405020304" pitchFamily="18" charset="0"/>
                <a:ea typeface="Calibri" panose="020F0502020204030204" pitchFamily="34" charset="0"/>
              </a:rPr>
              <a:t> address and password</a:t>
            </a:r>
          </a:p>
          <a:p>
            <a:endParaRPr lang="en-US"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rPr>
              <a:t>3,Turn on the </a:t>
            </a:r>
            <a:r>
              <a:rPr lang="en-US" sz="1800" b="1" dirty="0" err="1">
                <a:effectLst/>
                <a:latin typeface="Times New Roman" panose="02020603050405020304" pitchFamily="18" charset="0"/>
                <a:ea typeface="Calibri" panose="020F0502020204030204" pitchFamily="34" charset="0"/>
              </a:rPr>
              <a:t>powerbank</a:t>
            </a:r>
            <a:r>
              <a:rPr lang="en-US" sz="1800" b="1" dirty="0">
                <a:effectLst/>
                <a:latin typeface="Times New Roman" panose="02020603050405020304" pitchFamily="18" charset="0"/>
                <a:ea typeface="Calibri" panose="020F0502020204030204" pitchFamily="34" charset="0"/>
              </a:rPr>
              <a:t> attached to the vest, it will connect to the </a:t>
            </a:r>
            <a:r>
              <a:rPr lang="en-US" sz="1800" b="1" dirty="0" err="1">
                <a:effectLst/>
                <a:latin typeface="Times New Roman" panose="02020603050405020304" pitchFamily="18" charset="0"/>
                <a:ea typeface="Calibri" panose="020F0502020204030204" pitchFamily="34" charset="0"/>
              </a:rPr>
              <a:t>wifi</a:t>
            </a:r>
            <a:r>
              <a:rPr lang="en-US" sz="1800" b="1" dirty="0">
                <a:effectLst/>
                <a:latin typeface="Times New Roman" panose="02020603050405020304" pitchFamily="18" charset="0"/>
                <a:ea typeface="Calibri" panose="020F0502020204030204" pitchFamily="34" charset="0"/>
              </a:rPr>
              <a:t> automatically.</a:t>
            </a:r>
          </a:p>
          <a:p>
            <a:endParaRPr lang="en-US" dirty="0"/>
          </a:p>
        </p:txBody>
      </p:sp>
      <p:sp>
        <p:nvSpPr>
          <p:cNvPr id="8" name="Rectangle 1">
            <a:extLst>
              <a:ext uri="{FF2B5EF4-FFF2-40B4-BE49-F238E27FC236}">
                <a16:creationId xmlns:a16="http://schemas.microsoft.com/office/drawing/2014/main" id="{FDE7C5FE-6349-48CA-8C50-D39FEADBF27C}"/>
              </a:ext>
            </a:extLst>
          </p:cNvPr>
          <p:cNvSpPr>
            <a:spLocks noChangeArrowheads="1"/>
          </p:cNvSpPr>
          <p:nvPr/>
        </p:nvSpPr>
        <p:spPr bwMode="auto">
          <a:xfrm>
            <a:off x="1865783" y="2998113"/>
            <a:ext cx="513762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729"/>
                </a:solidFill>
                <a:effectLst/>
                <a:latin typeface="Consolas" panose="020B0609020204030204" pitchFamily="49" charset="0"/>
              </a:rPr>
              <a:t>/</a:t>
            </a:r>
            <a:r>
              <a:rPr kumimoji="0" lang="en-US" altLang="en-US" b="0" i="0" u="none" strike="noStrike" cap="none" normalizeH="0" baseline="0" dirty="0" err="1">
                <a:ln>
                  <a:noFill/>
                </a:ln>
                <a:solidFill>
                  <a:srgbClr val="242729"/>
                </a:solidFill>
                <a:effectLst/>
                <a:latin typeface="Consolas" panose="020B0609020204030204" pitchFamily="49" charset="0"/>
              </a:rPr>
              <a:t>etc</a:t>
            </a:r>
            <a:r>
              <a:rPr kumimoji="0" lang="en-US" altLang="en-US" b="0" i="0" u="none" strike="noStrike" cap="none" normalizeH="0" baseline="0" dirty="0">
                <a:ln>
                  <a:noFill/>
                </a:ln>
                <a:solidFill>
                  <a:srgbClr val="242729"/>
                </a:solidFill>
                <a:effectLst/>
                <a:latin typeface="Consolas" panose="020B0609020204030204" pitchFamily="49" charset="0"/>
              </a:rPr>
              <a:t>/</a:t>
            </a:r>
            <a:r>
              <a:rPr kumimoji="0" lang="en-US" altLang="en-US" b="0" i="0" u="none" strike="noStrike" cap="none" normalizeH="0" baseline="0" dirty="0" err="1">
                <a:ln>
                  <a:noFill/>
                </a:ln>
                <a:solidFill>
                  <a:srgbClr val="242729"/>
                </a:solidFill>
                <a:effectLst/>
                <a:latin typeface="Consolas" panose="020B0609020204030204" pitchFamily="49" charset="0"/>
              </a:rPr>
              <a:t>wpa_supplicant</a:t>
            </a:r>
            <a:r>
              <a:rPr kumimoji="0" lang="en-US" altLang="en-US" b="0" i="0" u="none" strike="noStrike" cap="none" normalizeH="0" baseline="0" dirty="0">
                <a:ln>
                  <a:noFill/>
                </a:ln>
                <a:solidFill>
                  <a:srgbClr val="242729"/>
                </a:solidFill>
                <a:effectLst/>
                <a:latin typeface="Consolas" panose="020B0609020204030204" pitchFamily="49" charset="0"/>
              </a:rPr>
              <a:t>/</a:t>
            </a:r>
            <a:r>
              <a:rPr kumimoji="0" lang="en-US" altLang="en-US" b="0" i="0" u="none" strike="noStrike" cap="none" normalizeH="0" baseline="0" dirty="0" err="1">
                <a:ln>
                  <a:noFill/>
                </a:ln>
                <a:solidFill>
                  <a:srgbClr val="242729"/>
                </a:solidFill>
                <a:effectLst/>
                <a:latin typeface="Consolas" panose="020B0609020204030204" pitchFamily="49" charset="0"/>
              </a:rPr>
              <a:t>wpa_supplicant.conf</a:t>
            </a:r>
            <a:r>
              <a:rPr kumimoji="0" lang="en-US" altLang="en-US" sz="28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62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5544-BB0F-4592-9455-A7D86B829C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16A8AC-43AD-46AF-8600-8CC9FF095A26}"/>
              </a:ext>
            </a:extLst>
          </p:cNvPr>
          <p:cNvSpPr>
            <a:spLocks noGrp="1"/>
          </p:cNvSpPr>
          <p:nvPr>
            <p:ph idx="1"/>
          </p:nvPr>
        </p:nvSpPr>
        <p:spPr>
          <a:xfrm>
            <a:off x="454478" y="1102814"/>
            <a:ext cx="7886700" cy="4351338"/>
          </a:xfrm>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748826AC-DD3C-45BE-9D4F-093E1082F6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0" b="75483"/>
          <a:stretch/>
        </p:blipFill>
        <p:spPr bwMode="auto">
          <a:xfrm>
            <a:off x="0" y="1"/>
            <a:ext cx="9214286"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C8EE13-611F-4DFD-9870-03FA36374722}"/>
              </a:ext>
            </a:extLst>
          </p:cNvPr>
          <p:cNvSpPr txBox="1"/>
          <p:nvPr/>
        </p:nvSpPr>
        <p:spPr>
          <a:xfrm>
            <a:off x="504453" y="1102814"/>
            <a:ext cx="5534869"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1. Installing REAL VNC viewer in the computer</a:t>
            </a:r>
            <a:endParaRPr lang="en-US" dirty="0"/>
          </a:p>
        </p:txBody>
      </p:sp>
      <p:sp>
        <p:nvSpPr>
          <p:cNvPr id="10" name="TextBox 9">
            <a:extLst>
              <a:ext uri="{FF2B5EF4-FFF2-40B4-BE49-F238E27FC236}">
                <a16:creationId xmlns:a16="http://schemas.microsoft.com/office/drawing/2014/main" id="{E72A4AB8-14D3-46AA-A752-5807FD8C72D9}"/>
              </a:ext>
            </a:extLst>
          </p:cNvPr>
          <p:cNvSpPr txBox="1"/>
          <p:nvPr/>
        </p:nvSpPr>
        <p:spPr>
          <a:xfrm>
            <a:off x="504453" y="1648914"/>
            <a:ext cx="5457462" cy="1477328"/>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 A free version of the app is available on the official  website </a:t>
            </a:r>
            <a:r>
              <a:rPr lang="en-US" sz="1800" u="none" strike="noStrike" dirty="0">
                <a:effectLst/>
                <a:latin typeface="Times New Roman" panose="02020603050405020304" pitchFamily="18" charset="0"/>
                <a:ea typeface="Calibri" panose="020F0502020204030204" pitchFamily="34" charset="0"/>
                <a:cs typeface="Arial" panose="020B0604020202020204" pitchFamily="34" charset="0"/>
                <a:hlinkClick r:id="rId3"/>
              </a:rPr>
              <a:t>https://www.realvnc.com/en/connect/download/viewer/</a:t>
            </a:r>
            <a:r>
              <a:rPr lang="en-US" sz="1800" dirty="0">
                <a:effectLst/>
                <a:latin typeface="Times New Roman" panose="02020603050405020304" pitchFamily="18" charset="0"/>
                <a:ea typeface="Calibri" panose="020F0502020204030204" pitchFamily="34" charset="0"/>
              </a:rPr>
              <a:t>. After the extension is downloaded, the installation setup is guided by a wizard as shown </a:t>
            </a:r>
            <a:endParaRPr lang="en-US" dirty="0"/>
          </a:p>
        </p:txBody>
      </p:sp>
      <p:pic>
        <p:nvPicPr>
          <p:cNvPr id="11" name="Picture 10">
            <a:extLst>
              <a:ext uri="{FF2B5EF4-FFF2-40B4-BE49-F238E27FC236}">
                <a16:creationId xmlns:a16="http://schemas.microsoft.com/office/drawing/2014/main" id="{BEAF727D-B7FE-4F1C-A13C-40AF96047422}"/>
              </a:ext>
            </a:extLst>
          </p:cNvPr>
          <p:cNvPicPr/>
          <p:nvPr/>
        </p:nvPicPr>
        <p:blipFill>
          <a:blip r:embed="rId4"/>
          <a:stretch>
            <a:fillRect/>
          </a:stretch>
        </p:blipFill>
        <p:spPr>
          <a:xfrm>
            <a:off x="600815" y="3303010"/>
            <a:ext cx="4009638" cy="2656679"/>
          </a:xfrm>
          <a:prstGeom prst="rect">
            <a:avLst/>
          </a:prstGeom>
        </p:spPr>
      </p:pic>
      <p:pic>
        <p:nvPicPr>
          <p:cNvPr id="12" name="Picture 11">
            <a:extLst>
              <a:ext uri="{FF2B5EF4-FFF2-40B4-BE49-F238E27FC236}">
                <a16:creationId xmlns:a16="http://schemas.microsoft.com/office/drawing/2014/main" id="{DBE34B1F-C86E-44F5-9358-BC1AE842C72A}"/>
              </a:ext>
            </a:extLst>
          </p:cNvPr>
          <p:cNvPicPr/>
          <p:nvPr/>
        </p:nvPicPr>
        <p:blipFill>
          <a:blip r:embed="rId5"/>
          <a:stretch>
            <a:fillRect/>
          </a:stretch>
        </p:blipFill>
        <p:spPr>
          <a:xfrm>
            <a:off x="4924411" y="3303009"/>
            <a:ext cx="3801745" cy="2711377"/>
          </a:xfrm>
          <a:prstGeom prst="rect">
            <a:avLst/>
          </a:prstGeom>
        </p:spPr>
      </p:pic>
    </p:spTree>
    <p:extLst>
      <p:ext uri="{BB962C8B-B14F-4D97-AF65-F5344CB8AC3E}">
        <p14:creationId xmlns:p14="http://schemas.microsoft.com/office/powerpoint/2010/main" val="249584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0CA-6575-47A6-9960-00AB8B50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C28D5-3AAA-47BA-A9C2-80821759A493}"/>
              </a:ext>
            </a:extLst>
          </p:cNvPr>
          <p:cNvSpPr>
            <a:spLocks noGrp="1"/>
          </p:cNvSpPr>
          <p:nvPr>
            <p:ph idx="1"/>
          </p:nvPr>
        </p:nvSpPr>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C4AE1732-D402-4073-BC03-36BD2E3B38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0" b="75483"/>
          <a:stretch/>
        </p:blipFill>
        <p:spPr bwMode="auto">
          <a:xfrm>
            <a:off x="0" y="1"/>
            <a:ext cx="921428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Screenshot of interfaces enabled in Raspbian">
            <a:extLst>
              <a:ext uri="{FF2B5EF4-FFF2-40B4-BE49-F238E27FC236}">
                <a16:creationId xmlns:a16="http://schemas.microsoft.com/office/drawing/2014/main" id="{7722AA5A-43F8-4FE3-B304-ED610548D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769145"/>
            <a:ext cx="7620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B7F0F2D-58F0-4F6C-BAE0-31561FF40EB5}"/>
              </a:ext>
            </a:extLst>
          </p:cNvPr>
          <p:cNvSpPr txBox="1"/>
          <p:nvPr/>
        </p:nvSpPr>
        <p:spPr>
          <a:xfrm>
            <a:off x="1350139" y="5293013"/>
            <a:ext cx="6724891" cy="923330"/>
          </a:xfrm>
          <a:prstGeom prst="rect">
            <a:avLst/>
          </a:prstGeom>
          <a:noFill/>
        </p:spPr>
        <p:txBody>
          <a:bodyPr wrap="square">
            <a:spAutoFit/>
          </a:bodyPr>
          <a:lstStyle/>
          <a:p>
            <a:pPr algn="ctr"/>
            <a:r>
              <a:rPr lang="en-US" b="1" i="0" dirty="0">
                <a:solidFill>
                  <a:srgbClr val="222222"/>
                </a:solidFill>
                <a:effectLst/>
                <a:latin typeface="Merriweather"/>
              </a:rPr>
              <a:t> click the applications menu icon (raspberry) at the top-left of the screen and select Preferences &gt; Raspberry Pi Configuration. </a:t>
            </a:r>
          </a:p>
          <a:p>
            <a:pPr algn="ctr"/>
            <a:r>
              <a:rPr lang="en-US" b="1" dirty="0">
                <a:solidFill>
                  <a:srgbClr val="222222"/>
                </a:solidFill>
                <a:latin typeface="Merriweather"/>
              </a:rPr>
              <a:t>Then enable VNC</a:t>
            </a:r>
            <a:endParaRPr lang="en-US" b="1" dirty="0"/>
          </a:p>
        </p:txBody>
      </p:sp>
    </p:spTree>
    <p:extLst>
      <p:ext uri="{BB962C8B-B14F-4D97-AF65-F5344CB8AC3E}">
        <p14:creationId xmlns:p14="http://schemas.microsoft.com/office/powerpoint/2010/main" val="415083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0CA-6575-47A6-9960-00AB8B50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C28D5-3AAA-47BA-A9C2-80821759A493}"/>
              </a:ext>
            </a:extLst>
          </p:cNvPr>
          <p:cNvSpPr>
            <a:spLocks noGrp="1"/>
          </p:cNvSpPr>
          <p:nvPr>
            <p:ph idx="1"/>
          </p:nvPr>
        </p:nvSpPr>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C4AE1732-D402-4073-BC03-36BD2E3B38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0" b="75483"/>
          <a:stretch/>
        </p:blipFill>
        <p:spPr bwMode="auto">
          <a:xfrm>
            <a:off x="0" y="1"/>
            <a:ext cx="921428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VNC Server displays your IP address and is used to log your Raspberry Pi to VNC Connect so you can access Raspberry Pi via the wider internet">
            <a:extLst>
              <a:ext uri="{FF2B5EF4-FFF2-40B4-BE49-F238E27FC236}">
                <a16:creationId xmlns:a16="http://schemas.microsoft.com/office/drawing/2014/main" id="{552355BC-AFBA-4E4E-A7A1-41231427A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 y="1086690"/>
            <a:ext cx="7620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887791-A567-4A19-AF87-ABD28980CECD}"/>
              </a:ext>
            </a:extLst>
          </p:cNvPr>
          <p:cNvSpPr txBox="1"/>
          <p:nvPr/>
        </p:nvSpPr>
        <p:spPr>
          <a:xfrm>
            <a:off x="1209554" y="5586644"/>
            <a:ext cx="6724891" cy="369332"/>
          </a:xfrm>
          <a:prstGeom prst="rect">
            <a:avLst/>
          </a:prstGeom>
          <a:noFill/>
        </p:spPr>
        <p:txBody>
          <a:bodyPr wrap="square">
            <a:spAutoFit/>
          </a:bodyPr>
          <a:lstStyle/>
          <a:p>
            <a:pPr algn="ctr"/>
            <a:r>
              <a:rPr lang="en-US" b="1" i="0" dirty="0">
                <a:solidFill>
                  <a:srgbClr val="222222"/>
                </a:solidFill>
                <a:effectLst/>
                <a:latin typeface="Merriweather"/>
              </a:rPr>
              <a:t>VNC connectivity window will show up</a:t>
            </a:r>
            <a:endParaRPr lang="en-US" b="1" dirty="0"/>
          </a:p>
        </p:txBody>
      </p:sp>
    </p:spTree>
    <p:extLst>
      <p:ext uri="{BB962C8B-B14F-4D97-AF65-F5344CB8AC3E}">
        <p14:creationId xmlns:p14="http://schemas.microsoft.com/office/powerpoint/2010/main" val="240409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0CA-6575-47A6-9960-00AB8B50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C28D5-3AAA-47BA-A9C2-80821759A493}"/>
              </a:ext>
            </a:extLst>
          </p:cNvPr>
          <p:cNvSpPr>
            <a:spLocks noGrp="1"/>
          </p:cNvSpPr>
          <p:nvPr>
            <p:ph idx="1"/>
          </p:nvPr>
        </p:nvSpPr>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C4AE1732-D402-4073-BC03-36BD2E3B38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0" b="75483"/>
          <a:stretch/>
        </p:blipFill>
        <p:spPr bwMode="auto">
          <a:xfrm>
            <a:off x="0" y="1"/>
            <a:ext cx="921428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F3B119-FFFE-497E-A472-F4DD9634405B}"/>
              </a:ext>
            </a:extLst>
          </p:cNvPr>
          <p:cNvPicPr/>
          <p:nvPr/>
        </p:nvPicPr>
        <p:blipFill>
          <a:blip r:embed="rId3"/>
          <a:stretch>
            <a:fillRect/>
          </a:stretch>
        </p:blipFill>
        <p:spPr>
          <a:xfrm>
            <a:off x="1876425" y="1512570"/>
            <a:ext cx="5391150" cy="3832860"/>
          </a:xfrm>
          <a:prstGeom prst="rect">
            <a:avLst/>
          </a:prstGeom>
        </p:spPr>
      </p:pic>
      <p:sp>
        <p:nvSpPr>
          <p:cNvPr id="6" name="TextBox 5">
            <a:extLst>
              <a:ext uri="{FF2B5EF4-FFF2-40B4-BE49-F238E27FC236}">
                <a16:creationId xmlns:a16="http://schemas.microsoft.com/office/drawing/2014/main" id="{8288E9A9-E328-4F92-B864-001A9605977D}"/>
              </a:ext>
            </a:extLst>
          </p:cNvPr>
          <p:cNvSpPr txBox="1"/>
          <p:nvPr/>
        </p:nvSpPr>
        <p:spPr>
          <a:xfrm>
            <a:off x="1209554" y="5586644"/>
            <a:ext cx="6724891" cy="646331"/>
          </a:xfrm>
          <a:prstGeom prst="rect">
            <a:avLst/>
          </a:prstGeom>
          <a:noFill/>
        </p:spPr>
        <p:txBody>
          <a:bodyPr wrap="square">
            <a:spAutoFit/>
          </a:bodyPr>
          <a:lstStyle/>
          <a:p>
            <a:pPr algn="ctr"/>
            <a:r>
              <a:rPr lang="en-US" b="1" i="0" dirty="0">
                <a:solidFill>
                  <a:srgbClr val="222222"/>
                </a:solidFill>
                <a:effectLst/>
                <a:latin typeface="Merriweather"/>
              </a:rPr>
              <a:t>PUT the IP of the raspberry pi, you find in in the router admin app provided by your ISP. </a:t>
            </a:r>
            <a:endParaRPr lang="en-US" b="1" dirty="0"/>
          </a:p>
        </p:txBody>
      </p:sp>
    </p:spTree>
    <p:extLst>
      <p:ext uri="{BB962C8B-B14F-4D97-AF65-F5344CB8AC3E}">
        <p14:creationId xmlns:p14="http://schemas.microsoft.com/office/powerpoint/2010/main" val="176946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0CA-6575-47A6-9960-00AB8B50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C28D5-3AAA-47BA-A9C2-80821759A493}"/>
              </a:ext>
            </a:extLst>
          </p:cNvPr>
          <p:cNvSpPr>
            <a:spLocks noGrp="1"/>
          </p:cNvSpPr>
          <p:nvPr>
            <p:ph idx="1"/>
          </p:nvPr>
        </p:nvSpPr>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C4AE1732-D402-4073-BC03-36BD2E3B38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0" b="75483"/>
          <a:stretch/>
        </p:blipFill>
        <p:spPr bwMode="auto">
          <a:xfrm>
            <a:off x="0" y="1"/>
            <a:ext cx="921428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VNC Viewer displays the Raspbian desktop interface remotely">
            <a:extLst>
              <a:ext uri="{FF2B5EF4-FFF2-40B4-BE49-F238E27FC236}">
                <a16:creationId xmlns:a16="http://schemas.microsoft.com/office/drawing/2014/main" id="{430859B9-5DD3-4B7E-8288-1CF1E11947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t="14192" r="11485" b="16508"/>
          <a:stretch/>
        </p:blipFill>
        <p:spPr bwMode="auto">
          <a:xfrm>
            <a:off x="335588" y="577352"/>
            <a:ext cx="8543110" cy="52773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2A896B-AEFC-479C-851D-78AB8ADE3589}"/>
              </a:ext>
            </a:extLst>
          </p:cNvPr>
          <p:cNvSpPr txBox="1"/>
          <p:nvPr/>
        </p:nvSpPr>
        <p:spPr>
          <a:xfrm>
            <a:off x="1209554" y="5989682"/>
            <a:ext cx="6724891" cy="369332"/>
          </a:xfrm>
          <a:prstGeom prst="rect">
            <a:avLst/>
          </a:prstGeom>
          <a:noFill/>
        </p:spPr>
        <p:txBody>
          <a:bodyPr wrap="square">
            <a:spAutoFit/>
          </a:bodyPr>
          <a:lstStyle/>
          <a:p>
            <a:pPr algn="ctr"/>
            <a:r>
              <a:rPr lang="en-US" b="1" i="0" dirty="0">
                <a:solidFill>
                  <a:srgbClr val="222222"/>
                </a:solidFill>
                <a:effectLst/>
                <a:latin typeface="Merriweather"/>
              </a:rPr>
              <a:t>The terminal of the raspberry pi will show up</a:t>
            </a:r>
            <a:endParaRPr lang="en-US" b="1" dirty="0"/>
          </a:p>
        </p:txBody>
      </p:sp>
    </p:spTree>
    <p:extLst>
      <p:ext uri="{BB962C8B-B14F-4D97-AF65-F5344CB8AC3E}">
        <p14:creationId xmlns:p14="http://schemas.microsoft.com/office/powerpoint/2010/main" val="94020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0CA-6575-47A6-9960-00AB8B50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C28D5-3AAA-47BA-A9C2-80821759A493}"/>
              </a:ext>
            </a:extLst>
          </p:cNvPr>
          <p:cNvSpPr>
            <a:spLocks noGrp="1"/>
          </p:cNvSpPr>
          <p:nvPr>
            <p:ph idx="1"/>
          </p:nvPr>
        </p:nvSpPr>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C4AE1732-D402-4073-BC03-36BD2E3B38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0" b="75483"/>
          <a:stretch/>
        </p:blipFill>
        <p:spPr bwMode="auto">
          <a:xfrm>
            <a:off x="-1" y="-14286"/>
            <a:ext cx="921428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FE1FA2-EE47-4CBC-B66A-412773EC9F72}"/>
              </a:ext>
            </a:extLst>
          </p:cNvPr>
          <p:cNvSpPr txBox="1"/>
          <p:nvPr/>
        </p:nvSpPr>
        <p:spPr>
          <a:xfrm>
            <a:off x="1023696" y="357871"/>
            <a:ext cx="7362658" cy="646331"/>
          </a:xfrm>
          <a:prstGeom prst="rect">
            <a:avLst/>
          </a:prstGeom>
          <a:noFill/>
        </p:spPr>
        <p:txBody>
          <a:bodyPr wrap="square">
            <a:spAutoFit/>
          </a:bodyPr>
          <a:lstStyle/>
          <a:p>
            <a:pPr algn="ctr"/>
            <a:r>
              <a:rPr lang="en-US" b="1" i="0" dirty="0">
                <a:solidFill>
                  <a:srgbClr val="222222"/>
                </a:solidFill>
                <a:effectLst/>
                <a:latin typeface="Merriweather"/>
              </a:rPr>
              <a:t>Now u need to list all the directories, by the following command: ls –al and run the code file</a:t>
            </a:r>
            <a:endParaRPr lang="en-US" b="1" dirty="0"/>
          </a:p>
        </p:txBody>
      </p:sp>
      <p:pic>
        <p:nvPicPr>
          <p:cNvPr id="6146" name="Picture 2" descr="Terminal - Raspberry Pi Documentation">
            <a:extLst>
              <a:ext uri="{FF2B5EF4-FFF2-40B4-BE49-F238E27FC236}">
                <a16:creationId xmlns:a16="http://schemas.microsoft.com/office/drawing/2014/main" id="{F426EEF0-FBBD-40C0-9499-D34F9E20E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2" y="1160667"/>
            <a:ext cx="6353175"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68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0CA-6575-47A6-9960-00AB8B503B45}"/>
              </a:ext>
            </a:extLst>
          </p:cNvPr>
          <p:cNvSpPr>
            <a:spLocks noGrp="1"/>
          </p:cNvSpPr>
          <p:nvPr>
            <p:ph type="title"/>
          </p:nvPr>
        </p:nvSpPr>
        <p:spPr/>
        <p:txBody>
          <a:bodyPr/>
          <a:lstStyle/>
          <a:p>
            <a:endParaRPr lang="en-US"/>
          </a:p>
        </p:txBody>
      </p:sp>
      <p:pic>
        <p:nvPicPr>
          <p:cNvPr id="4" name="Picture 4" descr="manual, instruction or user guide vector icon.eps 2096383 - Download Free  Vectors, Clipart Graphics &amp; Vector Art">
            <a:extLst>
              <a:ext uri="{FF2B5EF4-FFF2-40B4-BE49-F238E27FC236}">
                <a16:creationId xmlns:a16="http://schemas.microsoft.com/office/drawing/2014/main" id="{C4AE1732-D402-4073-BC03-36BD2E3B38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0" b="75483"/>
          <a:stretch/>
        </p:blipFill>
        <p:spPr bwMode="auto">
          <a:xfrm>
            <a:off x="0" y="1"/>
            <a:ext cx="921428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7CB6B37-8F4A-4277-BDE6-FB60CC54E3E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4841"/>
          <a:stretch/>
        </p:blipFill>
        <p:spPr>
          <a:xfrm>
            <a:off x="2958331" y="1505880"/>
            <a:ext cx="3493387" cy="4351338"/>
          </a:xfrm>
        </p:spPr>
      </p:pic>
      <p:sp>
        <p:nvSpPr>
          <p:cNvPr id="7" name="TextBox 6">
            <a:extLst>
              <a:ext uri="{FF2B5EF4-FFF2-40B4-BE49-F238E27FC236}">
                <a16:creationId xmlns:a16="http://schemas.microsoft.com/office/drawing/2014/main" id="{2F4BDBE3-E45D-49D9-BDA3-F8F102AD9A02}"/>
              </a:ext>
            </a:extLst>
          </p:cNvPr>
          <p:cNvSpPr txBox="1"/>
          <p:nvPr/>
        </p:nvSpPr>
        <p:spPr>
          <a:xfrm>
            <a:off x="1023696" y="357871"/>
            <a:ext cx="7362658" cy="923330"/>
          </a:xfrm>
          <a:prstGeom prst="rect">
            <a:avLst/>
          </a:prstGeom>
          <a:noFill/>
        </p:spPr>
        <p:txBody>
          <a:bodyPr wrap="square">
            <a:spAutoFit/>
          </a:bodyPr>
          <a:lstStyle/>
          <a:p>
            <a:pPr algn="ctr"/>
            <a:r>
              <a:rPr lang="en-US" b="1" i="0" dirty="0">
                <a:solidFill>
                  <a:srgbClr val="222222"/>
                </a:solidFill>
                <a:effectLst/>
                <a:latin typeface="Merriweather"/>
              </a:rPr>
              <a:t>Once you run the code, </a:t>
            </a:r>
            <a:r>
              <a:rPr lang="en-US" b="1" dirty="0">
                <a:solidFill>
                  <a:srgbClr val="222222"/>
                </a:solidFill>
                <a:latin typeface="Merriweather"/>
              </a:rPr>
              <a:t>the vest will start measuring distance, at one meter close object is detected, image processing will start and object names will be given to the vest wearer as audio output in headphones.</a:t>
            </a:r>
            <a:endParaRPr lang="en-US" b="1" dirty="0"/>
          </a:p>
        </p:txBody>
      </p:sp>
    </p:spTree>
    <p:extLst>
      <p:ext uri="{BB962C8B-B14F-4D97-AF65-F5344CB8AC3E}">
        <p14:creationId xmlns:p14="http://schemas.microsoft.com/office/powerpoint/2010/main" val="199308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252</Words>
  <Application>Microsoft Office PowerPoint</Application>
  <PresentationFormat>On-screen Show (4:3)</PresentationFormat>
  <Paragraphs>19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Merriweather</vt: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ElafM</dc:creator>
  <cp:lastModifiedBy>ElafM</cp:lastModifiedBy>
  <cp:revision>5</cp:revision>
  <dcterms:created xsi:type="dcterms:W3CDTF">2021-04-29T11:20:46Z</dcterms:created>
  <dcterms:modified xsi:type="dcterms:W3CDTF">2021-04-29T11:56:44Z</dcterms:modified>
</cp:coreProperties>
</file>