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Search for 3D Models" id="{6844172C-9703-4DC7-908A-C23538616A3C}">
          <p14:sldIdLst>
            <p14:sldId id="258"/>
            <p14:sldId id="259"/>
          </p14:sldIdLst>
        </p14:section>
        <p14:section name="Insert a 3D Model from a File" id="{66737F24-1C36-4DF4-A00F-927A3F1468AC}">
          <p14:sldIdLst>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p:scale>
          <a:sx n="80" d="100"/>
          <a:sy n="80" d="100"/>
        </p:scale>
        <p:origin x="7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9/5/2021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9/5/2021</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524000" y="1333500"/>
            <a:ext cx="9144000" cy="1143000"/>
          </a:xfrm>
        </p:spPr>
        <p:txBody>
          <a:bodyPr/>
          <a:lstStyle/>
          <a:p>
            <a:r>
              <a:rPr lang="en-US" b="1" dirty="0"/>
              <a:t>COVID 19 – ARABIC TWEETS</a:t>
            </a:r>
            <a:br>
              <a:rPr lang="en-US" b="1" dirty="0"/>
            </a:br>
            <a:endParaRPr lang="en-US" b="1" dirty="0"/>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524000" y="2124109"/>
            <a:ext cx="9144000" cy="495232"/>
          </a:xfrm>
        </p:spPr>
        <p:txBody>
          <a:bodyPr/>
          <a:lstStyle/>
          <a:p>
            <a:r>
              <a:rPr lang="en-US" dirty="0"/>
              <a:t>NLP PROJECT</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1" y="5255593"/>
            <a:ext cx="2656913" cy="364157"/>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NORA AHSHLAWI - 2021</a:t>
            </a:r>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PROJECT GOAL</a:t>
            </a:r>
          </a:p>
        </p:txBody>
      </p:sp>
      <p:sp>
        <p:nvSpPr>
          <p:cNvPr id="7" name="TextBox 3D 1">
            <a:extLst>
              <a:ext uri="{FF2B5EF4-FFF2-40B4-BE49-F238E27FC236}">
                <a16:creationId xmlns:a16="http://schemas.microsoft.com/office/drawing/2014/main" id="{793D8DEF-3B62-4E96-9D4A-0030ACE85CE5}"/>
              </a:ext>
            </a:extLst>
          </p:cNvPr>
          <p:cNvSpPr txBox="1">
            <a:spLocks/>
          </p:cNvSpPr>
          <p:nvPr/>
        </p:nvSpPr>
        <p:spPr>
          <a:xfrm>
            <a:off x="1959567" y="2690336"/>
            <a:ext cx="8272866" cy="738664"/>
          </a:xfrm>
          <a:prstGeom prst="rect">
            <a:avLst/>
          </a:prstGeom>
          <a:noFill/>
        </p:spPr>
        <p:txBody>
          <a:bodyPr wrap="square" rtlCol="0">
            <a:spAutoFit/>
          </a:bodyPr>
          <a:lstStyle/>
          <a:p>
            <a:pPr marL="285750" indent="-285750" algn="just">
              <a:buFont typeface="Arial" panose="020B0604020202020204" pitchFamily="34" charset="0"/>
              <a:buChar char="•"/>
            </a:pPr>
            <a:r>
              <a:rPr lang="en-US" sz="1400" b="1" dirty="0">
                <a:solidFill>
                  <a:schemeClr val="tx1">
                    <a:lumMod val="75000"/>
                    <a:lumOff val="25000"/>
                  </a:schemeClr>
                </a:solidFill>
                <a:latin typeface="Segoe UI" panose="020B0502040204020203" pitchFamily="34" charset="0"/>
                <a:cs typeface="Segoe UI" panose="020B0502040204020203" pitchFamily="34" charset="0"/>
              </a:rPr>
              <a:t>Displaying some of the Arabic tweets about vaccination.</a:t>
            </a:r>
          </a:p>
          <a:p>
            <a:pPr algn="just"/>
            <a:endParaRPr lang="en-US" sz="1400" b="1" dirty="0">
              <a:solidFill>
                <a:schemeClr val="tx1">
                  <a:lumMod val="75000"/>
                  <a:lumOff val="25000"/>
                </a:schemeClr>
              </a:solidFill>
              <a:latin typeface="Segoe UI" panose="020B0502040204020203" pitchFamily="34" charset="0"/>
              <a:cs typeface="Segoe UI" panose="020B0502040204020203" pitchFamily="34" charset="0"/>
            </a:endParaRPr>
          </a:p>
          <a:p>
            <a:pPr marL="285750" indent="-285750" algn="just">
              <a:buFont typeface="Arial" panose="020B0604020202020204" pitchFamily="34" charset="0"/>
              <a:buChar char="•"/>
            </a:pPr>
            <a:r>
              <a:rPr lang="en-US" sz="1400" b="1" dirty="0">
                <a:solidFill>
                  <a:schemeClr val="tx1">
                    <a:lumMod val="75000"/>
                    <a:lumOff val="25000"/>
                  </a:schemeClr>
                </a:solidFill>
                <a:latin typeface="Segoe UI" panose="020B0502040204020203" pitchFamily="34" charset="0"/>
                <a:cs typeface="Segoe UI" panose="020B0502040204020203" pitchFamily="34" charset="0"/>
              </a:rPr>
              <a:t>Highlight the classification of opinions between agree and disagree with taking vaccination.</a:t>
            </a:r>
          </a:p>
        </p:txBody>
      </p:sp>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dirty="0"/>
              <a:t>PROCESSING DATA</a:t>
            </a:r>
          </a:p>
        </p:txBody>
      </p:sp>
      <p:sp>
        <p:nvSpPr>
          <p:cNvPr id="2" name="Content Placeholder 1">
            <a:extLst>
              <a:ext uri="{FF2B5EF4-FFF2-40B4-BE49-F238E27FC236}">
                <a16:creationId xmlns:a16="http://schemas.microsoft.com/office/drawing/2014/main" id="{95AB49E1-195D-497A-BB31-2158958CA082}"/>
              </a:ext>
            </a:extLst>
          </p:cNvPr>
          <p:cNvSpPr>
            <a:spLocks noGrp="1"/>
          </p:cNvSpPr>
          <p:nvPr>
            <p:ph idx="1"/>
          </p:nvPr>
        </p:nvSpPr>
        <p:spPr>
          <a:xfrm>
            <a:off x="1090862" y="1507068"/>
            <a:ext cx="5862388" cy="4669896"/>
          </a:xfrm>
        </p:spPr>
        <p:txBody>
          <a:bodyPr/>
          <a:lstStyle/>
          <a:p>
            <a:pPr lvl="0"/>
            <a:r>
              <a:rPr lang="en-US" sz="1400" b="1" dirty="0"/>
              <a:t>- </a:t>
            </a:r>
            <a:r>
              <a:rPr lang="en-US" sz="1400" b="1" dirty="0">
                <a:solidFill>
                  <a:schemeClr val="tx1">
                    <a:lumMod val="75000"/>
                    <a:lumOff val="25000"/>
                  </a:schemeClr>
                </a:solidFill>
                <a:latin typeface="Segoe UI" panose="020B0502040204020203" pitchFamily="34" charset="0"/>
                <a:cs typeface="Segoe UI" panose="020B0502040204020203" pitchFamily="34" charset="0"/>
              </a:rPr>
              <a:t>Sample  data from July Arabic tweets.</a:t>
            </a:r>
          </a:p>
          <a:p>
            <a:pPr lvl="0"/>
            <a:r>
              <a:rPr lang="en-US" sz="1400" b="1" dirty="0">
                <a:solidFill>
                  <a:schemeClr val="tx1">
                    <a:lumMod val="75000"/>
                    <a:lumOff val="25000"/>
                  </a:schemeClr>
                </a:solidFill>
                <a:latin typeface="Segoe UI" panose="020B0502040204020203" pitchFamily="34" charset="0"/>
                <a:cs typeface="Segoe UI" panose="020B0502040204020203" pitchFamily="34" charset="0"/>
              </a:rPr>
              <a:t>- The size of data : 497</a:t>
            </a:r>
          </a:p>
          <a:p>
            <a:pPr lvl="0"/>
            <a:r>
              <a:rPr lang="en-US" sz="1400" b="1" dirty="0">
                <a:solidFill>
                  <a:schemeClr val="tx1">
                    <a:lumMod val="75000"/>
                    <a:lumOff val="25000"/>
                  </a:schemeClr>
                </a:solidFill>
                <a:latin typeface="Segoe UI" panose="020B0502040204020203" pitchFamily="34" charset="0"/>
                <a:cs typeface="Segoe UI" panose="020B0502040204020203" pitchFamily="34" charset="0"/>
              </a:rPr>
              <a:t>- Data classified to : Neg- Neu and Pos</a:t>
            </a:r>
          </a:p>
          <a:p>
            <a:pPr lvl="0"/>
            <a:r>
              <a:rPr lang="en-US" sz="1400" b="1" dirty="0">
                <a:solidFill>
                  <a:schemeClr val="tx1">
                    <a:lumMod val="75000"/>
                    <a:lumOff val="25000"/>
                  </a:schemeClr>
                </a:solidFill>
                <a:latin typeface="Segoe UI" panose="020B0502040204020203" pitchFamily="34" charset="0"/>
                <a:cs typeface="Segoe UI" panose="020B0502040204020203" pitchFamily="34" charset="0"/>
              </a:rPr>
              <a:t>- Testing data size: 0.33</a:t>
            </a:r>
          </a:p>
          <a:p>
            <a:pPr lvl="0"/>
            <a:endParaRPr lang="en-US" dirty="0"/>
          </a:p>
        </p:txBody>
      </p:sp>
      <p:sp>
        <p:nvSpPr>
          <p:cNvPr id="7" name="Rectangle 1">
            <a:extLst>
              <a:ext uri="{FF2B5EF4-FFF2-40B4-BE49-F238E27FC236}">
                <a16:creationId xmlns:a16="http://schemas.microsoft.com/office/drawing/2014/main" id="{B2BA176A-51AB-48F5-A1F0-21E69BCCEC22}"/>
              </a:ext>
            </a:extLst>
          </p:cNvPr>
          <p:cNvSpPr>
            <a:spLocks noChangeArrowheads="1"/>
          </p:cNvSpPr>
          <p:nvPr/>
        </p:nvSpPr>
        <p:spPr bwMode="auto">
          <a:xfrm>
            <a:off x="0" y="167044"/>
            <a:ext cx="28854"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Building The Model</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434" y="1604210"/>
            <a:ext cx="8996766" cy="4805161"/>
          </a:xfrm>
        </p:spPr>
        <p:txBody>
          <a:bodyPr>
            <a:normAutofit/>
          </a:bodyPr>
          <a:lstStyle/>
          <a:p>
            <a:pPr marL="457200" lvl="1" indent="-47625">
              <a:lnSpc>
                <a:spcPts val="1800"/>
              </a:lnSpc>
            </a:pPr>
            <a:endParaRPr lang="en-US" dirty="0"/>
          </a:p>
          <a:p>
            <a:pPr marL="457200" lvl="1" indent="-47625">
              <a:lnSpc>
                <a:spcPts val="1800"/>
              </a:lnSpc>
            </a:pPr>
            <a:r>
              <a:rPr lang="en-US" b="1" dirty="0">
                <a:solidFill>
                  <a:schemeClr val="tx1">
                    <a:lumMod val="75000"/>
                    <a:lumOff val="25000"/>
                  </a:schemeClr>
                </a:solidFill>
                <a:latin typeface="Segoe UI" panose="020B0502040204020203" pitchFamily="34" charset="0"/>
                <a:cs typeface="Segoe UI" panose="020B0502040204020203" pitchFamily="34" charset="0"/>
              </a:rPr>
              <a:t>Tweets that’re belong to verified accounts or have links are excluded.</a:t>
            </a:r>
          </a:p>
          <a:p>
            <a:pPr marL="457200" lvl="1" indent="-47625">
              <a:lnSpc>
                <a:spcPts val="1800"/>
              </a:lnSpc>
            </a:pPr>
            <a:endParaRPr lang="en-US" b="1" dirty="0">
              <a:solidFill>
                <a:schemeClr val="tx1">
                  <a:lumMod val="75000"/>
                  <a:lumOff val="25000"/>
                </a:schemeClr>
              </a:solidFill>
              <a:latin typeface="Segoe UI" panose="020B0502040204020203" pitchFamily="34" charset="0"/>
              <a:cs typeface="Segoe UI" panose="020B0502040204020203" pitchFamily="34" charset="0"/>
            </a:endParaRPr>
          </a:p>
          <a:p>
            <a:pPr marL="457200" lvl="1" indent="-47625">
              <a:lnSpc>
                <a:spcPts val="1800"/>
              </a:lnSpc>
            </a:pPr>
            <a:r>
              <a:rPr lang="en-US" b="1" dirty="0">
                <a:solidFill>
                  <a:schemeClr val="tx1">
                    <a:lumMod val="75000"/>
                    <a:lumOff val="25000"/>
                  </a:schemeClr>
                </a:solidFill>
                <a:latin typeface="Segoe UI" panose="020B0502040204020203" pitchFamily="34" charset="0"/>
                <a:cs typeface="Segoe UI" panose="020B0502040204020203" pitchFamily="34" charset="0"/>
              </a:rPr>
              <a:t>Tokenization is token and stop words are removed then lemma and stemmer is token but the model accuracy was low therefore the model is trained without taking these steps which result in increasing the accuracy more than 5%.</a:t>
            </a:r>
          </a:p>
          <a:p>
            <a:pPr marL="457200" lvl="1" indent="-47625">
              <a:lnSpc>
                <a:spcPts val="1800"/>
              </a:lnSpc>
            </a:pPr>
            <a:endParaRPr lang="en-US" b="1" dirty="0">
              <a:solidFill>
                <a:schemeClr val="tx1">
                  <a:lumMod val="75000"/>
                  <a:lumOff val="25000"/>
                </a:schemeClr>
              </a:solidFill>
              <a:latin typeface="Segoe UI" panose="020B0502040204020203" pitchFamily="34" charset="0"/>
              <a:cs typeface="Segoe UI" panose="020B0502040204020203" pitchFamily="34" charset="0"/>
            </a:endParaRPr>
          </a:p>
          <a:p>
            <a:pPr marL="457200" lvl="1" indent="-47625">
              <a:lnSpc>
                <a:spcPts val="1800"/>
              </a:lnSpc>
            </a:pPr>
            <a:r>
              <a:rPr lang="en-US" b="1" dirty="0">
                <a:solidFill>
                  <a:schemeClr val="tx1">
                    <a:lumMod val="75000"/>
                    <a:lumOff val="25000"/>
                  </a:schemeClr>
                </a:solidFill>
                <a:latin typeface="Segoe UI" panose="020B0502040204020203" pitchFamily="34" charset="0"/>
                <a:cs typeface="Segoe UI" panose="020B0502040204020203" pitchFamily="34" charset="0"/>
              </a:rPr>
              <a:t>Linear support vector classification and logistic regression are applied and the accuracy is better in LSV.</a:t>
            </a:r>
          </a:p>
          <a:p>
            <a:pPr marL="457200" lvl="1" indent="-47625">
              <a:lnSpc>
                <a:spcPts val="1800"/>
              </a:lnSpc>
            </a:pPr>
            <a:endParaRPr lang="en-US" b="1" dirty="0">
              <a:solidFill>
                <a:schemeClr val="tx1">
                  <a:lumMod val="75000"/>
                  <a:lumOff val="25000"/>
                </a:schemeClr>
              </a:solidFill>
              <a:latin typeface="Segoe UI" panose="020B0502040204020203" pitchFamily="34" charset="0"/>
              <a:cs typeface="Segoe UI" panose="020B0502040204020203" pitchFamily="34" charset="0"/>
            </a:endParaRPr>
          </a:p>
          <a:p>
            <a:pPr marL="457200" lvl="1" indent="-47625">
              <a:lnSpc>
                <a:spcPts val="1800"/>
              </a:lnSpc>
            </a:pPr>
            <a:r>
              <a:rPr lang="en-US" b="1" dirty="0">
                <a:solidFill>
                  <a:schemeClr val="tx1">
                    <a:lumMod val="75000"/>
                    <a:lumOff val="25000"/>
                  </a:schemeClr>
                </a:solidFill>
                <a:latin typeface="Segoe UI" panose="020B0502040204020203" pitchFamily="34" charset="0"/>
                <a:cs typeface="Segoe UI" panose="020B0502040204020203" pitchFamily="34" charset="0"/>
              </a:rPr>
              <a:t>The model is used to classified more than 70,000 Arabic tweets in June – 2021.</a:t>
            </a:r>
          </a:p>
        </p:txBody>
      </p:sp>
      <p:sp>
        <p:nvSpPr>
          <p:cNvPr id="4" name="Oval 3">
            <a:extLst>
              <a:ext uri="{FF2B5EF4-FFF2-40B4-BE49-F238E27FC236}">
                <a16:creationId xmlns:a16="http://schemas.microsoft.com/office/drawing/2014/main" id="{13572B26-98AF-4AA8-9A0F-435FBBFB6E5E}"/>
              </a:ext>
              <a:ext uri="{C183D7F6-B498-43B3-948B-1728B52AA6E4}">
                <adec:decorative xmlns:adec="http://schemas.microsoft.com/office/drawing/2017/decorative" val="1"/>
              </a:ext>
            </a:extLst>
          </p:cNvPr>
          <p:cNvSpPr/>
          <p:nvPr/>
        </p:nvSpPr>
        <p:spPr bwMode="blackWhite">
          <a:xfrm>
            <a:off x="604200" y="198572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5" name="Oval 4">
            <a:extLst>
              <a:ext uri="{FF2B5EF4-FFF2-40B4-BE49-F238E27FC236}">
                <a16:creationId xmlns:a16="http://schemas.microsoft.com/office/drawing/2014/main" id="{C851C4E8-1EC2-4782-B31A-6F082712F3DF}"/>
              </a:ext>
              <a:ext uri="{C183D7F6-B498-43B3-948B-1728B52AA6E4}">
                <adec:decorative xmlns:adec="http://schemas.microsoft.com/office/drawing/2017/decorative" val="1"/>
              </a:ext>
            </a:extLst>
          </p:cNvPr>
          <p:cNvSpPr/>
          <p:nvPr/>
        </p:nvSpPr>
        <p:spPr bwMode="blackWhite">
          <a:xfrm>
            <a:off x="604200" y="297998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a16="http://schemas.microsoft.com/office/drawing/2014/main" id="{A4D3B53A-9E90-4B19-BA5D-E8F4971E21A9}"/>
              </a:ext>
              <a:ext uri="{C183D7F6-B498-43B3-948B-1728B52AA6E4}">
                <adec:decorative xmlns:adec="http://schemas.microsoft.com/office/drawing/2017/decorative" val="1"/>
              </a:ext>
            </a:extLst>
          </p:cNvPr>
          <p:cNvSpPr/>
          <p:nvPr/>
        </p:nvSpPr>
        <p:spPr bwMode="blackWhite">
          <a:xfrm>
            <a:off x="613219" y="3974243"/>
            <a:ext cx="367856"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11" name="Rectangle 1">
            <a:extLst>
              <a:ext uri="{FF2B5EF4-FFF2-40B4-BE49-F238E27FC236}">
                <a16:creationId xmlns:a16="http://schemas.microsoft.com/office/drawing/2014/main" id="{BF9583AA-EBAE-418E-B332-AD6C5F88398C}"/>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497</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Oval 12">
            <a:extLst>
              <a:ext uri="{FF2B5EF4-FFF2-40B4-BE49-F238E27FC236}">
                <a16:creationId xmlns:a16="http://schemas.microsoft.com/office/drawing/2014/main" id="{936FD0A7-5774-4205-AEA2-3ABE7C2B040A}"/>
              </a:ext>
              <a:ext uri="{C183D7F6-B498-43B3-948B-1728B52AA6E4}">
                <adec:decorative xmlns:adec="http://schemas.microsoft.com/office/drawing/2017/decorative" val="1"/>
              </a:ext>
            </a:extLst>
          </p:cNvPr>
          <p:cNvSpPr/>
          <p:nvPr/>
        </p:nvSpPr>
        <p:spPr bwMode="blackWhite">
          <a:xfrm>
            <a:off x="604200" y="4968500"/>
            <a:ext cx="367856"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solidFill>
                  <a:srgbClr val="E7E6E6">
                    <a:lumMod val="25000"/>
                  </a:srgbClr>
                </a:solidFill>
                <a:latin typeface="Segoe UI Light" panose="020B0502040204020203" pitchFamily="34" charset="0"/>
                <a:cs typeface="Segoe UI Light" panose="020B0502040204020203" pitchFamily="34" charset="0"/>
              </a:rPr>
              <a:t>Model Output</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675928" y="2591049"/>
            <a:ext cx="4321175" cy="27524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800"/>
              </a:lnSpc>
              <a:spcAft>
                <a:spcPts val="600"/>
              </a:spcAft>
            </a:pPr>
            <a:r>
              <a:rPr lang="en-US" sz="1200" b="1" dirty="0">
                <a:solidFill>
                  <a:schemeClr val="tx1">
                    <a:lumMod val="75000"/>
                    <a:lumOff val="25000"/>
                  </a:schemeClr>
                </a:solidFill>
                <a:latin typeface="Segoe UI" panose="020B0502040204020203" pitchFamily="34" charset="0"/>
                <a:cs typeface="Segoe UI" panose="020B0502040204020203" pitchFamily="34" charset="0"/>
              </a:rPr>
              <a:t>Data size is 497.</a:t>
            </a:r>
          </a:p>
          <a:p>
            <a:pPr>
              <a:lnSpc>
                <a:spcPts val="1800"/>
              </a:lnSpc>
              <a:spcAft>
                <a:spcPts val="600"/>
              </a:spcAft>
            </a:pPr>
            <a:r>
              <a:rPr lang="en-US" sz="1200" b="1" dirty="0">
                <a:solidFill>
                  <a:schemeClr val="tx1">
                    <a:lumMod val="75000"/>
                    <a:lumOff val="25000"/>
                  </a:schemeClr>
                </a:solidFill>
                <a:latin typeface="Segoe UI" panose="020B0502040204020203" pitchFamily="34" charset="0"/>
                <a:cs typeface="Segoe UI" panose="020B0502040204020203" pitchFamily="34" charset="0"/>
              </a:rPr>
              <a:t>Data split to train and test where the size of data = 0.33.</a:t>
            </a:r>
          </a:p>
          <a:p>
            <a:pPr>
              <a:lnSpc>
                <a:spcPts val="1800"/>
              </a:lnSpc>
              <a:spcAft>
                <a:spcPts val="600"/>
              </a:spcAft>
            </a:pPr>
            <a:r>
              <a:rPr lang="en-US" sz="1200" b="1" dirty="0">
                <a:solidFill>
                  <a:schemeClr val="tx1">
                    <a:lumMod val="75000"/>
                    <a:lumOff val="25000"/>
                  </a:schemeClr>
                </a:solidFill>
                <a:latin typeface="Segoe UI" panose="020B0502040204020203" pitchFamily="34" charset="0"/>
                <a:cs typeface="Segoe UI" panose="020B0502040204020203" pitchFamily="34" charset="0"/>
              </a:rPr>
              <a:t>The accuracy with text processing is 0.6</a:t>
            </a:r>
          </a:p>
          <a:p>
            <a:pPr>
              <a:lnSpc>
                <a:spcPts val="1800"/>
              </a:lnSpc>
              <a:spcAft>
                <a:spcPts val="600"/>
              </a:spcAft>
            </a:pPr>
            <a:r>
              <a:rPr lang="en-US" sz="1200" b="1" dirty="0">
                <a:solidFill>
                  <a:schemeClr val="tx1">
                    <a:lumMod val="75000"/>
                    <a:lumOff val="25000"/>
                  </a:schemeClr>
                </a:solidFill>
                <a:latin typeface="Segoe UI" panose="020B0502040204020203" pitchFamily="34" charset="0"/>
                <a:cs typeface="Segoe UI" panose="020B0502040204020203" pitchFamily="34" charset="0"/>
              </a:rPr>
              <a:t>The accuracy using the text without processing is 0.69</a:t>
            </a:r>
          </a:p>
          <a:p>
            <a:pPr>
              <a:lnSpc>
                <a:spcPts val="1800"/>
              </a:lnSpc>
              <a:spcAft>
                <a:spcPts val="600"/>
              </a:spcAft>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6E41D473-73BD-403B-8CC7-EDE9320AD735}"/>
              </a:ext>
              <a:ext uri="{C183D7F6-B498-43B3-948B-1728B52AA6E4}">
                <adec:decorative xmlns:adec="http://schemas.microsoft.com/office/drawing/2017/decorative" val="1"/>
              </a:ext>
            </a:extLst>
          </p:cNvPr>
          <p:cNvSpPr/>
          <p:nvPr/>
        </p:nvSpPr>
        <p:spPr>
          <a:xfrm>
            <a:off x="5638675" y="1518115"/>
            <a:ext cx="5721170" cy="1866468"/>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DA5D818A-6772-4140-9BA1-3E5C4AC85004}"/>
              </a:ext>
              <a:ext uri="{C183D7F6-B498-43B3-948B-1728B52AA6E4}">
                <adec:decorative xmlns:adec="http://schemas.microsoft.com/office/drawing/2017/decorative"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20" name="Picture 19">
            <a:extLst>
              <a:ext uri="{FF2B5EF4-FFF2-40B4-BE49-F238E27FC236}">
                <a16:creationId xmlns:a16="http://schemas.microsoft.com/office/drawing/2014/main" id="{E9023E95-950D-427E-AA59-30F918767D95}"/>
              </a:ext>
            </a:extLst>
          </p:cNvPr>
          <p:cNvPicPr>
            <a:picLocks noChangeAspect="1"/>
          </p:cNvPicPr>
          <p:nvPr/>
        </p:nvPicPr>
        <p:blipFill>
          <a:blip r:embed="rId2"/>
          <a:stretch>
            <a:fillRect/>
          </a:stretch>
        </p:blipFill>
        <p:spPr>
          <a:xfrm>
            <a:off x="5752153" y="1741539"/>
            <a:ext cx="5721171" cy="3762375"/>
          </a:xfrm>
          <a:prstGeom prst="rect">
            <a:avLst/>
          </a:prstGeom>
        </p:spPr>
      </p:pic>
    </p:spTree>
    <p:extLst>
      <p:ext uri="{BB962C8B-B14F-4D97-AF65-F5344CB8AC3E}">
        <p14:creationId xmlns:p14="http://schemas.microsoft.com/office/powerpoint/2010/main" val="3665633859"/>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Bring Your Presentations" id="{59065FFD-95A5-4387-9888-595CD54FE3CE}" vid="{8A46A32C-1227-47D7-A4C8-360887988C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{0798B5AE-881A-4316-9EA1-6488E50D48CC}tf16411177_win32</Template>
  <TotalTime>674</TotalTime>
  <Words>198</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Courier New</vt:lpstr>
      <vt:lpstr>Segoe UI</vt:lpstr>
      <vt:lpstr>Segoe UI Light</vt:lpstr>
      <vt:lpstr>Segoe UI Semibold</vt:lpstr>
      <vt:lpstr>Get Started with 3D</vt:lpstr>
      <vt:lpstr>COVID 19 – ARABIC TWEETS </vt:lpstr>
      <vt:lpstr>PROJECT GOAL</vt:lpstr>
      <vt:lpstr>PROCESSING DATA</vt:lpstr>
      <vt:lpstr>Building The Model</vt:lpstr>
      <vt:lpstr>Model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 ARABIC TWEETS </dc:title>
  <dc:creator>Norah MK</dc:creator>
  <cp:lastModifiedBy>Norah MK</cp:lastModifiedBy>
  <cp:revision>4</cp:revision>
  <dcterms:created xsi:type="dcterms:W3CDTF">2021-09-05T02:50:12Z</dcterms:created>
  <dcterms:modified xsi:type="dcterms:W3CDTF">2021-09-05T14:04:30Z</dcterms:modified>
</cp:coreProperties>
</file>