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7772400" cy="100584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60245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60245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60245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60245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60245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60245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60245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60245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60245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C66B"/>
    <a:srgbClr val="212A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929292"/>
              </a:solidFill>
              <a:prstDash val="solid"/>
              <a:miter lim="400000"/>
            </a:ln>
          </a:left>
          <a:right>
            <a:ln w="3175" cap="flat">
              <a:solidFill>
                <a:srgbClr val="929292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929292"/>
              </a:solidFill>
              <a:prstDash val="solid"/>
              <a:miter lim="400000"/>
            </a:ln>
          </a:insideH>
          <a:insideV>
            <a:ln w="3175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73"/>
    <p:restoredTop sz="94694"/>
  </p:normalViewPr>
  <p:slideViewPr>
    <p:cSldViewPr snapToGrid="0" snapToObjects="1">
      <p:cViewPr>
        <p:scale>
          <a:sx n="87" d="100"/>
          <a:sy n="87" d="100"/>
        </p:scale>
        <p:origin x="4524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03438" y="685800"/>
            <a:ext cx="26511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</p:spTree>
    <p:extLst>
      <p:ext uri="{BB962C8B-B14F-4D97-AF65-F5344CB8AC3E}">
        <p14:creationId xmlns:p14="http://schemas.microsoft.com/office/powerpoint/2010/main" val="3972715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resentation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resumgo.com/" TargetMode="External"/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7C915D6-93F5-4F3F-8AFD-F88044662DE6}"/>
              </a:ext>
            </a:extLst>
          </p:cNvPr>
          <p:cNvSpPr/>
          <p:nvPr userDrawn="1"/>
        </p:nvSpPr>
        <p:spPr>
          <a:xfrm>
            <a:off x="-12701" y="10198564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2" tooltip="PresentationGo!"/>
              </a:rPr>
              <a:t>presentationgo.com</a:t>
            </a:r>
            <a:endParaRPr lang="en-US" sz="11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406AD9D-E2B0-4756-9542-1367D8636C89}"/>
              </a:ext>
            </a:extLst>
          </p:cNvPr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ECE9859-FCCC-4D26-8888-9A8F3C0C811A}"/>
                </a:ext>
              </a:extLst>
            </p:cNvPr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914400" hangingPunct="1"/>
              <a:r>
                <a:rPr lang="en-US" sz="1000" b="0" kern="1200" dirty="0">
                  <a:solidFill>
                    <a:prstClr val="black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3A17697-A14C-4C43-98C0-DF459744E526}"/>
                </a:ext>
              </a:extLst>
            </p:cNvPr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914400" hangingPunct="1"/>
              <a:r>
                <a:rPr lang="en-US" sz="1000" b="0" kern="1200" dirty="0">
                  <a:solidFill>
                    <a:prstClr val="black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F641762-DB9A-4C5E-80AE-5617DD9543D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ACC8CB14-CA84-48CB-98F7-9A336B16796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414" y="1124352"/>
            <a:ext cx="3071359" cy="3904848"/>
          </a:xfrm>
          <a:prstGeom prst="rect">
            <a:avLst/>
          </a:prstGeom>
          <a:ln w="57150">
            <a:solidFill>
              <a:srgbClr val="777777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240944-65B3-4325-AB0E-06EFA47395FB}"/>
              </a:ext>
            </a:extLst>
          </p:cNvPr>
          <p:cNvSpPr txBox="1"/>
          <p:nvPr userDrawn="1"/>
        </p:nvSpPr>
        <p:spPr>
          <a:xfrm>
            <a:off x="8089649" y="-88289"/>
            <a:ext cx="2439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To insert your ID photo: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29945F-97FF-4FBF-BF2A-FF81EF52A745}"/>
              </a:ext>
            </a:extLst>
          </p:cNvPr>
          <p:cNvSpPr txBox="1"/>
          <p:nvPr userDrawn="1"/>
        </p:nvSpPr>
        <p:spPr>
          <a:xfrm>
            <a:off x="8089649" y="572999"/>
            <a:ext cx="216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/>
              <a:t>Click the shape and…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817234-56EA-4A4B-A278-1F6DD55641C6}"/>
              </a:ext>
            </a:extLst>
          </p:cNvPr>
          <p:cNvSpPr txBox="1"/>
          <p:nvPr userDrawn="1"/>
        </p:nvSpPr>
        <p:spPr>
          <a:xfrm>
            <a:off x="8089649" y="5687843"/>
            <a:ext cx="2097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To insert your icons: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8387DD8-1E85-47F0-A398-4A3DD50380C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123920" y="6221916"/>
            <a:ext cx="568325" cy="98780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132C2D2-C98C-4185-B16B-2ABEA690C4ED}"/>
              </a:ext>
            </a:extLst>
          </p:cNvPr>
          <p:cNvSpPr txBox="1"/>
          <p:nvPr userDrawn="1"/>
        </p:nvSpPr>
        <p:spPr>
          <a:xfrm>
            <a:off x="8089649" y="6201830"/>
            <a:ext cx="19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/>
              <a:t>Go to “Insert”, and</a:t>
            </a:r>
          </a:p>
        </p:txBody>
      </p:sp>
      <p:sp>
        <p:nvSpPr>
          <p:cNvPr id="15" name="Rectangle">
            <a:extLst>
              <a:ext uri="{FF2B5EF4-FFF2-40B4-BE49-F238E27FC236}">
                <a16:creationId xmlns:a16="http://schemas.microsoft.com/office/drawing/2014/main" id="{2F31B0C1-4F4B-4959-9618-A3CD828E6CD2}"/>
              </a:ext>
            </a:extLst>
          </p:cNvPr>
          <p:cNvSpPr/>
          <p:nvPr userDrawn="1"/>
        </p:nvSpPr>
        <p:spPr>
          <a:xfrm>
            <a:off x="0" y="0"/>
            <a:ext cx="7772400" cy="184994"/>
          </a:xfrm>
          <a:prstGeom prst="rect">
            <a:avLst/>
          </a:prstGeom>
          <a:solidFill>
            <a:srgbClr val="DEC66B"/>
          </a:solidFill>
          <a:ln w="3175">
            <a:miter lim="400000"/>
          </a:ln>
        </p:spPr>
        <p:txBody>
          <a:bodyPr lIns="30360" tIns="30360" rIns="30360" bIns="3036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2875477-A09A-0C4A-804E-A04CCC9249B9}"/>
              </a:ext>
            </a:extLst>
          </p:cNvPr>
          <p:cNvSpPr/>
          <p:nvPr userDrawn="1"/>
        </p:nvSpPr>
        <p:spPr>
          <a:xfrm>
            <a:off x="4281714" y="3164956"/>
            <a:ext cx="1524000" cy="372993"/>
          </a:xfrm>
          <a:prstGeom prst="rect">
            <a:avLst/>
          </a:prstGeom>
          <a:solidFill>
            <a:srgbClr val="FFFF00"/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0360" tIns="30360" rIns="30360" bIns="30360" numCol="1" spcCol="38100" rtlCol="0" anchor="ctr">
            <a:spAutoFit/>
          </a:bodyPr>
          <a:lstStyle/>
          <a:p>
            <a:pPr marL="0" marR="0" indent="0" algn="ctr" defTabSz="60245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" name="© COPYRIGHT NOTICE - PLEASE READ [AND REMOVE]…">
            <a:extLst>
              <a:ext uri="{FF2B5EF4-FFF2-40B4-BE49-F238E27FC236}">
                <a16:creationId xmlns:a16="http://schemas.microsoft.com/office/drawing/2014/main" id="{C2AB31CF-2894-D74A-90D4-6F442F86C7DD}"/>
              </a:ext>
            </a:extLst>
          </p:cNvPr>
          <p:cNvSpPr txBox="1"/>
          <p:nvPr userDrawn="1"/>
        </p:nvSpPr>
        <p:spPr>
          <a:xfrm>
            <a:off x="627286" y="3190356"/>
            <a:ext cx="6517829" cy="36776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0360" tIns="30360" rIns="30360" bIns="30360" anchor="ctr">
            <a:spAutoFit/>
          </a:bodyPr>
          <a:lstStyle/>
          <a:p>
            <a:pPr marR="457200" algn="just" defTabSz="449580">
              <a:spcBef>
                <a:spcPts val="1200"/>
              </a:spcBef>
              <a:defRPr sz="1500">
                <a:solidFill>
                  <a:srgbClr val="212A3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© COPYRIGHT NOTICE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PLEASE READ [AND REMOVE]</a:t>
            </a:r>
          </a:p>
          <a:p>
            <a:pPr marR="457200" algn="just" defTabSz="449580">
              <a:spcBef>
                <a:spcPts val="1200"/>
              </a:spcBef>
              <a:defRPr sz="1500" b="0">
                <a:solidFill>
                  <a:srgbClr val="212A3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457200" algn="just" defTabSz="449580">
              <a:spcBef>
                <a:spcPts val="1800"/>
              </a:spcBef>
              <a:defRPr sz="1500" b="0">
                <a:solidFill>
                  <a:srgbClr val="212A3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This free resume template is the sole property of </a:t>
            </a:r>
            <a:r>
              <a:rPr lang="fr-CA" noProof="1">
                <a:latin typeface="Arial" panose="020B0604020202020204" pitchFamily="34" charset="0"/>
                <a:cs typeface="Arial" panose="020B0604020202020204" pitchFamily="34" charset="0"/>
              </a:rPr>
              <a:t>Presentation</a:t>
            </a:r>
            <a:r>
              <a:rPr noProof="1">
                <a:latin typeface="Arial" panose="020B0604020202020204" pitchFamily="34" charset="0"/>
                <a:cs typeface="Arial" panose="020B0604020202020204" pitchFamily="34" charset="0"/>
              </a:rPr>
              <a:t>GO.com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R="457200" algn="just" defTabSz="449580">
              <a:spcBef>
                <a:spcPts val="1800"/>
              </a:spcBef>
              <a:defRPr sz="1500" b="0">
                <a:solidFill>
                  <a:srgbClr val="212A3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You can download, edit and modify this template for your own personal use to create a resume for yourself, or for someone else.</a:t>
            </a:r>
          </a:p>
          <a:p>
            <a:pPr marR="457200" algn="just" defTabSz="449580">
              <a:spcBef>
                <a:spcPts val="1800"/>
              </a:spcBef>
              <a:defRPr sz="1500" b="0">
                <a:solidFill>
                  <a:srgbClr val="212A3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You will not do, or authorize or permit any third party to do, any of the following without our prior written consent:</a:t>
            </a:r>
          </a:p>
          <a:p>
            <a:pPr marL="520700" marR="457200" indent="-342900" algn="just" defTabSz="449580">
              <a:spcBef>
                <a:spcPts val="1800"/>
              </a:spcBef>
              <a:buClr>
                <a:srgbClr val="C00000"/>
              </a:buClr>
              <a:buSzPct val="145000"/>
              <a:buFont typeface="Wingdings" panose="05000000000000000000" pitchFamily="2" charset="2"/>
              <a:buChar char=""/>
              <a:defRPr sz="1500" b="0">
                <a:solidFill>
                  <a:srgbClr val="212A3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sublicense, sell, publish, post, display, distribute or otherwise transfer this template or make it available online or for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download</a:t>
            </a:r>
          </a:p>
          <a:p>
            <a:pPr marL="520700" marR="457200" indent="-342900" algn="just" defTabSz="449580">
              <a:spcBef>
                <a:spcPts val="1800"/>
              </a:spcBef>
              <a:buClr>
                <a:srgbClr val="C00000"/>
              </a:buClr>
              <a:buSzPct val="145000"/>
              <a:buFont typeface="Wingdings" panose="05000000000000000000" pitchFamily="2" charset="2"/>
              <a:buChar char=""/>
              <a:defRPr sz="1500" b="0">
                <a:solidFill>
                  <a:srgbClr val="212A3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sell printed versions of this template to a third party </a:t>
            </a:r>
          </a:p>
        </p:txBody>
      </p:sp>
      <p:sp>
        <p:nvSpPr>
          <p:cNvPr id="17" name="Rectangle">
            <a:extLst>
              <a:ext uri="{FF2B5EF4-FFF2-40B4-BE49-F238E27FC236}">
                <a16:creationId xmlns:a16="http://schemas.microsoft.com/office/drawing/2014/main" id="{E317B11B-C7FB-3F43-ABC6-80793E5D4C4B}"/>
              </a:ext>
            </a:extLst>
          </p:cNvPr>
          <p:cNvSpPr/>
          <p:nvPr userDrawn="1"/>
        </p:nvSpPr>
        <p:spPr>
          <a:xfrm>
            <a:off x="0" y="-12700"/>
            <a:ext cx="5354985" cy="1767930"/>
          </a:xfrm>
          <a:prstGeom prst="rect">
            <a:avLst/>
          </a:prstGeom>
          <a:solidFill>
            <a:srgbClr val="222A33"/>
          </a:solidFill>
          <a:ln w="3175">
            <a:miter lim="400000"/>
          </a:ln>
        </p:spPr>
        <p:txBody>
          <a:bodyPr lIns="30360" tIns="30360" rIns="30360" bIns="3036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" name="Rectangle">
            <a:extLst>
              <a:ext uri="{FF2B5EF4-FFF2-40B4-BE49-F238E27FC236}">
                <a16:creationId xmlns:a16="http://schemas.microsoft.com/office/drawing/2014/main" id="{E4519AAB-AEA6-5A44-97E5-BA2951F74E5B}"/>
              </a:ext>
            </a:extLst>
          </p:cNvPr>
          <p:cNvSpPr/>
          <p:nvPr userDrawn="1"/>
        </p:nvSpPr>
        <p:spPr>
          <a:xfrm>
            <a:off x="3218213" y="8875103"/>
            <a:ext cx="4554187" cy="1198627"/>
          </a:xfrm>
          <a:prstGeom prst="rect">
            <a:avLst/>
          </a:prstGeom>
          <a:solidFill>
            <a:srgbClr val="222A33"/>
          </a:solidFill>
          <a:ln w="3175">
            <a:miter lim="400000"/>
          </a:ln>
        </p:spPr>
        <p:txBody>
          <a:bodyPr lIns="30360" tIns="30360" rIns="30360" bIns="3036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" name="ResumGO.com">
            <a:extLst>
              <a:ext uri="{FF2B5EF4-FFF2-40B4-BE49-F238E27FC236}">
                <a16:creationId xmlns:a16="http://schemas.microsoft.com/office/drawing/2014/main" id="{41464F32-A7FB-A949-941B-5B04B9FB0582}"/>
              </a:ext>
            </a:extLst>
          </p:cNvPr>
          <p:cNvSpPr txBox="1"/>
          <p:nvPr userDrawn="1"/>
        </p:nvSpPr>
        <p:spPr>
          <a:xfrm>
            <a:off x="3987424" y="9259094"/>
            <a:ext cx="2735122" cy="43064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0360" tIns="30360" rIns="30360" bIns="30360" anchor="ctr">
            <a:spAutoFit/>
          </a:bodyPr>
          <a:lstStyle>
            <a:lvl1pPr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" action="ppaction://noaction"/>
              </a:defRPr>
            </a:lvl1pPr>
          </a:lstStyle>
          <a:p>
            <a:r>
              <a:rPr lang="fr-CA" u="none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</a:t>
            </a:r>
            <a:r>
              <a:rPr u="none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GO.com</a:t>
            </a:r>
            <a:endParaRPr u="none" dirty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20" name="Image" descr="Image">
            <a:extLst>
              <a:ext uri="{FF2B5EF4-FFF2-40B4-BE49-F238E27FC236}">
                <a16:creationId xmlns:a16="http://schemas.microsoft.com/office/drawing/2014/main" id="{7C184342-07DE-C441-9E77-AB534C6D39A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722546" y="9452711"/>
            <a:ext cx="262649" cy="429023"/>
          </a:xfrm>
          <a:prstGeom prst="rect">
            <a:avLst/>
          </a:prstGeom>
          <a:ln w="3175">
            <a:miter lim="400000"/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1B3907C-9AE1-7D43-986E-69CE75FB0D8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30" y="534391"/>
            <a:ext cx="4441926" cy="76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22335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 spd="med"/>
  <p:txStyles>
    <p:titleStyle>
      <a:lvl1pPr marL="0" marR="0" indent="0" algn="ctr" defTabSz="6024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6024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6024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6024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6024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6024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6024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6024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6024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602456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602456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602456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602456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602456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602456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602456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602456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602456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60245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60245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60245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60245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60245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60245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60245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60245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60245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igne"/>
          <p:cNvSpPr/>
          <p:nvPr/>
        </p:nvSpPr>
        <p:spPr>
          <a:xfrm>
            <a:off x="231177" y="1293056"/>
            <a:ext cx="6743991" cy="0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30360" tIns="30360" rIns="30360" bIns="3036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" name="Jane RESUMGO"/>
          <p:cNvSpPr txBox="1"/>
          <p:nvPr/>
        </p:nvSpPr>
        <p:spPr>
          <a:xfrm>
            <a:off x="-224418" y="235604"/>
            <a:ext cx="4111653" cy="5045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0360" tIns="30360" rIns="30360" bIns="30360" anchor="ctr">
            <a:spAutoFit/>
          </a:bodyPr>
          <a:lstStyle>
            <a:lvl1pPr algn="l">
              <a:defRPr sz="4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marR="0" algn="ctr">
              <a:lnSpc>
                <a:spcPct val="90000"/>
              </a:lnSpc>
              <a:spcAft>
                <a:spcPts val="400"/>
              </a:spcAft>
            </a:pPr>
            <a:r>
              <a:rPr lang="en-US" sz="3200" b="1" kern="0" dirty="0">
                <a:effectLst/>
                <a:latin typeface="Times New Roman" panose="02020603050405020304" pitchFamily="18" charset="0"/>
              </a:rPr>
              <a:t>Rawan Alshehri</a:t>
            </a:r>
          </a:p>
        </p:txBody>
      </p:sp>
      <p:sp>
        <p:nvSpPr>
          <p:cNvPr id="23" name="Graphic Designer"/>
          <p:cNvSpPr txBox="1"/>
          <p:nvPr/>
        </p:nvSpPr>
        <p:spPr>
          <a:xfrm>
            <a:off x="955516" y="793073"/>
            <a:ext cx="3812064" cy="3383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0360" tIns="30360" rIns="30360" bIns="30360" anchor="ctr">
            <a:spAutoFit/>
          </a:bodyPr>
          <a:lstStyle>
            <a:lvl1pPr algn="l">
              <a:defRPr sz="1800" b="0" i="1" spc="306">
                <a:solidFill>
                  <a:srgbClr val="DEC66B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Pharmacy (PharmD)</a:t>
            </a:r>
            <a:endParaRPr lang="en-US" dirty="0"/>
          </a:p>
        </p:txBody>
      </p:sp>
      <p:sp>
        <p:nvSpPr>
          <p:cNvPr id="25" name="DIPLOMA…"/>
          <p:cNvSpPr txBox="1"/>
          <p:nvPr/>
        </p:nvSpPr>
        <p:spPr>
          <a:xfrm>
            <a:off x="3008968" y="2182216"/>
            <a:ext cx="4451523" cy="7384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0360" tIns="30360" rIns="30360" bIns="30360">
            <a:spAutoFit/>
          </a:bodyPr>
          <a:lstStyle/>
          <a:p>
            <a:pPr algn="l">
              <a:defRPr sz="1100" cap="all"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Bachelor</a:t>
            </a:r>
            <a:endParaRPr lang="en-US" noProof="1"/>
          </a:p>
          <a:p>
            <a:pPr algn="l">
              <a:defRPr sz="900" i="1">
                <a:latin typeface="Calibri"/>
                <a:ea typeface="Calibri"/>
                <a:cs typeface="Calibri"/>
                <a:sym typeface="Calibri"/>
              </a:defRPr>
            </a:pPr>
            <a:r>
              <a:rPr lang="en-US" b="0" noProof="1"/>
              <a:t>(</a:t>
            </a:r>
            <a:r>
              <a:rPr lang="en-US" sz="900" b="0" dirty="0">
                <a:effectLst/>
              </a:rPr>
              <a:t>Dec 2019 — Apr 2025</a:t>
            </a:r>
            <a:r>
              <a:rPr lang="en-US" b="0" noProof="1"/>
              <a:t>) </a:t>
            </a:r>
          </a:p>
          <a:p>
            <a:pPr algn="l">
              <a:defRPr sz="1000" cap="all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1000" dirty="0">
                <a:solidFill>
                  <a:srgbClr val="DEC66B"/>
                </a:solidFill>
                <a:effectLst/>
              </a:rPr>
              <a:t>Princess Nourah bint Abdulrahman University </a:t>
            </a:r>
            <a:r>
              <a:rPr lang="en-US" b="0" noProof="1">
                <a:solidFill>
                  <a:srgbClr val="929292"/>
                </a:solidFill>
              </a:rPr>
              <a:t>- </a:t>
            </a:r>
            <a:r>
              <a:rPr lang="en-US" sz="1000" dirty="0">
                <a:solidFill>
                  <a:schemeClr val="tx1"/>
                </a:solidFill>
              </a:rPr>
              <a:t>Riyadh</a:t>
            </a:r>
            <a:r>
              <a:rPr lang="en-US" b="0" cap="none" noProof="1">
                <a:solidFill>
                  <a:srgbClr val="929292"/>
                </a:solidFill>
              </a:rPr>
              <a:t>, </a:t>
            </a:r>
            <a:r>
              <a:rPr lang="en-US" b="0" noProof="1">
                <a:solidFill>
                  <a:srgbClr val="929292"/>
                </a:solidFill>
              </a:rPr>
              <a:t>KSA</a:t>
            </a:r>
            <a:endParaRPr lang="en-US" b="0" cap="none" noProof="1">
              <a:solidFill>
                <a:srgbClr val="929292"/>
              </a:solidFill>
            </a:endParaRPr>
          </a:p>
          <a:p>
            <a:pPr algn="l">
              <a:lnSpc>
                <a:spcPct val="40000"/>
              </a:lnSpc>
              <a:defRPr sz="1000" cap="all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lang="en-US" b="0" cap="none" noProof="1">
              <a:solidFill>
                <a:srgbClr val="929292"/>
              </a:solidFill>
            </a:endParaRPr>
          </a:p>
          <a:p>
            <a:pPr marL="0" marR="0" algn="l">
              <a:lnSpc>
                <a:spcPct val="90000"/>
              </a:lnSpc>
              <a:spcAft>
                <a:spcPts val="400"/>
              </a:spcAft>
            </a:pPr>
            <a:r>
              <a:rPr lang="en-US" sz="1000" dirty="0">
                <a:effectLst/>
              </a:rPr>
              <a:t>Bachelor of Pharmacy (PharmD)</a:t>
            </a:r>
            <a:endParaRPr lang="en-US" sz="1000" b="1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8" name="SUMMARY"/>
          <p:cNvSpPr txBox="1"/>
          <p:nvPr/>
        </p:nvSpPr>
        <p:spPr>
          <a:xfrm>
            <a:off x="231177" y="1828166"/>
            <a:ext cx="1054356" cy="32742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0360" tIns="30360" rIns="30360" bIns="30360">
            <a:spAutoFit/>
          </a:bodyPr>
          <a:lstStyle>
            <a:lvl1pPr algn="l">
              <a:defRPr sz="17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/>
              <a:t>SUMMARY</a:t>
            </a:r>
          </a:p>
        </p:txBody>
      </p:sp>
      <p:sp>
        <p:nvSpPr>
          <p:cNvPr id="31" name="EDUCATION"/>
          <p:cNvSpPr txBox="1"/>
          <p:nvPr/>
        </p:nvSpPr>
        <p:spPr>
          <a:xfrm>
            <a:off x="3008968" y="1748268"/>
            <a:ext cx="1151355" cy="32292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0360" tIns="30360" rIns="30360" bIns="30360" anchor="ctr">
            <a:spAutoFit/>
          </a:bodyPr>
          <a:lstStyle>
            <a:lvl1pPr algn="l">
              <a:defRPr sz="17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/>
              <a:t>EDUCATION</a:t>
            </a:r>
          </a:p>
        </p:txBody>
      </p:sp>
      <p:sp>
        <p:nvSpPr>
          <p:cNvPr id="35" name="SKILLS"/>
          <p:cNvSpPr txBox="1"/>
          <p:nvPr/>
        </p:nvSpPr>
        <p:spPr>
          <a:xfrm>
            <a:off x="3029170" y="6714443"/>
            <a:ext cx="635732" cy="32742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0360" tIns="30360" rIns="30360" bIns="30360" anchor="ctr">
            <a:spAutoFit/>
          </a:bodyPr>
          <a:lstStyle>
            <a:lvl1pPr algn="l">
              <a:defRPr sz="17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/>
              <a:t>SKILLS</a:t>
            </a:r>
          </a:p>
        </p:txBody>
      </p:sp>
      <p:sp>
        <p:nvSpPr>
          <p:cNvPr id="40" name="INTERESTS"/>
          <p:cNvSpPr txBox="1"/>
          <p:nvPr/>
        </p:nvSpPr>
        <p:spPr>
          <a:xfrm>
            <a:off x="176814" y="4150749"/>
            <a:ext cx="949377" cy="3383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0360" tIns="30360" rIns="30360" bIns="30360">
            <a:spAutoFit/>
          </a:bodyPr>
          <a:lstStyle>
            <a:lvl1pPr algn="l">
              <a:defRPr sz="17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1800" dirty="0"/>
              <a:t>COURSES</a:t>
            </a:r>
            <a:endParaRPr lang="en-US" dirty="0"/>
          </a:p>
        </p:txBody>
      </p:sp>
      <p:sp>
        <p:nvSpPr>
          <p:cNvPr id="42" name="REFERENCES"/>
          <p:cNvSpPr txBox="1"/>
          <p:nvPr/>
        </p:nvSpPr>
        <p:spPr>
          <a:xfrm>
            <a:off x="84662" y="8296687"/>
            <a:ext cx="1193299" cy="32742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0360" tIns="30360" rIns="30360" bIns="30360">
            <a:spAutoFit/>
          </a:bodyPr>
          <a:lstStyle>
            <a:lvl1pPr algn="l">
              <a:defRPr sz="17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44" name="Street Address…"/>
          <p:cNvSpPr txBox="1"/>
          <p:nvPr/>
        </p:nvSpPr>
        <p:spPr>
          <a:xfrm>
            <a:off x="142599" y="8746049"/>
            <a:ext cx="2667362" cy="7999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0360" tIns="30360" rIns="30360" bIns="30360">
            <a:spAutoFit/>
          </a:bodyPr>
          <a:lstStyle/>
          <a:p>
            <a:pPr algn="l">
              <a:defRPr sz="1200">
                <a:solidFill>
                  <a:srgbClr val="DEC66B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1200" dirty="0"/>
              <a:t>Riyadh</a:t>
            </a:r>
          </a:p>
          <a:p>
            <a:pPr algn="l">
              <a:defRPr sz="1200">
                <a:solidFill>
                  <a:srgbClr val="DEC66B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1200" dirty="0"/>
              <a:t>Saudi Arabia</a:t>
            </a:r>
          </a:p>
          <a:p>
            <a:pPr algn="l">
              <a:defRPr sz="1200">
                <a:solidFill>
                  <a:srgbClr val="DEC66B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1200" dirty="0"/>
              <a:t>0535266025</a:t>
            </a:r>
          </a:p>
          <a:p>
            <a:pPr algn="l">
              <a:defRPr sz="1200">
                <a:solidFill>
                  <a:srgbClr val="DEC66B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1200" dirty="0"/>
              <a:t>rawan2001ali@gmail.com</a:t>
            </a:r>
          </a:p>
        </p:txBody>
      </p:sp>
      <p:sp>
        <p:nvSpPr>
          <p:cNvPr id="47" name="Livre ouvert"/>
          <p:cNvSpPr/>
          <p:nvPr/>
        </p:nvSpPr>
        <p:spPr>
          <a:xfrm>
            <a:off x="1143422" y="4104122"/>
            <a:ext cx="286180" cy="3506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74" y="0"/>
                </a:moveTo>
                <a:lnTo>
                  <a:pt x="12381" y="2366"/>
                </a:lnTo>
                <a:lnTo>
                  <a:pt x="12373" y="2368"/>
                </a:lnTo>
                <a:cubicBezTo>
                  <a:pt x="11868" y="2611"/>
                  <a:pt x="11498" y="3043"/>
                  <a:pt x="11273" y="3649"/>
                </a:cubicBezTo>
                <a:cubicBezTo>
                  <a:pt x="11070" y="4192"/>
                  <a:pt x="11055" y="4701"/>
                  <a:pt x="11055" y="4845"/>
                </a:cubicBezTo>
                <a:lnTo>
                  <a:pt x="11055" y="5127"/>
                </a:lnTo>
                <a:lnTo>
                  <a:pt x="20346" y="1249"/>
                </a:lnTo>
                <a:lnTo>
                  <a:pt x="19907" y="1017"/>
                </a:lnTo>
                <a:lnTo>
                  <a:pt x="11770" y="4414"/>
                </a:lnTo>
                <a:cubicBezTo>
                  <a:pt x="12018" y="4052"/>
                  <a:pt x="12419" y="3735"/>
                  <a:pt x="12972" y="3468"/>
                </a:cubicBezTo>
                <a:lnTo>
                  <a:pt x="19369" y="735"/>
                </a:lnTo>
                <a:lnTo>
                  <a:pt x="18934" y="505"/>
                </a:lnTo>
                <a:lnTo>
                  <a:pt x="12837" y="3109"/>
                </a:lnTo>
                <a:lnTo>
                  <a:pt x="12830" y="3113"/>
                </a:lnTo>
                <a:cubicBezTo>
                  <a:pt x="12227" y="3403"/>
                  <a:pt x="11780" y="3756"/>
                  <a:pt x="11494" y="4167"/>
                </a:cubicBezTo>
                <a:cubicBezTo>
                  <a:pt x="11607" y="3668"/>
                  <a:pt x="11876" y="3033"/>
                  <a:pt x="12515" y="2723"/>
                </a:cubicBezTo>
                <a:lnTo>
                  <a:pt x="18411" y="230"/>
                </a:lnTo>
                <a:lnTo>
                  <a:pt x="17974" y="0"/>
                </a:lnTo>
                <a:close/>
                <a:moveTo>
                  <a:pt x="3633" y="2"/>
                </a:moveTo>
                <a:lnTo>
                  <a:pt x="3194" y="231"/>
                </a:lnTo>
                <a:lnTo>
                  <a:pt x="9084" y="2723"/>
                </a:lnTo>
                <a:cubicBezTo>
                  <a:pt x="9723" y="3033"/>
                  <a:pt x="9992" y="3668"/>
                  <a:pt x="10105" y="4167"/>
                </a:cubicBezTo>
                <a:cubicBezTo>
                  <a:pt x="9819" y="3756"/>
                  <a:pt x="9371" y="3403"/>
                  <a:pt x="8768" y="3113"/>
                </a:cubicBezTo>
                <a:lnTo>
                  <a:pt x="2670" y="507"/>
                </a:lnTo>
                <a:lnTo>
                  <a:pt x="2233" y="736"/>
                </a:lnTo>
                <a:lnTo>
                  <a:pt x="8626" y="3468"/>
                </a:lnTo>
                <a:cubicBezTo>
                  <a:pt x="9179" y="3735"/>
                  <a:pt x="9581" y="4051"/>
                  <a:pt x="9828" y="4414"/>
                </a:cubicBezTo>
                <a:lnTo>
                  <a:pt x="1694" y="1019"/>
                </a:lnTo>
                <a:lnTo>
                  <a:pt x="1254" y="1250"/>
                </a:lnTo>
                <a:lnTo>
                  <a:pt x="10543" y="5127"/>
                </a:lnTo>
                <a:lnTo>
                  <a:pt x="10543" y="4845"/>
                </a:lnTo>
                <a:cubicBezTo>
                  <a:pt x="10544" y="4701"/>
                  <a:pt x="10528" y="4192"/>
                  <a:pt x="10326" y="3649"/>
                </a:cubicBezTo>
                <a:cubicBezTo>
                  <a:pt x="10100" y="3043"/>
                  <a:pt x="9730" y="2611"/>
                  <a:pt x="9226" y="2368"/>
                </a:cubicBezTo>
                <a:lnTo>
                  <a:pt x="3633" y="2"/>
                </a:lnTo>
                <a:close/>
                <a:moveTo>
                  <a:pt x="0" y="1735"/>
                </a:moveTo>
                <a:lnTo>
                  <a:pt x="0" y="17289"/>
                </a:lnTo>
                <a:lnTo>
                  <a:pt x="8756" y="20993"/>
                </a:lnTo>
                <a:lnTo>
                  <a:pt x="8756" y="5441"/>
                </a:lnTo>
                <a:lnTo>
                  <a:pt x="0" y="1735"/>
                </a:lnTo>
                <a:close/>
                <a:moveTo>
                  <a:pt x="21600" y="1735"/>
                </a:moveTo>
                <a:lnTo>
                  <a:pt x="12844" y="5441"/>
                </a:lnTo>
                <a:lnTo>
                  <a:pt x="12844" y="20993"/>
                </a:lnTo>
                <a:lnTo>
                  <a:pt x="21600" y="17289"/>
                </a:lnTo>
                <a:lnTo>
                  <a:pt x="21600" y="1735"/>
                </a:lnTo>
                <a:close/>
                <a:moveTo>
                  <a:pt x="9325" y="5827"/>
                </a:moveTo>
                <a:lnTo>
                  <a:pt x="9325" y="21600"/>
                </a:lnTo>
                <a:lnTo>
                  <a:pt x="12275" y="21600"/>
                </a:lnTo>
                <a:lnTo>
                  <a:pt x="12275" y="5827"/>
                </a:lnTo>
                <a:lnTo>
                  <a:pt x="9325" y="5827"/>
                </a:lnTo>
                <a:close/>
              </a:path>
            </a:pathLst>
          </a:custGeom>
          <a:solidFill>
            <a:srgbClr val="DEC66B"/>
          </a:solidFill>
          <a:ln w="3175">
            <a:miter lim="400000"/>
          </a:ln>
        </p:spPr>
        <p:txBody>
          <a:bodyPr lIns="30360" tIns="30360" rIns="30360" bIns="3036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5" name="Cercle"/>
          <p:cNvSpPr/>
          <p:nvPr/>
        </p:nvSpPr>
        <p:spPr>
          <a:xfrm>
            <a:off x="2951899" y="7232710"/>
            <a:ext cx="92572" cy="92572"/>
          </a:xfrm>
          <a:prstGeom prst="ellipse">
            <a:avLst/>
          </a:prstGeom>
          <a:solidFill>
            <a:srgbClr val="DEC66B"/>
          </a:solidFill>
          <a:ln w="3175">
            <a:miter lim="400000"/>
          </a:ln>
        </p:spPr>
        <p:txBody>
          <a:bodyPr lIns="30360" tIns="30360" rIns="30360" bIns="3036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9D0472F-E3E6-45B8-AAED-7C5A51528233}"/>
              </a:ext>
            </a:extLst>
          </p:cNvPr>
          <p:cNvCxnSpPr/>
          <p:nvPr/>
        </p:nvCxnSpPr>
        <p:spPr>
          <a:xfrm>
            <a:off x="231177" y="2131418"/>
            <a:ext cx="2084832" cy="0"/>
          </a:xfrm>
          <a:prstGeom prst="line">
            <a:avLst/>
          </a:prstGeom>
          <a:ln w="12700">
            <a:solidFill>
              <a:srgbClr val="DEC66B"/>
            </a:solidFill>
            <a:miter lim="400000"/>
          </a:ln>
        </p:spPr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D2926BE-A994-46C5-BB84-355995247FAD}"/>
              </a:ext>
            </a:extLst>
          </p:cNvPr>
          <p:cNvCxnSpPr/>
          <p:nvPr/>
        </p:nvCxnSpPr>
        <p:spPr>
          <a:xfrm>
            <a:off x="70447" y="8731179"/>
            <a:ext cx="2084832" cy="0"/>
          </a:xfrm>
          <a:prstGeom prst="line">
            <a:avLst/>
          </a:prstGeom>
          <a:ln w="12700">
            <a:solidFill>
              <a:srgbClr val="DEC66B"/>
            </a:solidFill>
            <a:miter lim="400000"/>
          </a:ln>
        </p:spPr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F00F01-1547-4A5A-934F-26A768728A7B}"/>
              </a:ext>
            </a:extLst>
          </p:cNvPr>
          <p:cNvCxnSpPr/>
          <p:nvPr/>
        </p:nvCxnSpPr>
        <p:spPr>
          <a:xfrm>
            <a:off x="2712288" y="1709382"/>
            <a:ext cx="0" cy="7955280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85D8200-C172-4A64-81AB-F183FDF0B8D1}"/>
              </a:ext>
            </a:extLst>
          </p:cNvPr>
          <p:cNvCxnSpPr/>
          <p:nvPr/>
        </p:nvCxnSpPr>
        <p:spPr>
          <a:xfrm>
            <a:off x="3032932" y="2087184"/>
            <a:ext cx="4297680" cy="0"/>
          </a:xfrm>
          <a:prstGeom prst="line">
            <a:avLst/>
          </a:prstGeom>
          <a:ln w="12700">
            <a:solidFill>
              <a:srgbClr val="DEC66B"/>
            </a:solidFill>
            <a:miter lim="400000"/>
          </a:ln>
        </p:spPr>
      </p:cxnSp>
      <p:sp>
        <p:nvSpPr>
          <p:cNvPr id="6" name="DIPLOMA…">
            <a:extLst>
              <a:ext uri="{FF2B5EF4-FFF2-40B4-BE49-F238E27FC236}">
                <a16:creationId xmlns:a16="http://schemas.microsoft.com/office/drawing/2014/main" id="{002DEB98-774F-87ED-35A3-4FDB23AB6328}"/>
              </a:ext>
            </a:extLst>
          </p:cNvPr>
          <p:cNvSpPr txBox="1"/>
          <p:nvPr/>
        </p:nvSpPr>
        <p:spPr>
          <a:xfrm>
            <a:off x="201372" y="2250686"/>
            <a:ext cx="2188357" cy="18064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0360" tIns="30360" rIns="30360" bIns="30360">
            <a:spAutoFit/>
          </a:bodyPr>
          <a:lstStyle/>
          <a:p>
            <a:pPr marL="0" marR="0" algn="l">
              <a:lnSpc>
                <a:spcPct val="90000"/>
              </a:lnSpc>
              <a:spcAft>
                <a:spcPts val="400"/>
              </a:spcAft>
            </a:pPr>
            <a:r>
              <a:rPr lang="en-US" sz="900" dirty="0"/>
              <a:t>A dedicated and diligent pharmacy student seeking opportunities to apply my strong knowledge and skills in the field of pharmacy. I aim to contribute to a healthcare team by utilizing my expertise in medication knowledge, professional communication, and patient counseling. With a passion for delivering quality patient care, I am eager to contribute to a dynamic pharmacy setting where I can actively contribute to improving patient outcomes and providing exceptional pharmaceutical services.</a:t>
            </a:r>
          </a:p>
        </p:txBody>
      </p:sp>
      <p:sp>
        <p:nvSpPr>
          <p:cNvPr id="15" name="EDUCATION">
            <a:extLst>
              <a:ext uri="{FF2B5EF4-FFF2-40B4-BE49-F238E27FC236}">
                <a16:creationId xmlns:a16="http://schemas.microsoft.com/office/drawing/2014/main" id="{A05A0623-427A-2860-8AB0-0CF7ABEE55CC}"/>
              </a:ext>
            </a:extLst>
          </p:cNvPr>
          <p:cNvSpPr txBox="1"/>
          <p:nvPr/>
        </p:nvSpPr>
        <p:spPr>
          <a:xfrm>
            <a:off x="2958988" y="3054753"/>
            <a:ext cx="1260359" cy="32292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0360" tIns="30360" rIns="30360" bIns="30360" anchor="ctr">
            <a:spAutoFit/>
          </a:bodyPr>
          <a:lstStyle>
            <a:lvl1pPr algn="l">
              <a:defRPr sz="17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/>
              <a:t>INTERNSHIPS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90340E-8F89-2988-CBFD-35D39B50A68D}"/>
              </a:ext>
            </a:extLst>
          </p:cNvPr>
          <p:cNvCxnSpPr/>
          <p:nvPr/>
        </p:nvCxnSpPr>
        <p:spPr>
          <a:xfrm>
            <a:off x="2982952" y="3393669"/>
            <a:ext cx="4297680" cy="0"/>
          </a:xfrm>
          <a:prstGeom prst="line">
            <a:avLst/>
          </a:prstGeom>
          <a:ln w="12700">
            <a:solidFill>
              <a:srgbClr val="DEC66B"/>
            </a:solidFill>
            <a:miter lim="400000"/>
          </a:ln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8016A1E-B4BE-04EE-F6CD-BA88726B5446}"/>
              </a:ext>
            </a:extLst>
          </p:cNvPr>
          <p:cNvSpPr txBox="1"/>
          <p:nvPr/>
        </p:nvSpPr>
        <p:spPr>
          <a:xfrm>
            <a:off x="2916428" y="3519890"/>
            <a:ext cx="4159982" cy="3277820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900" dirty="0">
                <a:solidFill>
                  <a:srgbClr val="DEC66B"/>
                </a:solidFill>
              </a:rPr>
              <a:t>Feb 2022 — Jun 2022	King Abdullah University Hospital</a:t>
            </a:r>
            <a:r>
              <a:rPr lang="en-US" sz="900" dirty="0"/>
              <a:t>	</a:t>
            </a:r>
          </a:p>
          <a:p>
            <a:pPr algn="l"/>
            <a:r>
              <a:rPr lang="en-US" sz="900" dirty="0"/>
              <a:t>	Responsibilities: Gaining hands-on experience in various pharmacy departments</a:t>
            </a:r>
          </a:p>
          <a:p>
            <a:pPr algn="l"/>
            <a:r>
              <a:rPr lang="en-US" sz="900" dirty="0">
                <a:solidFill>
                  <a:srgbClr val="DEC66B"/>
                </a:solidFill>
              </a:rPr>
              <a:t>Jul 2022 — Mar 2023	Al Nahdi Pharmacy</a:t>
            </a:r>
            <a:r>
              <a:rPr lang="en-US" sz="900" dirty="0"/>
              <a:t>	</a:t>
            </a:r>
          </a:p>
          <a:p>
            <a:pPr algn="l"/>
            <a:r>
              <a:rPr lang="en-US" sz="900" dirty="0"/>
              <a:t>	Responsibilities: Assisting pharmacists, dispensing medications, patient counseling</a:t>
            </a:r>
          </a:p>
          <a:p>
            <a:pPr algn="l"/>
            <a:r>
              <a:rPr lang="en-US" sz="900" dirty="0">
                <a:solidFill>
                  <a:srgbClr val="DEC66B"/>
                </a:solidFill>
              </a:rPr>
              <a:t>May 2023 — Dec 2023	Kingdom Hospital</a:t>
            </a:r>
            <a:r>
              <a:rPr lang="en-US" sz="900" dirty="0"/>
              <a:t>	</a:t>
            </a:r>
          </a:p>
          <a:p>
            <a:pPr algn="l"/>
            <a:r>
              <a:rPr lang="en-US" sz="900" dirty="0"/>
              <a:t>	Responsibilities: Assisting in pharmaceutical services, medication management</a:t>
            </a:r>
          </a:p>
          <a:p>
            <a:pPr algn="l"/>
            <a:r>
              <a:rPr lang="en-US" sz="900" dirty="0">
                <a:solidFill>
                  <a:srgbClr val="DEC66B"/>
                </a:solidFill>
              </a:rPr>
              <a:t>Jun 2024 — Aug 2024	King Abdullah University Hospital</a:t>
            </a:r>
            <a:r>
              <a:rPr lang="en-US" sz="900" dirty="0"/>
              <a:t>	</a:t>
            </a:r>
          </a:p>
          <a:p>
            <a:pPr algn="l"/>
            <a:r>
              <a:rPr lang="en-US" sz="900" dirty="0"/>
              <a:t>	Responsibilities: Preparing intravenous medications, managing medication inventory, and monitoring medication dispensing.</a:t>
            </a:r>
          </a:p>
          <a:p>
            <a:pPr algn="l"/>
            <a:r>
              <a:rPr lang="en-US" sz="900" dirty="0">
                <a:solidFill>
                  <a:srgbClr val="DEC66B"/>
                </a:solidFill>
              </a:rPr>
              <a:t>Aug 2024 — Sep 2024	King Abdullah University Hospital</a:t>
            </a:r>
            <a:r>
              <a:rPr lang="en-US" sz="900" dirty="0"/>
              <a:t>	</a:t>
            </a:r>
          </a:p>
          <a:p>
            <a:pPr algn="l"/>
            <a:r>
              <a:rPr lang="en-US" sz="900" dirty="0"/>
              <a:t>	Pediatric clinical pharmacy in the NICU</a:t>
            </a:r>
          </a:p>
          <a:p>
            <a:pPr algn="l"/>
            <a:r>
              <a:rPr lang="en-US" sz="900" dirty="0">
                <a:solidFill>
                  <a:srgbClr val="DEC66B"/>
                </a:solidFill>
              </a:rPr>
              <a:t>Sep 2024 — Oct 2024	Security Forces Hospital</a:t>
            </a:r>
            <a:r>
              <a:rPr lang="en-US" sz="900" dirty="0"/>
              <a:t>	</a:t>
            </a:r>
          </a:p>
          <a:p>
            <a:pPr algn="l"/>
            <a:r>
              <a:rPr lang="en-US" sz="900" dirty="0"/>
              <a:t>	Outpatient pharmacy</a:t>
            </a:r>
          </a:p>
          <a:p>
            <a:pPr algn="l"/>
            <a:r>
              <a:rPr lang="en-US" sz="900" dirty="0">
                <a:solidFill>
                  <a:srgbClr val="DEC66B"/>
                </a:solidFill>
              </a:rPr>
              <a:t>Oct 2024 — Dec 2024	Dr. Sulaiman Al Habib Medical Group	</a:t>
            </a:r>
          </a:p>
          <a:p>
            <a:pPr algn="l"/>
            <a:r>
              <a:rPr lang="en-US" sz="900" dirty="0"/>
              <a:t>	ICU clinical pharmacy</a:t>
            </a:r>
          </a:p>
          <a:p>
            <a:pPr algn="l"/>
            <a:r>
              <a:rPr lang="en-US" sz="900" dirty="0">
                <a:solidFill>
                  <a:srgbClr val="DEC66B"/>
                </a:solidFill>
              </a:rPr>
              <a:t>Dec 2024 — Jan 2025	Bristol Myers Squibb</a:t>
            </a:r>
            <a:r>
              <a:rPr lang="en-US" sz="900" dirty="0"/>
              <a:t>	</a:t>
            </a:r>
          </a:p>
          <a:p>
            <a:pPr algn="l"/>
            <a:r>
              <a:rPr lang="en-US" sz="900" dirty="0"/>
              <a:t>	Responsibilities: Worked on developing a product and marketing it</a:t>
            </a:r>
          </a:p>
          <a:p>
            <a:pPr algn="l"/>
            <a:r>
              <a:rPr lang="en-US" sz="900" dirty="0">
                <a:solidFill>
                  <a:srgbClr val="DEC66B"/>
                </a:solidFill>
              </a:rPr>
              <a:t>Jan 2025 — Feb 2025	Baxter	</a:t>
            </a:r>
          </a:p>
          <a:p>
            <a:pPr algn="l"/>
            <a:endParaRPr lang="en-US" sz="9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1FACE89-A128-F4D4-8807-4D72193E249A}"/>
              </a:ext>
            </a:extLst>
          </p:cNvPr>
          <p:cNvSpPr txBox="1"/>
          <p:nvPr/>
        </p:nvSpPr>
        <p:spPr>
          <a:xfrm>
            <a:off x="201373" y="4561162"/>
            <a:ext cx="2508146" cy="2265300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900" dirty="0"/>
              <a:t>Summary Statistics in Public Health, Johns Hopkins University	</a:t>
            </a:r>
          </a:p>
          <a:p>
            <a:pPr algn="l">
              <a:lnSpc>
                <a:spcPct val="200000"/>
              </a:lnSpc>
            </a:pPr>
            <a:r>
              <a:rPr lang="en-US" sz="900" dirty="0"/>
              <a:t>health volunteering and team building, PNU	</a:t>
            </a:r>
          </a:p>
          <a:p>
            <a:pPr algn="l">
              <a:lnSpc>
                <a:spcPct val="200000"/>
              </a:lnSpc>
            </a:pPr>
            <a:r>
              <a:rPr lang="en-US" sz="900" dirty="0"/>
              <a:t>NATIONAL HEALTH CARE PROVIDERS, LLC </a:t>
            </a:r>
          </a:p>
          <a:p>
            <a:pPr algn="l">
              <a:lnSpc>
                <a:spcPct val="200000"/>
              </a:lnSpc>
            </a:pPr>
            <a:r>
              <a:rPr lang="en-US" sz="900" dirty="0"/>
              <a:t>Basic Life Support (BLS) , Johns Hopkins University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729581F-B90E-2E99-3A62-F214CAA5A091}"/>
              </a:ext>
            </a:extLst>
          </p:cNvPr>
          <p:cNvCxnSpPr/>
          <p:nvPr/>
        </p:nvCxnSpPr>
        <p:spPr>
          <a:xfrm>
            <a:off x="101006" y="4489061"/>
            <a:ext cx="2084832" cy="0"/>
          </a:xfrm>
          <a:prstGeom prst="line">
            <a:avLst/>
          </a:prstGeom>
          <a:ln w="12700">
            <a:solidFill>
              <a:srgbClr val="DEC66B"/>
            </a:solidFill>
            <a:miter lim="400000"/>
          </a:ln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79301B1-AD2A-5EC5-0899-C6C056068E73}"/>
              </a:ext>
            </a:extLst>
          </p:cNvPr>
          <p:cNvCxnSpPr/>
          <p:nvPr/>
        </p:nvCxnSpPr>
        <p:spPr>
          <a:xfrm>
            <a:off x="3029169" y="7078243"/>
            <a:ext cx="2084832" cy="0"/>
          </a:xfrm>
          <a:prstGeom prst="line">
            <a:avLst/>
          </a:prstGeom>
          <a:ln w="12700">
            <a:solidFill>
              <a:srgbClr val="DEC66B"/>
            </a:solidFill>
            <a:miter lim="400000"/>
          </a:ln>
        </p:spPr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341A221-FE05-9F1A-2AD2-149970558CE5}"/>
              </a:ext>
            </a:extLst>
          </p:cNvPr>
          <p:cNvSpPr txBox="1"/>
          <p:nvPr/>
        </p:nvSpPr>
        <p:spPr>
          <a:xfrm>
            <a:off x="3081764" y="7132778"/>
            <a:ext cx="4451523" cy="218675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900" dirty="0"/>
              <a:t>Skilled in optimizing workflow eff </a:t>
            </a:r>
            <a:r>
              <a:rPr lang="en-US" sz="900" dirty="0" err="1"/>
              <a:t>iciency</a:t>
            </a:r>
            <a:r>
              <a:rPr lang="en-US" sz="900" dirty="0"/>
              <a:t>, prioritizing tasks, and meeting deadlines without compromising quality</a:t>
            </a:r>
          </a:p>
          <a:p>
            <a:pPr algn="l"/>
            <a:endParaRPr lang="en-US" sz="900" dirty="0"/>
          </a:p>
          <a:p>
            <a:pPr marL="0" marR="0" algn="l">
              <a:lnSpc>
                <a:spcPct val="90000"/>
              </a:lnSpc>
              <a:spcAft>
                <a:spcPts val="400"/>
              </a:spcAft>
            </a:pPr>
            <a:r>
              <a:rPr lang="en-US" sz="900" dirty="0">
                <a:effectLst/>
              </a:rPr>
              <a:t>Demonstrated ability to work effectively between teams and maintaining positive dynamics</a:t>
            </a:r>
          </a:p>
          <a:p>
            <a:pPr marL="0" marR="0" algn="l">
              <a:lnSpc>
                <a:spcPct val="90000"/>
              </a:lnSpc>
              <a:spcAft>
                <a:spcPts val="400"/>
              </a:spcAft>
            </a:pPr>
            <a:endParaRPr lang="en-US" sz="9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l">
              <a:lnSpc>
                <a:spcPct val="90000"/>
              </a:lnSpc>
              <a:spcAft>
                <a:spcPts val="400"/>
              </a:spcAft>
            </a:pPr>
            <a:r>
              <a:rPr lang="en-US" sz="900" dirty="0">
                <a:effectLst/>
              </a:rPr>
              <a:t>Capable of analyzing clinical data and generating reports to support decision-making and quality improvement initiatives</a:t>
            </a:r>
          </a:p>
          <a:p>
            <a:pPr marL="0" marR="0" algn="l">
              <a:lnSpc>
                <a:spcPct val="90000"/>
              </a:lnSpc>
              <a:spcAft>
                <a:spcPts val="400"/>
              </a:spcAft>
            </a:pPr>
            <a:endParaRPr lang="en-US" sz="9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l">
              <a:lnSpc>
                <a:spcPct val="90000"/>
              </a:lnSpc>
              <a:spcAft>
                <a:spcPts val="400"/>
              </a:spcAft>
            </a:pPr>
            <a:r>
              <a:rPr lang="en-US" sz="900" dirty="0">
                <a:effectLst/>
              </a:rPr>
              <a:t>Committed to fostering open dialogue, promoting understanding and achieving goals through effective communication</a:t>
            </a:r>
          </a:p>
          <a:p>
            <a:pPr marL="0" marR="0" algn="l">
              <a:lnSpc>
                <a:spcPct val="90000"/>
              </a:lnSpc>
              <a:spcAft>
                <a:spcPts val="400"/>
              </a:spcAft>
            </a:pPr>
            <a:endParaRPr lang="en-US" sz="9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l">
              <a:lnSpc>
                <a:spcPct val="90000"/>
              </a:lnSpc>
              <a:spcAft>
                <a:spcPts val="400"/>
              </a:spcAft>
            </a:pPr>
            <a:r>
              <a:rPr lang="en-US" sz="900" dirty="0">
                <a:effectLst/>
              </a:rPr>
              <a:t>Commitment to staying current with advancements in pharmacy practice through ongoing education and professional development.</a:t>
            </a:r>
            <a:endParaRPr lang="en-US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" name="Cercle">
            <a:extLst>
              <a:ext uri="{FF2B5EF4-FFF2-40B4-BE49-F238E27FC236}">
                <a16:creationId xmlns:a16="http://schemas.microsoft.com/office/drawing/2014/main" id="{E348E578-EBA7-FA86-E4B6-88CA865385FA}"/>
              </a:ext>
            </a:extLst>
          </p:cNvPr>
          <p:cNvSpPr/>
          <p:nvPr/>
        </p:nvSpPr>
        <p:spPr>
          <a:xfrm>
            <a:off x="2929768" y="7621925"/>
            <a:ext cx="92572" cy="92572"/>
          </a:xfrm>
          <a:prstGeom prst="ellipse">
            <a:avLst/>
          </a:prstGeom>
          <a:solidFill>
            <a:srgbClr val="DEC66B"/>
          </a:solidFill>
          <a:ln w="3175">
            <a:miter lim="400000"/>
          </a:ln>
        </p:spPr>
        <p:txBody>
          <a:bodyPr lIns="30360" tIns="30360" rIns="30360" bIns="3036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0" name="Cercle">
            <a:extLst>
              <a:ext uri="{FF2B5EF4-FFF2-40B4-BE49-F238E27FC236}">
                <a16:creationId xmlns:a16="http://schemas.microsoft.com/office/drawing/2014/main" id="{3CBF292D-9F48-FA94-BFB4-DD6CC22AEE8D}"/>
              </a:ext>
            </a:extLst>
          </p:cNvPr>
          <p:cNvSpPr/>
          <p:nvPr/>
        </p:nvSpPr>
        <p:spPr>
          <a:xfrm>
            <a:off x="2940882" y="8051668"/>
            <a:ext cx="92572" cy="92572"/>
          </a:xfrm>
          <a:prstGeom prst="ellipse">
            <a:avLst/>
          </a:prstGeom>
          <a:solidFill>
            <a:srgbClr val="DEC66B"/>
          </a:solidFill>
          <a:ln w="3175">
            <a:miter lim="400000"/>
          </a:ln>
        </p:spPr>
        <p:txBody>
          <a:bodyPr lIns="30360" tIns="30360" rIns="30360" bIns="3036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1" name="Cercle">
            <a:extLst>
              <a:ext uri="{FF2B5EF4-FFF2-40B4-BE49-F238E27FC236}">
                <a16:creationId xmlns:a16="http://schemas.microsoft.com/office/drawing/2014/main" id="{9F47FEC1-EDC0-B09B-068E-90DAC8B1E263}"/>
              </a:ext>
            </a:extLst>
          </p:cNvPr>
          <p:cNvSpPr/>
          <p:nvPr/>
        </p:nvSpPr>
        <p:spPr>
          <a:xfrm>
            <a:off x="2936666" y="8552567"/>
            <a:ext cx="92572" cy="92572"/>
          </a:xfrm>
          <a:prstGeom prst="ellipse">
            <a:avLst/>
          </a:prstGeom>
          <a:solidFill>
            <a:srgbClr val="DEC66B"/>
          </a:solidFill>
          <a:ln w="3175">
            <a:miter lim="400000"/>
          </a:ln>
        </p:spPr>
        <p:txBody>
          <a:bodyPr lIns="30360" tIns="30360" rIns="30360" bIns="3036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2" name="Cercle">
            <a:extLst>
              <a:ext uri="{FF2B5EF4-FFF2-40B4-BE49-F238E27FC236}">
                <a16:creationId xmlns:a16="http://schemas.microsoft.com/office/drawing/2014/main" id="{FB487A11-0A58-1829-565D-70E63EBFAFCB}"/>
              </a:ext>
            </a:extLst>
          </p:cNvPr>
          <p:cNvSpPr/>
          <p:nvPr/>
        </p:nvSpPr>
        <p:spPr>
          <a:xfrm>
            <a:off x="2940882" y="9053466"/>
            <a:ext cx="92572" cy="92572"/>
          </a:xfrm>
          <a:prstGeom prst="ellipse">
            <a:avLst/>
          </a:prstGeom>
          <a:solidFill>
            <a:srgbClr val="DEC66B"/>
          </a:solidFill>
          <a:ln w="3175">
            <a:miter lim="400000"/>
          </a:ln>
        </p:spPr>
        <p:txBody>
          <a:bodyPr lIns="30360" tIns="30360" rIns="30360" bIns="3036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3" name="Cercle">
            <a:extLst>
              <a:ext uri="{FF2B5EF4-FFF2-40B4-BE49-F238E27FC236}">
                <a16:creationId xmlns:a16="http://schemas.microsoft.com/office/drawing/2014/main" id="{14D20922-3358-6760-68B7-06B6C245C399}"/>
              </a:ext>
            </a:extLst>
          </p:cNvPr>
          <p:cNvSpPr/>
          <p:nvPr/>
        </p:nvSpPr>
        <p:spPr>
          <a:xfrm>
            <a:off x="100603" y="4734801"/>
            <a:ext cx="92572" cy="92572"/>
          </a:xfrm>
          <a:prstGeom prst="ellipse">
            <a:avLst/>
          </a:prstGeom>
          <a:solidFill>
            <a:srgbClr val="DEC66B"/>
          </a:solidFill>
          <a:ln w="3175">
            <a:miter lim="400000"/>
          </a:ln>
        </p:spPr>
        <p:txBody>
          <a:bodyPr lIns="30360" tIns="30360" rIns="30360" bIns="3036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4" name="Cercle">
            <a:extLst>
              <a:ext uri="{FF2B5EF4-FFF2-40B4-BE49-F238E27FC236}">
                <a16:creationId xmlns:a16="http://schemas.microsoft.com/office/drawing/2014/main" id="{9E6D5643-E7C6-19A6-CEBD-703231658722}"/>
              </a:ext>
            </a:extLst>
          </p:cNvPr>
          <p:cNvSpPr/>
          <p:nvPr/>
        </p:nvSpPr>
        <p:spPr>
          <a:xfrm>
            <a:off x="96313" y="5269335"/>
            <a:ext cx="92572" cy="92572"/>
          </a:xfrm>
          <a:prstGeom prst="ellipse">
            <a:avLst/>
          </a:prstGeom>
          <a:solidFill>
            <a:srgbClr val="DEC66B"/>
          </a:solidFill>
          <a:ln w="3175">
            <a:miter lim="400000"/>
          </a:ln>
        </p:spPr>
        <p:txBody>
          <a:bodyPr lIns="30360" tIns="30360" rIns="30360" bIns="3036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5" name="Cercle">
            <a:extLst>
              <a:ext uri="{FF2B5EF4-FFF2-40B4-BE49-F238E27FC236}">
                <a16:creationId xmlns:a16="http://schemas.microsoft.com/office/drawing/2014/main" id="{FD57D82A-376E-BBE5-F63E-346D48BC0853}"/>
              </a:ext>
            </a:extLst>
          </p:cNvPr>
          <p:cNvSpPr/>
          <p:nvPr/>
        </p:nvSpPr>
        <p:spPr>
          <a:xfrm>
            <a:off x="106031" y="5817149"/>
            <a:ext cx="92572" cy="92572"/>
          </a:xfrm>
          <a:prstGeom prst="ellipse">
            <a:avLst/>
          </a:prstGeom>
          <a:solidFill>
            <a:srgbClr val="DEC66B"/>
          </a:solidFill>
          <a:ln w="3175">
            <a:miter lim="400000"/>
          </a:ln>
        </p:spPr>
        <p:txBody>
          <a:bodyPr lIns="30360" tIns="30360" rIns="30360" bIns="3036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7" name="Cercle">
            <a:extLst>
              <a:ext uri="{FF2B5EF4-FFF2-40B4-BE49-F238E27FC236}">
                <a16:creationId xmlns:a16="http://schemas.microsoft.com/office/drawing/2014/main" id="{8052A044-3088-3F18-859A-704F51FD3FA9}"/>
              </a:ext>
            </a:extLst>
          </p:cNvPr>
          <p:cNvSpPr/>
          <p:nvPr/>
        </p:nvSpPr>
        <p:spPr>
          <a:xfrm>
            <a:off x="108800" y="6344122"/>
            <a:ext cx="92572" cy="92572"/>
          </a:xfrm>
          <a:prstGeom prst="ellipse">
            <a:avLst/>
          </a:prstGeom>
          <a:solidFill>
            <a:srgbClr val="DEC66B"/>
          </a:solidFill>
          <a:ln w="3175">
            <a:miter lim="400000"/>
          </a:ln>
        </p:spPr>
        <p:txBody>
          <a:bodyPr lIns="30360" tIns="30360" rIns="30360" bIns="3036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8" name="REFERENCES">
            <a:extLst>
              <a:ext uri="{FF2B5EF4-FFF2-40B4-BE49-F238E27FC236}">
                <a16:creationId xmlns:a16="http://schemas.microsoft.com/office/drawing/2014/main" id="{5037239F-53B8-2514-D63D-FA36C9F7DADE}"/>
              </a:ext>
            </a:extLst>
          </p:cNvPr>
          <p:cNvSpPr txBox="1"/>
          <p:nvPr/>
        </p:nvSpPr>
        <p:spPr>
          <a:xfrm>
            <a:off x="84662" y="6882575"/>
            <a:ext cx="1257153" cy="3106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0360" tIns="30360" rIns="30360" bIns="30360">
            <a:spAutoFit/>
          </a:bodyPr>
          <a:lstStyle>
            <a:lvl1pPr algn="l">
              <a:defRPr sz="17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marR="0">
              <a:lnSpc>
                <a:spcPct val="90000"/>
              </a:lnSpc>
              <a:spcAft>
                <a:spcPts val="400"/>
              </a:spcAft>
            </a:pPr>
            <a:r>
              <a:rPr lang="en-US" sz="1800" dirty="0">
                <a:effectLst/>
              </a:rPr>
              <a:t>LANGUAGES</a:t>
            </a:r>
            <a:endParaRPr lang="en-US" sz="1800" b="1" dirty="0">
              <a:effectLst/>
              <a:latin typeface="Times New Roman" panose="02020603050405020304" pitchFamily="18" charset="0"/>
            </a:endParaRP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8616C48-9C7B-725D-84E8-9217D9307DB6}"/>
              </a:ext>
            </a:extLst>
          </p:cNvPr>
          <p:cNvCxnSpPr/>
          <p:nvPr/>
        </p:nvCxnSpPr>
        <p:spPr>
          <a:xfrm>
            <a:off x="70447" y="7317067"/>
            <a:ext cx="2084832" cy="0"/>
          </a:xfrm>
          <a:prstGeom prst="line">
            <a:avLst/>
          </a:prstGeom>
          <a:ln w="12700">
            <a:solidFill>
              <a:srgbClr val="DEC66B"/>
            </a:solidFill>
            <a:miter lim="400000"/>
          </a:ln>
        </p:spPr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046A3882-B543-6E29-ECE5-DAAD7558FE06}"/>
              </a:ext>
            </a:extLst>
          </p:cNvPr>
          <p:cNvSpPr txBox="1"/>
          <p:nvPr/>
        </p:nvSpPr>
        <p:spPr>
          <a:xfrm>
            <a:off x="142599" y="7444571"/>
            <a:ext cx="1725963" cy="50783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900" dirty="0"/>
              <a:t>Arabic</a:t>
            </a:r>
          </a:p>
          <a:p>
            <a:pPr algn="l"/>
            <a:endParaRPr lang="en-US" sz="900" dirty="0"/>
          </a:p>
          <a:p>
            <a:pPr algn="l"/>
            <a:r>
              <a:rPr lang="en-US" sz="900" dirty="0"/>
              <a:t>English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rgbClr val="FFFFFF"/>
        </a:solidFill>
        <a:solidFill>
          <a:srgbClr val="FFFFFF"/>
        </a:solidFill>
        <a:solidFill>
          <a:srgbClr val="FFFFFF"/>
        </a:solidFill>
      </a:fillStyleLst>
      <a:lnStyleLst>
        <a:ln>
          <a:solidFill>
            <a:srgbClr val="000000"/>
          </a:solidFill>
        </a:ln>
        <a:ln>
          <a:solidFill>
            <a:srgbClr val="000000"/>
          </a:solidFill>
        </a:ln>
        <a:ln>
          <a:solidFill>
            <a:srgbClr val="000000"/>
          </a:solidFill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rgbClr val="FFFFFF"/>
        </a:solidFill>
        <a:solidFill>
          <a:srgbClr val="FFFFFF"/>
        </a:solidFill>
        <a:solidFill>
          <a:srgbClr val="FFFFFF"/>
        </a:solidFill>
      </a:bgFillStyleLst>
    </a:fmtScheme>
  </a:themeElements>
  <a:objectDefaults>
    <a:spDef>
      <a:spPr>
        <a:solidFill>
          <a:schemeClr val="accent1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0360" tIns="30360" rIns="30360" bIns="30360" numCol="1" spcCol="38100" rtlCol="0" anchor="ctr">
        <a:spAutoFit/>
      </a:bodyPr>
      <a:lstStyle>
        <a:defPPr marL="0" marR="0" indent="0" algn="ctr" defTabSz="60245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0360" tIns="30360" rIns="30360" bIns="30360" numCol="1" spcCol="38100" rtlCol="0" anchor="ctr">
        <a:spAutoFit/>
      </a:bodyPr>
      <a:lstStyle>
        <a:defPPr marL="0" marR="0" indent="0" algn="ctr" defTabSz="60245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rgbClr val="FFFFFF"/>
        </a:solidFill>
        <a:solidFill>
          <a:srgbClr val="FFFFFF"/>
        </a:solidFill>
        <a:solidFill>
          <a:srgbClr val="FFFFFF"/>
        </a:solidFill>
      </a:fillStyleLst>
      <a:lnStyleLst>
        <a:ln>
          <a:solidFill>
            <a:srgbClr val="000000"/>
          </a:solidFill>
        </a:ln>
        <a:ln>
          <a:solidFill>
            <a:srgbClr val="000000"/>
          </a:solidFill>
        </a:ln>
        <a:ln>
          <a:solidFill>
            <a:srgbClr val="000000"/>
          </a:solidFill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rgbClr val="FFFFFF"/>
        </a:solidFill>
        <a:solidFill>
          <a:srgbClr val="FFFFFF"/>
        </a:solidFill>
        <a:solidFill>
          <a:srgbClr val="FFFFFF"/>
        </a:solidFill>
      </a:bgFillStyleLst>
    </a:fmtScheme>
  </a:themeElements>
  <a:objectDefaults>
    <a:spDef>
      <a:spPr>
        <a:solidFill>
          <a:schemeClr val="accent1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0360" tIns="30360" rIns="30360" bIns="30360" numCol="1" spcCol="38100" rtlCol="0" anchor="ctr">
        <a:spAutoFit/>
      </a:bodyPr>
      <a:lstStyle>
        <a:defPPr marL="0" marR="0" indent="0" algn="ctr" defTabSz="60245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0360" tIns="30360" rIns="30360" bIns="30360" numCol="1" spcCol="38100" rtlCol="0" anchor="ctr">
        <a:spAutoFit/>
      </a:bodyPr>
      <a:lstStyle>
        <a:defPPr marL="0" marR="0" indent="0" algn="ctr" defTabSz="60245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411</Words>
  <Application>Microsoft Office PowerPoint</Application>
  <PresentationFormat>Custom</PresentationFormat>
  <Paragraphs>53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Helvetica Neue</vt:lpstr>
      <vt:lpstr>Open Sans</vt:lpstr>
      <vt:lpstr>Times New Roman</vt:lpstr>
      <vt:lpstr>Wingdings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KALLIAS - Resume Template</dc:title>
  <dc:creator>PresentationGO.com</dc:creator>
  <dc:description>© Copyright PresentationGO.com</dc:description>
  <cp:lastModifiedBy>Maram A. Alshehri</cp:lastModifiedBy>
  <cp:revision>1</cp:revision>
  <dcterms:modified xsi:type="dcterms:W3CDTF">2025-03-05T09:39:28Z</dcterms:modified>
  <cp:category>Curriculum Vitae/Resume</cp:category>
</cp:coreProperties>
</file>