
<file path=[Content_Types].xml><?xml version="1.0" encoding="utf-8"?>
<Types xmlns="http://schemas.openxmlformats.org/package/2006/content-types">
  <Default Extension="xml" ContentType="application/xml"/>
  <Default Extension="jpg" ContentType="image/jpeg"/>
  <Default Extension="tiff" ContentType="image/tif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329184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3B1B"/>
    <a:srgbClr val="6F4924"/>
    <a:srgbClr val="7B5128"/>
    <a:srgbClr val="FE2D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009" autoAdjust="0"/>
  </p:normalViewPr>
  <p:slideViewPr>
    <p:cSldViewPr snapToGrid="0" snapToObjects="1" showGuides="1">
      <p:cViewPr>
        <p:scale>
          <a:sx n="66" d="100"/>
          <a:sy n="66" d="100"/>
        </p:scale>
        <p:origin x="-80" y="784"/>
      </p:cViewPr>
      <p:guideLst>
        <p:guide orient="horz" pos="16149"/>
        <p:guide pos="10563"/>
      </p:guideLst>
    </p:cSldViewPr>
  </p:slideViewPr>
  <p:notesTextViewPr>
    <p:cViewPr>
      <p:scale>
        <a:sx n="100" d="100"/>
        <a:sy n="100" d="100"/>
      </p:scale>
      <p:origin x="0" y="74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A9EAC-22A3-A247-9C61-7FF4CC651AA4}" type="datetimeFigureOut">
              <a:rPr lang="en-US" smtClean="0"/>
              <a:t>7/19/17</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29394-358E-4545-9D9E-D34FC2AFA0DF}" type="slidenum">
              <a:rPr lang="en-US" smtClean="0"/>
              <a:t>‹#›</a:t>
            </a:fld>
            <a:endParaRPr lang="en-US"/>
          </a:p>
        </p:txBody>
      </p:sp>
    </p:spTree>
    <p:extLst>
      <p:ext uri="{BB962C8B-B14F-4D97-AF65-F5344CB8AC3E}">
        <p14:creationId xmlns:p14="http://schemas.microsoft.com/office/powerpoint/2010/main" val="9141781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Clusters 1 and 2 include very small number of data points, and have correspondingly high standard deviations (n for each cluster is visible in the bottom left subplot in Fig. 2).  Cluster 6 included fields in Kansas, Missouri and Illinois (results not shown), with weather variables that were near the overall average.  Cluster 5 included weather conditions related to high yield, such as higher humidity and lower air temperature (Fig. 2).  We note that variety by environment crossover interactions were not completely explained by this small data analysis; this is visible in Fig 2, as most hybrids are equally likely to be in all clusters (orange arrow, mid-left hybrid subplot graphs, all green bars in all clusters) except for the </a:t>
            </a:r>
            <a:r>
              <a:rPr lang="en-US" sz="1200" dirty="0" err="1" smtClean="0">
                <a:latin typeface="Arial"/>
                <a:cs typeface="Arial"/>
              </a:rPr>
              <a:t>Agrigold</a:t>
            </a:r>
            <a:r>
              <a:rPr lang="en-US" sz="1200" dirty="0" smtClean="0">
                <a:latin typeface="Arial"/>
                <a:cs typeface="Arial"/>
              </a:rPr>
              <a:t> hybrids 0 and 1 (yellow arrows, with less probability of being in cluster 5) and the hybrids that were only present in Kansas fields (hybrids 5 and 6).  This result would be expected in public trials, as commercial breeders would place optimized varieties into such trials. As an example of this phenomenon, the maturity check hybrid in the Kansas trails has much more variable yields across farms than the commercial </a:t>
            </a:r>
            <a:r>
              <a:rPr lang="en-US" sz="1200" dirty="0" err="1" smtClean="0">
                <a:latin typeface="Arial"/>
                <a:cs typeface="Arial"/>
              </a:rPr>
              <a:t>Dekalb</a:t>
            </a:r>
            <a:r>
              <a:rPr lang="en-US" sz="1200" dirty="0" smtClean="0">
                <a:latin typeface="Arial"/>
                <a:cs typeface="Arial"/>
              </a:rPr>
              <a:t> hybrid (Fig. 3b).  Our small-scale variety trial data analysis can be used for describing the specific ranges of weather components in the groups of field environments.  For example, the high-yielding environments in cluster 5 can be described as low-VPD environments (</a:t>
            </a:r>
            <a:r>
              <a:rPr lang="en-US" sz="1200" dirty="0" err="1" smtClean="0">
                <a:latin typeface="Arial"/>
                <a:cs typeface="Arial"/>
              </a:rPr>
              <a:t>Gholipoor</a:t>
            </a:r>
            <a:r>
              <a:rPr lang="en-US" sz="1200" smtClean="0">
                <a:latin typeface="Arial"/>
                <a:cs typeface="Arial"/>
              </a:rPr>
              <a:t> et al., 2013), and the cluster 3 and 4 fields would be high-VPD environments.  </a:t>
            </a:r>
          </a:p>
          <a:p>
            <a:endParaRPr lang="en-US"/>
          </a:p>
        </p:txBody>
      </p:sp>
      <p:sp>
        <p:nvSpPr>
          <p:cNvPr id="4" name="Slide Number Placeholder 3"/>
          <p:cNvSpPr>
            <a:spLocks noGrp="1"/>
          </p:cNvSpPr>
          <p:nvPr>
            <p:ph type="sldNum" sz="quarter" idx="10"/>
          </p:nvPr>
        </p:nvSpPr>
        <p:spPr/>
        <p:txBody>
          <a:bodyPr/>
          <a:lstStyle/>
          <a:p>
            <a:fld id="{5C029394-358E-4545-9D9E-D34FC2AFA0DF}" type="slidenum">
              <a:rPr lang="en-US" smtClean="0"/>
              <a:t>1</a:t>
            </a:fld>
            <a:endParaRPr lang="en-US"/>
          </a:p>
        </p:txBody>
      </p:sp>
    </p:spTree>
    <p:extLst>
      <p:ext uri="{BB962C8B-B14F-4D97-AF65-F5344CB8AC3E}">
        <p14:creationId xmlns:p14="http://schemas.microsoft.com/office/powerpoint/2010/main" val="384749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0226042"/>
            <a:ext cx="279806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8653760"/>
            <a:ext cx="23042880" cy="841248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C325BB-8D7E-1349-B195-464D93EB50A7}"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65294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325BB-8D7E-1349-B195-464D93EB50A7}"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70076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6324600"/>
            <a:ext cx="2666047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6324600"/>
            <a:ext cx="79444213"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325BB-8D7E-1349-B195-464D93EB50A7}"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84314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325BB-8D7E-1349-B195-464D93EB50A7}"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85897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1153122"/>
            <a:ext cx="27980640" cy="653796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3952225"/>
            <a:ext cx="27980640" cy="72008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325BB-8D7E-1349-B195-464D93EB50A7}"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149983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36865560"/>
            <a:ext cx="53052343" cy="10427970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36865560"/>
            <a:ext cx="53052347" cy="10427970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C325BB-8D7E-1349-B195-464D93EB50A7}"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161628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318262"/>
            <a:ext cx="296265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7368542"/>
            <a:ext cx="14544677"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645920" y="10439400"/>
            <a:ext cx="14544677"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7368542"/>
            <a:ext cx="14550390"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6722092" y="10439400"/>
            <a:ext cx="14550390"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C325BB-8D7E-1349-B195-464D93EB50A7}" type="datetimeFigureOut">
              <a:rPr lang="en-US" smtClean="0"/>
              <a:t>7/19/17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66388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C325BB-8D7E-1349-B195-464D93EB50A7}" type="datetimeFigureOut">
              <a:rPr lang="en-US" smtClean="0"/>
              <a:t>7/19/17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115693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25BB-8D7E-1349-B195-464D93EB50A7}" type="datetimeFigureOut">
              <a:rPr lang="en-US" smtClean="0"/>
              <a:t>7/19/17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226197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310640"/>
            <a:ext cx="10829927" cy="557784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2870180" y="1310643"/>
            <a:ext cx="18402300" cy="2809494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6888483"/>
            <a:ext cx="10829927" cy="225171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325BB-8D7E-1349-B195-464D93EB50A7}"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394914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3042880"/>
            <a:ext cx="19751040" cy="272034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6452237" y="2941320"/>
            <a:ext cx="19751040" cy="1975104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6452237" y="25763222"/>
            <a:ext cx="19751040" cy="386333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325BB-8D7E-1349-B195-464D93EB50A7}"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36BEA-B6A8-414D-88BB-35CA77628D61}" type="slidenum">
              <a:rPr lang="en-US" smtClean="0"/>
              <a:t>‹#›</a:t>
            </a:fld>
            <a:endParaRPr lang="en-US"/>
          </a:p>
        </p:txBody>
      </p:sp>
    </p:spTree>
    <p:extLst>
      <p:ext uri="{BB962C8B-B14F-4D97-AF65-F5344CB8AC3E}">
        <p14:creationId xmlns:p14="http://schemas.microsoft.com/office/powerpoint/2010/main" val="33683928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7680963"/>
            <a:ext cx="29626560" cy="2172462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0510482"/>
            <a:ext cx="7680960" cy="17526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D2C325BB-8D7E-1349-B195-464D93EB50A7}" type="datetimeFigureOut">
              <a:rPr lang="en-US" smtClean="0"/>
              <a:t>7/19/17</a:t>
            </a:fld>
            <a:endParaRPr lang="en-US"/>
          </a:p>
        </p:txBody>
      </p:sp>
      <p:sp>
        <p:nvSpPr>
          <p:cNvPr id="5" name="Footer Placeholder 4"/>
          <p:cNvSpPr>
            <a:spLocks noGrp="1"/>
          </p:cNvSpPr>
          <p:nvPr>
            <p:ph type="ftr" sz="quarter" idx="3"/>
          </p:nvPr>
        </p:nvSpPr>
        <p:spPr>
          <a:xfrm>
            <a:off x="11247120" y="30510482"/>
            <a:ext cx="10424160" cy="17526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0510482"/>
            <a:ext cx="7680960" cy="17526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AA936BEA-B6A8-414D-88BB-35CA77628D61}" type="slidenum">
              <a:rPr lang="en-US" smtClean="0"/>
              <a:t>‹#›</a:t>
            </a:fld>
            <a:endParaRPr lang="en-US"/>
          </a:p>
        </p:txBody>
      </p:sp>
    </p:spTree>
    <p:extLst>
      <p:ext uri="{BB962C8B-B14F-4D97-AF65-F5344CB8AC3E}">
        <p14:creationId xmlns:p14="http://schemas.microsoft.com/office/powerpoint/2010/main" val="1696279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12"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1881012" rtl="0" eaLnBrk="1" latinLnBrk="0" hangingPunct="1">
        <a:spcBef>
          <a:spcPct val="20000"/>
        </a:spcBef>
        <a:buFont typeface="Arial"/>
        <a:buChar char="•"/>
        <a:defRPr sz="13200" kern="1200">
          <a:solidFill>
            <a:schemeClr val="tx1"/>
          </a:solidFill>
          <a:latin typeface="+mn-lt"/>
          <a:ea typeface="+mn-ea"/>
          <a:cs typeface="+mn-cs"/>
        </a:defRPr>
      </a:lvl1pPr>
      <a:lvl2pPr marL="3056645" indent="-1175633" algn="l" defTabSz="1881012" rtl="0" eaLnBrk="1" latinLnBrk="0" hangingPunct="1">
        <a:spcBef>
          <a:spcPct val="20000"/>
        </a:spcBef>
        <a:buFont typeface="Arial"/>
        <a:buChar char="–"/>
        <a:defRPr sz="11500" kern="1200">
          <a:solidFill>
            <a:schemeClr val="tx1"/>
          </a:solidFill>
          <a:latin typeface="+mn-lt"/>
          <a:ea typeface="+mn-ea"/>
          <a:cs typeface="+mn-cs"/>
        </a:defRPr>
      </a:lvl2pPr>
      <a:lvl3pPr marL="4702531" indent="-940506" algn="l" defTabSz="1881012" rtl="0" eaLnBrk="1" latinLnBrk="0" hangingPunct="1">
        <a:spcBef>
          <a:spcPct val="20000"/>
        </a:spcBef>
        <a:buFont typeface="Arial"/>
        <a:buChar char="•"/>
        <a:defRPr sz="9900" kern="1200">
          <a:solidFill>
            <a:schemeClr val="tx1"/>
          </a:solidFill>
          <a:latin typeface="+mn-lt"/>
          <a:ea typeface="+mn-ea"/>
          <a:cs typeface="+mn-cs"/>
        </a:defRPr>
      </a:lvl3pPr>
      <a:lvl4pPr marL="6583543" indent="-940506" algn="l" defTabSz="1881012" rtl="0" eaLnBrk="1" latinLnBrk="0" hangingPunct="1">
        <a:spcBef>
          <a:spcPct val="20000"/>
        </a:spcBef>
        <a:buFont typeface="Arial"/>
        <a:buChar char="–"/>
        <a:defRPr sz="8200" kern="1200">
          <a:solidFill>
            <a:schemeClr val="tx1"/>
          </a:solidFill>
          <a:latin typeface="+mn-lt"/>
          <a:ea typeface="+mn-ea"/>
          <a:cs typeface="+mn-cs"/>
        </a:defRPr>
      </a:lvl4pPr>
      <a:lvl5pPr marL="8464555" indent="-940506" algn="l" defTabSz="1881012" rtl="0" eaLnBrk="1" latinLnBrk="0" hangingPunct="1">
        <a:spcBef>
          <a:spcPct val="20000"/>
        </a:spcBef>
        <a:buFont typeface="Arial"/>
        <a:buChar char="»"/>
        <a:defRPr sz="8200" kern="1200">
          <a:solidFill>
            <a:schemeClr val="tx1"/>
          </a:solidFill>
          <a:latin typeface="+mn-lt"/>
          <a:ea typeface="+mn-ea"/>
          <a:cs typeface="+mn-cs"/>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30" Type="http://schemas.openxmlformats.org/officeDocument/2006/relationships/image" Target="../media/image27.png"/><Relationship Id="rId31" Type="http://schemas.openxmlformats.org/officeDocument/2006/relationships/image" Target="../media/image28.png"/><Relationship Id="rId32" Type="http://schemas.openxmlformats.org/officeDocument/2006/relationships/image" Target="../media/image29.png"/><Relationship Id="rId9" Type="http://schemas.openxmlformats.org/officeDocument/2006/relationships/image" Target="../media/image6.png"/><Relationship Id="rId6" Type="http://schemas.openxmlformats.org/officeDocument/2006/relationships/image" Target="../media/image4.png"/><Relationship Id="rId7" Type="http://schemas.microsoft.com/office/2007/relationships/hdphoto" Target="../media/hdphoto1.wdp"/><Relationship Id="rId8" Type="http://schemas.openxmlformats.org/officeDocument/2006/relationships/image" Target="../media/image5.png"/><Relationship Id="rId33" Type="http://schemas.openxmlformats.org/officeDocument/2006/relationships/image" Target="../media/image30.png"/><Relationship Id="rId34" Type="http://schemas.openxmlformats.org/officeDocument/2006/relationships/image" Target="../media/image31.tiff"/><Relationship Id="rId35" Type="http://schemas.openxmlformats.org/officeDocument/2006/relationships/image" Target="../media/image32.png"/><Relationship Id="rId36" Type="http://schemas.openxmlformats.org/officeDocument/2006/relationships/hyperlink" Target="https://uncw.az1.qualtrics.com/jfe/form/SV_0kqR5KxuHhHUcbH" TargetMode="External"/><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37" Type="http://schemas.openxmlformats.org/officeDocument/2006/relationships/hyperlink" Target="mailto:stapletona@uncw.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p:cNvSpPr/>
          <p:nvPr/>
        </p:nvSpPr>
        <p:spPr>
          <a:xfrm>
            <a:off x="17035055" y="28761138"/>
            <a:ext cx="15063773" cy="36169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latin typeface="Arial"/>
              <a:cs typeface="Arial"/>
            </a:endParaRPr>
          </a:p>
        </p:txBody>
      </p:sp>
      <p:sp>
        <p:nvSpPr>
          <p:cNvPr id="105" name="Rounded Rectangle 104"/>
          <p:cNvSpPr/>
          <p:nvPr/>
        </p:nvSpPr>
        <p:spPr>
          <a:xfrm>
            <a:off x="17010005" y="18103315"/>
            <a:ext cx="15088823" cy="102851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ounded Rectangle 103"/>
          <p:cNvSpPr/>
          <p:nvPr/>
        </p:nvSpPr>
        <p:spPr>
          <a:xfrm>
            <a:off x="461810" y="12257209"/>
            <a:ext cx="15535712" cy="2030040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3" name="Rounded Rectangle 102"/>
          <p:cNvSpPr/>
          <p:nvPr/>
        </p:nvSpPr>
        <p:spPr>
          <a:xfrm>
            <a:off x="17010005" y="6311383"/>
            <a:ext cx="15088823" cy="1145184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 name="Straight Connector 4"/>
          <p:cNvCxnSpPr/>
          <p:nvPr/>
        </p:nvCxnSpPr>
        <p:spPr>
          <a:xfrm>
            <a:off x="16514763" y="6394668"/>
            <a:ext cx="0" cy="23965755"/>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461811" y="1104412"/>
            <a:ext cx="31168131" cy="1692771"/>
          </a:xfrm>
          <a:prstGeom prst="rect">
            <a:avLst/>
          </a:prstGeom>
          <a:noFill/>
        </p:spPr>
        <p:txBody>
          <a:bodyPr wrap="square" rtlCol="0">
            <a:spAutoFit/>
          </a:bodyPr>
          <a:lstStyle/>
          <a:p>
            <a:r>
              <a:rPr lang="en-US" sz="4800" dirty="0">
                <a:latin typeface="Arial"/>
                <a:cs typeface="Arial"/>
              </a:rPr>
              <a:t>GENETICALLY-INFORMED ENVIROTYPING TOOLS TO BETTER MATCH TEST </a:t>
            </a:r>
            <a:r>
              <a:rPr lang="en-US" sz="4800" dirty="0" smtClean="0">
                <a:latin typeface="Arial"/>
                <a:cs typeface="Arial"/>
              </a:rPr>
              <a:t>AND </a:t>
            </a:r>
            <a:r>
              <a:rPr lang="en-US" sz="4800" dirty="0">
                <a:latin typeface="Arial"/>
                <a:cs typeface="Arial"/>
              </a:rPr>
              <a:t>TARGET </a:t>
            </a:r>
            <a:r>
              <a:rPr lang="en-US" sz="4800" dirty="0" smtClean="0">
                <a:latin typeface="Arial"/>
                <a:cs typeface="Arial"/>
              </a:rPr>
              <a:t>ENVIRONMENT</a:t>
            </a:r>
            <a:endParaRPr lang="en-US" sz="4800" dirty="0">
              <a:latin typeface="Arial"/>
              <a:cs typeface="Arial"/>
            </a:endParaRPr>
          </a:p>
          <a:p>
            <a:r>
              <a:rPr lang="en-US" sz="2800" dirty="0">
                <a:latin typeface="Arial"/>
                <a:cs typeface="Arial"/>
              </a:rPr>
              <a:t>Ann E. Stapleton</a:t>
            </a:r>
            <a:r>
              <a:rPr lang="en-US" sz="2800" baseline="30000" dirty="0">
                <a:latin typeface="Arial"/>
                <a:cs typeface="Arial"/>
              </a:rPr>
              <a:t>1</a:t>
            </a:r>
            <a:r>
              <a:rPr lang="en-US" sz="2800" dirty="0">
                <a:latin typeface="Arial"/>
                <a:cs typeface="Arial"/>
              </a:rPr>
              <a:t>, </a:t>
            </a:r>
            <a:r>
              <a:rPr lang="en-US" sz="2800" dirty="0" err="1" smtClean="0">
                <a:latin typeface="Arial"/>
                <a:cs typeface="Arial"/>
              </a:rPr>
              <a:t>Ruizhu</a:t>
            </a:r>
            <a:r>
              <a:rPr lang="en-US" sz="2800" dirty="0" smtClean="0">
                <a:latin typeface="Arial"/>
                <a:cs typeface="Arial"/>
              </a:rPr>
              <a:t> Huang</a:t>
            </a:r>
            <a:r>
              <a:rPr lang="en-US" sz="2800" baseline="30000" dirty="0" smtClean="0">
                <a:latin typeface="Arial"/>
                <a:cs typeface="Arial"/>
              </a:rPr>
              <a:t>2</a:t>
            </a:r>
            <a:r>
              <a:rPr lang="en-US" sz="2800" dirty="0" smtClean="0">
                <a:latin typeface="Arial"/>
                <a:cs typeface="Arial"/>
              </a:rPr>
              <a:t>, Austin Gratton</a:t>
            </a:r>
            <a:r>
              <a:rPr lang="en-US" sz="2800" baseline="30000" dirty="0" smtClean="0">
                <a:latin typeface="Arial"/>
                <a:cs typeface="Arial"/>
              </a:rPr>
              <a:t>1</a:t>
            </a:r>
            <a:r>
              <a:rPr lang="en-US" sz="2800" dirty="0" smtClean="0">
                <a:latin typeface="Arial"/>
                <a:cs typeface="Arial"/>
              </a:rPr>
              <a:t>, </a:t>
            </a:r>
            <a:r>
              <a:rPr lang="en-US" sz="2800" dirty="0" err="1" smtClean="0">
                <a:latin typeface="Arial"/>
                <a:cs typeface="Arial"/>
              </a:rPr>
              <a:t>Weijia</a:t>
            </a:r>
            <a:r>
              <a:rPr lang="en-US" sz="2800" dirty="0" smtClean="0">
                <a:latin typeface="Arial"/>
                <a:cs typeface="Arial"/>
              </a:rPr>
              <a:t> </a:t>
            </a:r>
            <a:r>
              <a:rPr lang="en-US" sz="2800" dirty="0">
                <a:latin typeface="Arial"/>
                <a:cs typeface="Arial"/>
              </a:rPr>
              <a:t>Xu</a:t>
            </a:r>
            <a:r>
              <a:rPr lang="en-US" sz="2800" baseline="30000" dirty="0">
                <a:latin typeface="Arial"/>
                <a:cs typeface="Arial"/>
              </a:rPr>
              <a:t>2</a:t>
            </a:r>
            <a:r>
              <a:rPr lang="en-US" sz="2800" dirty="0">
                <a:latin typeface="Arial"/>
                <a:cs typeface="Arial"/>
              </a:rPr>
              <a:t>, and Silvia </a:t>
            </a:r>
            <a:r>
              <a:rPr lang="en-US" sz="2800" dirty="0" smtClean="0">
                <a:latin typeface="Arial"/>
                <a:cs typeface="Arial"/>
              </a:rPr>
              <a:t>Liverani</a:t>
            </a:r>
            <a:r>
              <a:rPr lang="en-US" sz="2800" baseline="30000" dirty="0" smtClean="0">
                <a:latin typeface="Arial"/>
                <a:cs typeface="Arial"/>
              </a:rPr>
              <a:t>3</a:t>
            </a:r>
            <a:r>
              <a:rPr lang="en-US" sz="2800" dirty="0" smtClean="0">
                <a:latin typeface="Arial"/>
                <a:cs typeface="Arial"/>
              </a:rPr>
              <a:t>, </a:t>
            </a:r>
            <a:r>
              <a:rPr lang="en-US" sz="2800" baseline="30000" dirty="0" smtClean="0">
                <a:latin typeface="Arial"/>
                <a:cs typeface="Arial"/>
              </a:rPr>
              <a:t>1</a:t>
            </a:r>
            <a:r>
              <a:rPr lang="en-US" sz="2800" dirty="0" smtClean="0">
                <a:latin typeface="Arial"/>
                <a:cs typeface="Arial"/>
              </a:rPr>
              <a:t>University </a:t>
            </a:r>
            <a:r>
              <a:rPr lang="en-US" sz="2800" dirty="0">
                <a:latin typeface="Arial"/>
                <a:cs typeface="Arial"/>
              </a:rPr>
              <a:t>of North Carolina Wilmington Department of Biology and Marine </a:t>
            </a:r>
            <a:r>
              <a:rPr lang="en-US" sz="2800" dirty="0" smtClean="0">
                <a:latin typeface="Arial"/>
                <a:cs typeface="Arial"/>
              </a:rPr>
              <a:t>Biology, </a:t>
            </a:r>
            <a:r>
              <a:rPr lang="en-US" sz="2800" baseline="30000" dirty="0" smtClean="0">
                <a:latin typeface="Arial"/>
                <a:cs typeface="Arial"/>
              </a:rPr>
              <a:t>2</a:t>
            </a:r>
            <a:r>
              <a:rPr lang="en-US" sz="2800" dirty="0" smtClean="0">
                <a:latin typeface="Arial"/>
                <a:cs typeface="Arial"/>
              </a:rPr>
              <a:t>Texas </a:t>
            </a:r>
            <a:r>
              <a:rPr lang="en-US" sz="2800" dirty="0">
                <a:latin typeface="Arial"/>
                <a:cs typeface="Arial"/>
              </a:rPr>
              <a:t>Advanced Computing Center, Data Mining and Statistics </a:t>
            </a:r>
            <a:r>
              <a:rPr lang="en-US" sz="2800" dirty="0" smtClean="0">
                <a:latin typeface="Arial"/>
                <a:cs typeface="Arial"/>
              </a:rPr>
              <a:t>Group, Queen </a:t>
            </a:r>
            <a:r>
              <a:rPr lang="en-US" sz="2800" dirty="0">
                <a:latin typeface="Arial"/>
                <a:cs typeface="Arial"/>
              </a:rPr>
              <a:t>Mary University of London, School of Mathematical Sciences</a:t>
            </a:r>
            <a:r>
              <a:rPr lang="en-US" sz="2800" dirty="0" smtClean="0">
                <a:effectLst/>
                <a:latin typeface="Arial"/>
                <a:cs typeface="Arial"/>
              </a:rPr>
              <a:t> </a:t>
            </a:r>
            <a:endParaRPr lang="en-US" sz="2800" dirty="0">
              <a:latin typeface="Arial"/>
              <a:cs typeface="Arial"/>
            </a:endParaRPr>
          </a:p>
        </p:txBody>
      </p:sp>
      <p:sp>
        <p:nvSpPr>
          <p:cNvPr id="9" name="Rounded Rectangle 8"/>
          <p:cNvSpPr/>
          <p:nvPr/>
        </p:nvSpPr>
        <p:spPr>
          <a:xfrm>
            <a:off x="461810" y="3483237"/>
            <a:ext cx="29723029" cy="231492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p:cNvSpPr txBox="1"/>
          <p:nvPr/>
        </p:nvSpPr>
        <p:spPr>
          <a:xfrm>
            <a:off x="1366103" y="3816529"/>
            <a:ext cx="27818497" cy="1631216"/>
          </a:xfrm>
          <a:prstGeom prst="rect">
            <a:avLst/>
          </a:prstGeom>
          <a:noFill/>
        </p:spPr>
        <p:txBody>
          <a:bodyPr wrap="square" rtlCol="0">
            <a:spAutoFit/>
          </a:bodyPr>
          <a:lstStyle/>
          <a:p>
            <a:r>
              <a:rPr lang="en-US" sz="2000" b="1" dirty="0" smtClean="0">
                <a:latin typeface="Arial"/>
                <a:cs typeface="Arial"/>
              </a:rPr>
              <a:t>Summary </a:t>
            </a:r>
            <a:r>
              <a:rPr lang="en-US" sz="2000" dirty="0" smtClean="0">
                <a:latin typeface="Arial"/>
                <a:cs typeface="Arial"/>
              </a:rPr>
              <a:t> Our </a:t>
            </a:r>
            <a:r>
              <a:rPr lang="en-US" sz="2000" dirty="0">
                <a:latin typeface="Arial"/>
                <a:cs typeface="Arial"/>
              </a:rPr>
              <a:t>new profile regression analysis methods will provide key tools to plant breeders for better matching their test environment types to their target production environments.  Our analysis workflow will enable public and private crop breeders to exploit genotype-environment interactions -- for value-added traits, for specific environments within maturity classes, and for </a:t>
            </a:r>
            <a:r>
              <a:rPr lang="en-US" sz="2000" dirty="0" err="1">
                <a:latin typeface="Arial"/>
                <a:cs typeface="Arial"/>
              </a:rPr>
              <a:t>germplasm</a:t>
            </a:r>
            <a:r>
              <a:rPr lang="en-US" sz="2000" dirty="0">
                <a:latin typeface="Arial"/>
                <a:cs typeface="Arial"/>
              </a:rPr>
              <a:t> exchange across networks of smallholders who share similar </a:t>
            </a:r>
            <a:r>
              <a:rPr lang="en-US" sz="2000" dirty="0" err="1">
                <a:latin typeface="Arial"/>
                <a:cs typeface="Arial"/>
              </a:rPr>
              <a:t>envirotypes</a:t>
            </a:r>
            <a:r>
              <a:rPr lang="en-US" sz="2000" dirty="0">
                <a:latin typeface="Arial"/>
                <a:cs typeface="Arial"/>
              </a:rPr>
              <a:t> even if they are not physically adjacent.  Rather than weighting trials based on a single distance from a hypothetical TPE, our method has the potential to weight by a combination of climate </a:t>
            </a:r>
            <a:r>
              <a:rPr lang="en-US" sz="2000" dirty="0" err="1">
                <a:latin typeface="Arial"/>
                <a:cs typeface="Arial"/>
              </a:rPr>
              <a:t>variates</a:t>
            </a:r>
            <a:r>
              <a:rPr lang="en-US" sz="2000" dirty="0">
                <a:latin typeface="Arial"/>
                <a:cs typeface="Arial"/>
              </a:rPr>
              <a:t> that optimally predict the </a:t>
            </a:r>
            <a:r>
              <a:rPr lang="en-US" sz="2000" dirty="0" smtClean="0">
                <a:latin typeface="Arial"/>
                <a:cs typeface="Arial"/>
              </a:rPr>
              <a:t>TPE. </a:t>
            </a:r>
            <a:r>
              <a:rPr lang="en-US" sz="2000" dirty="0" smtClean="0">
                <a:latin typeface="Arial"/>
                <a:cs typeface="Arial"/>
              </a:rPr>
              <a:t>Our </a:t>
            </a:r>
            <a:r>
              <a:rPr lang="en-US" sz="2000" dirty="0">
                <a:latin typeface="Arial"/>
                <a:cs typeface="Arial"/>
              </a:rPr>
              <a:t>project will also develop relevant genotype-environment known-truth simulations and modeling tools that will enable future development of genotype-by-environment-informed breeding schemes and data analysis methods that can be used by both public and private breeders, and that benefit both large producers and smallholders</a:t>
            </a:r>
            <a:r>
              <a:rPr lang="en-US" sz="2000" dirty="0" smtClean="0">
                <a:latin typeface="Arial"/>
                <a:cs typeface="Arial"/>
              </a:rPr>
              <a:t>.</a:t>
            </a:r>
            <a:endParaRPr lang="en-US" sz="2000" dirty="0">
              <a:latin typeface="Arial"/>
              <a:cs typeface="Arial"/>
            </a:endParaRPr>
          </a:p>
        </p:txBody>
      </p:sp>
      <p:sp>
        <p:nvSpPr>
          <p:cNvPr id="10" name="Rounded Rectangle 9"/>
          <p:cNvSpPr/>
          <p:nvPr/>
        </p:nvSpPr>
        <p:spPr>
          <a:xfrm>
            <a:off x="461810" y="6330369"/>
            <a:ext cx="15176471" cy="55612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p>
        </p:txBody>
      </p:sp>
      <p:sp>
        <p:nvSpPr>
          <p:cNvPr id="11" name="TextBox 10"/>
          <p:cNvSpPr txBox="1"/>
          <p:nvPr/>
        </p:nvSpPr>
        <p:spPr>
          <a:xfrm>
            <a:off x="1366103" y="6612989"/>
            <a:ext cx="13607197" cy="4955202"/>
          </a:xfrm>
          <a:prstGeom prst="rect">
            <a:avLst/>
          </a:prstGeom>
          <a:noFill/>
        </p:spPr>
        <p:txBody>
          <a:bodyPr wrap="square" rtlCol="0">
            <a:spAutoFit/>
          </a:bodyPr>
          <a:lstStyle/>
          <a:p>
            <a:r>
              <a:rPr lang="en-US" sz="2400" dirty="0" smtClean="0">
                <a:latin typeface="Arial"/>
                <a:cs typeface="Arial"/>
              </a:rPr>
              <a:t>       </a:t>
            </a:r>
            <a:r>
              <a:rPr lang="en-US" sz="2800" dirty="0" smtClean="0">
                <a:latin typeface="Arial"/>
                <a:cs typeface="Arial"/>
              </a:rPr>
              <a:t> Background</a:t>
            </a:r>
            <a:endParaRPr lang="en-US" sz="2800" dirty="0" smtClean="0">
              <a:latin typeface="Arial"/>
              <a:cs typeface="Arial"/>
            </a:endParaRPr>
          </a:p>
          <a:p>
            <a:endParaRPr lang="en-US" sz="1200" dirty="0">
              <a:latin typeface="Arial"/>
              <a:cs typeface="Arial"/>
            </a:endParaRPr>
          </a:p>
          <a:p>
            <a:r>
              <a:rPr lang="en-US" sz="2400" dirty="0" err="1">
                <a:latin typeface="Arial"/>
                <a:cs typeface="Arial"/>
              </a:rPr>
              <a:t>E</a:t>
            </a:r>
            <a:r>
              <a:rPr lang="en-US" sz="2400" dirty="0" err="1" smtClean="0">
                <a:latin typeface="Arial"/>
                <a:cs typeface="Arial"/>
              </a:rPr>
              <a:t>nvirotyping</a:t>
            </a:r>
            <a:r>
              <a:rPr lang="en-US" sz="2400" dirty="0" smtClean="0">
                <a:latin typeface="Arial"/>
                <a:cs typeface="Arial"/>
              </a:rPr>
              <a:t> </a:t>
            </a:r>
            <a:r>
              <a:rPr lang="en-US" sz="1200" dirty="0" smtClean="0">
                <a:latin typeface="Arial"/>
                <a:cs typeface="Arial"/>
              </a:rPr>
              <a:t>Progress in crop yield improvement relies on the identification of genotypes better adapted to their production environment. However, the complexity of genotype by environment (G x E) interactions slows breeding progress, especially in production environments where complex abiotic stresses are frequent (</a:t>
            </a:r>
            <a:r>
              <a:rPr lang="en-US" sz="1200" dirty="0" err="1" smtClean="0">
                <a:latin typeface="Arial"/>
                <a:cs typeface="Arial"/>
              </a:rPr>
              <a:t>Chenu</a:t>
            </a:r>
            <a:r>
              <a:rPr lang="en-US" sz="1200" dirty="0" smtClean="0">
                <a:latin typeface="Arial"/>
                <a:cs typeface="Arial"/>
              </a:rPr>
              <a:t>, 2015).  The process of evaluating </a:t>
            </a:r>
            <a:r>
              <a:rPr lang="en-US" sz="1200" dirty="0" err="1" smtClean="0">
                <a:latin typeface="Arial"/>
                <a:cs typeface="Arial"/>
              </a:rPr>
              <a:t>germplasm</a:t>
            </a:r>
            <a:r>
              <a:rPr lang="en-US" sz="1200" dirty="0" smtClean="0">
                <a:latin typeface="Arial"/>
                <a:cs typeface="Arial"/>
              </a:rPr>
              <a:t> is highly dependent on the relevance of the test environment to the future production environment (Bradshaw, 2016; </a:t>
            </a:r>
            <a:r>
              <a:rPr lang="en-US" sz="1200" dirty="0" err="1" smtClean="0">
                <a:latin typeface="Arial"/>
                <a:cs typeface="Arial"/>
              </a:rPr>
              <a:t>Chenu</a:t>
            </a:r>
            <a:r>
              <a:rPr lang="en-US" sz="1200" dirty="0" smtClean="0">
                <a:latin typeface="Arial"/>
                <a:cs typeface="Arial"/>
              </a:rPr>
              <a:t>, 2015). Breeding program design is constrained by the frequency and extent of suitable predictive test environments within multi-environment trials (Bradshaw, 2016; Cooper et al., 2014). Environment </a:t>
            </a:r>
            <a:r>
              <a:rPr lang="en-US" sz="1200" dirty="0">
                <a:latin typeface="Arial"/>
                <a:cs typeface="Arial"/>
              </a:rPr>
              <a:t>types are based on specific soil-climate–management–genotype combinations rather than on specific physical locations (</a:t>
            </a:r>
            <a:r>
              <a:rPr lang="en-US" sz="1200" dirty="0" err="1">
                <a:latin typeface="Arial"/>
                <a:cs typeface="Arial"/>
              </a:rPr>
              <a:t>Chenu</a:t>
            </a:r>
            <a:r>
              <a:rPr lang="en-US" sz="1200" dirty="0">
                <a:latin typeface="Arial"/>
                <a:cs typeface="Arial"/>
              </a:rPr>
              <a:t>, 2015); this explicit information is more predictive than consideration of environments more generally (</a:t>
            </a:r>
            <a:r>
              <a:rPr lang="en-US" sz="1200" dirty="0" err="1">
                <a:latin typeface="Arial"/>
                <a:cs typeface="Arial"/>
              </a:rPr>
              <a:t>Malosetti</a:t>
            </a:r>
            <a:r>
              <a:rPr lang="en-US" sz="1200" dirty="0">
                <a:latin typeface="Arial"/>
                <a:cs typeface="Arial"/>
              </a:rPr>
              <a:t> et al., 2016). </a:t>
            </a:r>
          </a:p>
          <a:p>
            <a:r>
              <a:rPr lang="en-US" sz="1200" dirty="0" smtClean="0">
                <a:latin typeface="Arial"/>
                <a:cs typeface="Arial"/>
              </a:rPr>
              <a:t> </a:t>
            </a:r>
            <a:endParaRPr lang="en-US" sz="2400" dirty="0" smtClean="0">
              <a:latin typeface="Arial"/>
              <a:cs typeface="Arial"/>
            </a:endParaRPr>
          </a:p>
          <a:p>
            <a:r>
              <a:rPr lang="en-US" sz="2400" dirty="0">
                <a:latin typeface="Arial"/>
                <a:cs typeface="Arial"/>
              </a:rPr>
              <a:t>P</a:t>
            </a:r>
            <a:r>
              <a:rPr lang="en-US" sz="2400" dirty="0" smtClean="0">
                <a:latin typeface="Arial"/>
                <a:cs typeface="Arial"/>
              </a:rPr>
              <a:t>rofile regression </a:t>
            </a:r>
            <a:r>
              <a:rPr lang="en-US" sz="1200" dirty="0">
                <a:latin typeface="Arial"/>
                <a:cs typeface="Arial"/>
              </a:rPr>
              <a:t>Traditional regression analyses that attempt to fit main effects and interactions of increasing order to </a:t>
            </a:r>
            <a:r>
              <a:rPr lang="en-US" sz="1200" dirty="0" smtClean="0">
                <a:latin typeface="Arial"/>
                <a:cs typeface="Arial"/>
              </a:rPr>
              <a:t>complex datasets quickly </a:t>
            </a:r>
            <a:r>
              <a:rPr lang="en-US" sz="1200" dirty="0">
                <a:latin typeface="Arial"/>
                <a:cs typeface="Arial"/>
              </a:rPr>
              <a:t>become </a:t>
            </a:r>
            <a:r>
              <a:rPr lang="en-US" sz="1200" dirty="0" smtClean="0">
                <a:latin typeface="Arial"/>
                <a:cs typeface="Arial"/>
              </a:rPr>
              <a:t>unwieldy </a:t>
            </a:r>
            <a:r>
              <a:rPr lang="en-US" sz="1200" dirty="0">
                <a:latin typeface="Arial"/>
                <a:cs typeface="Arial"/>
              </a:rPr>
              <a:t>and lose power. </a:t>
            </a:r>
            <a:r>
              <a:rPr lang="en-US" sz="1200" dirty="0" smtClean="0">
                <a:latin typeface="Arial"/>
                <a:cs typeface="Arial"/>
              </a:rPr>
              <a:t>We adopt </a:t>
            </a:r>
            <a:r>
              <a:rPr lang="en-US" sz="1200" dirty="0">
                <a:latin typeface="Arial"/>
                <a:cs typeface="Arial"/>
              </a:rPr>
              <a:t>a more global point of view, where inference is based on clusters representing covariate patterns as opposed to individual risk factors. Partition and clustering methods are semi-parametric approaches that aim to discretize a multi-dimensional risk surface into cells, also called clusters, having similar risks. These clusters aim to represent groups of individuals that share common characteristics, leading to similar risk profiles. Heterogeneity is thus broken down by augmenting the model with an underlying latent structure that partitions the observations into more homogeneous subgroups or clusters (</a:t>
            </a:r>
            <a:r>
              <a:rPr lang="en-US" sz="1200" dirty="0" err="1">
                <a:latin typeface="Arial"/>
                <a:cs typeface="Arial"/>
              </a:rPr>
              <a:t>Liverani</a:t>
            </a:r>
            <a:r>
              <a:rPr lang="en-US" sz="1200" dirty="0">
                <a:latin typeface="Arial"/>
                <a:cs typeface="Arial"/>
              </a:rPr>
              <a:t> et al., 2013, 2015).</a:t>
            </a:r>
          </a:p>
          <a:p>
            <a:r>
              <a:rPr lang="en-US" sz="1200" dirty="0">
                <a:latin typeface="Arial"/>
                <a:cs typeface="Arial"/>
              </a:rPr>
              <a:t> </a:t>
            </a:r>
          </a:p>
          <a:p>
            <a:r>
              <a:rPr lang="en-US" sz="1200" dirty="0">
                <a:latin typeface="Arial"/>
                <a:cs typeface="Arial"/>
              </a:rPr>
              <a:t>The combined effect of climate, soil and genotype variables on crop yield arise from complex mixtures consisting of highly correlated combinations of individual components. </a:t>
            </a:r>
            <a:r>
              <a:rPr lang="en-US" sz="1200" dirty="0" err="1">
                <a:latin typeface="Arial"/>
                <a:cs typeface="Arial"/>
              </a:rPr>
              <a:t>PReMiuM</a:t>
            </a:r>
            <a:r>
              <a:rPr lang="en-US" sz="1200" dirty="0">
                <a:latin typeface="Arial"/>
                <a:cs typeface="Arial"/>
              </a:rPr>
              <a:t>/profile regression is a statistical modeling framework that is inherently suitable for modeling highly correlated data.  </a:t>
            </a:r>
            <a:r>
              <a:rPr lang="en-US" sz="1200" dirty="0" err="1">
                <a:latin typeface="Arial"/>
                <a:cs typeface="Arial"/>
              </a:rPr>
              <a:t>PReMiuM</a:t>
            </a:r>
            <a:r>
              <a:rPr lang="en-US" sz="1200" dirty="0">
                <a:latin typeface="Arial"/>
                <a:cs typeface="Arial"/>
              </a:rPr>
              <a:t> profiling can thus be used to examine patterns of genotype and weather </a:t>
            </a:r>
            <a:r>
              <a:rPr lang="en-US" sz="1200" dirty="0" err="1">
                <a:latin typeface="Arial"/>
                <a:cs typeface="Arial"/>
              </a:rPr>
              <a:t>variates</a:t>
            </a:r>
            <a:r>
              <a:rPr lang="en-US" sz="1200" dirty="0">
                <a:latin typeface="Arial"/>
                <a:cs typeface="Arial"/>
              </a:rPr>
              <a:t> and relate these patterns to crop yield. The overall approach is to cluster joint patterns of exposures with inference based on the joint patterns.  The methodology consists of the following key components that are described separately but are implemented in a unified Bayesian approach:</a:t>
            </a:r>
          </a:p>
          <a:p>
            <a:r>
              <a:rPr lang="en-US" sz="1200" dirty="0" smtClean="0">
                <a:latin typeface="Arial"/>
                <a:cs typeface="Arial"/>
              </a:rPr>
              <a:t>1</a:t>
            </a:r>
            <a:r>
              <a:rPr lang="en-US" sz="1200" dirty="0">
                <a:latin typeface="Arial"/>
                <a:cs typeface="Arial"/>
              </a:rPr>
              <a:t>) A profile assignment sub-model (which assigns profiles to clusters).  It utilizes advanced </a:t>
            </a:r>
            <a:r>
              <a:rPr lang="en-US" sz="1200" dirty="0" err="1">
                <a:latin typeface="Arial"/>
                <a:cs typeface="Arial"/>
              </a:rPr>
              <a:t>Dirichlet</a:t>
            </a:r>
            <a:r>
              <a:rPr lang="en-US" sz="1200" dirty="0">
                <a:latin typeface="Arial"/>
                <a:cs typeface="Arial"/>
              </a:rPr>
              <a:t> process mixture-modeling techniques to group the exposure into clusters, allowing the number of clusters to vary.</a:t>
            </a:r>
          </a:p>
          <a:p>
            <a:r>
              <a:rPr lang="en-US" sz="1200" dirty="0">
                <a:latin typeface="Arial"/>
                <a:cs typeface="Arial"/>
              </a:rPr>
              <a:t>2) A response sub-model which links clusters of exposure profiles to outcomes of interest via a regression model, taking into account relevant confounders.</a:t>
            </a:r>
          </a:p>
          <a:p>
            <a:r>
              <a:rPr lang="en-US" sz="1200" dirty="0">
                <a:latin typeface="Arial"/>
                <a:cs typeface="Arial"/>
              </a:rPr>
              <a:t>The method is fitted jointly using Markov chain Monte Carlo </a:t>
            </a:r>
            <a:r>
              <a:rPr lang="en-US" sz="1200" dirty="0" smtClean="0">
                <a:latin typeface="Arial"/>
                <a:cs typeface="Arial"/>
              </a:rPr>
              <a:t>methods.</a:t>
            </a:r>
            <a:endParaRPr lang="en-US" sz="1200" dirty="0">
              <a:latin typeface="Arial"/>
              <a:cs typeface="Arial"/>
            </a:endParaRPr>
          </a:p>
        </p:txBody>
      </p:sp>
      <p:sp>
        <p:nvSpPr>
          <p:cNvPr id="12" name="TextBox 11"/>
          <p:cNvSpPr txBox="1"/>
          <p:nvPr/>
        </p:nvSpPr>
        <p:spPr>
          <a:xfrm>
            <a:off x="2116575" y="12545993"/>
            <a:ext cx="1381984" cy="954107"/>
          </a:xfrm>
          <a:prstGeom prst="rect">
            <a:avLst/>
          </a:prstGeom>
          <a:noFill/>
        </p:spPr>
        <p:txBody>
          <a:bodyPr wrap="none" rtlCol="0">
            <a:spAutoFit/>
          </a:bodyPr>
          <a:lstStyle/>
          <a:p>
            <a:r>
              <a:rPr lang="en-US" sz="2800" dirty="0" smtClean="0">
                <a:latin typeface="Arial"/>
                <a:cs typeface="Arial"/>
              </a:rPr>
              <a:t>Results</a:t>
            </a:r>
          </a:p>
          <a:p>
            <a:endParaRPr lang="en-US" sz="2800" dirty="0">
              <a:latin typeface="Arial"/>
              <a:cs typeface="Arial"/>
            </a:endParaRPr>
          </a:p>
        </p:txBody>
      </p:sp>
      <p:sp>
        <p:nvSpPr>
          <p:cNvPr id="13" name="TextBox 12"/>
          <p:cNvSpPr txBox="1"/>
          <p:nvPr/>
        </p:nvSpPr>
        <p:spPr>
          <a:xfrm>
            <a:off x="19066739" y="6956413"/>
            <a:ext cx="4714977" cy="523220"/>
          </a:xfrm>
          <a:prstGeom prst="rect">
            <a:avLst/>
          </a:prstGeom>
          <a:noFill/>
        </p:spPr>
        <p:txBody>
          <a:bodyPr wrap="none" rtlCol="0">
            <a:spAutoFit/>
          </a:bodyPr>
          <a:lstStyle/>
          <a:p>
            <a:r>
              <a:rPr lang="en-US" sz="2800" dirty="0" smtClean="0">
                <a:latin typeface="Arial"/>
                <a:cs typeface="Arial"/>
              </a:rPr>
              <a:t>Breeding Program Simulator</a:t>
            </a:r>
            <a:endParaRPr lang="en-US" sz="2800" dirty="0">
              <a:latin typeface="Arial"/>
              <a:cs typeface="Arial"/>
            </a:endParaRPr>
          </a:p>
        </p:txBody>
      </p:sp>
      <p:sp>
        <p:nvSpPr>
          <p:cNvPr id="14" name="TextBox 13"/>
          <p:cNvSpPr txBox="1"/>
          <p:nvPr/>
        </p:nvSpPr>
        <p:spPr>
          <a:xfrm>
            <a:off x="19066739" y="18501189"/>
            <a:ext cx="1880969" cy="954107"/>
          </a:xfrm>
          <a:prstGeom prst="rect">
            <a:avLst/>
          </a:prstGeom>
          <a:noFill/>
        </p:spPr>
        <p:txBody>
          <a:bodyPr wrap="none" rtlCol="0">
            <a:spAutoFit/>
          </a:bodyPr>
          <a:lstStyle/>
          <a:p>
            <a:r>
              <a:rPr lang="en-US" sz="2800" dirty="0" smtClean="0">
                <a:latin typeface="Arial"/>
                <a:cs typeface="Arial"/>
              </a:rPr>
              <a:t>Next steps</a:t>
            </a:r>
          </a:p>
          <a:p>
            <a:endParaRPr lang="en-US" sz="2800" dirty="0">
              <a:latin typeface="Arial"/>
              <a:cs typeface="Arial"/>
            </a:endParaRPr>
          </a:p>
        </p:txBody>
      </p:sp>
      <p:sp>
        <p:nvSpPr>
          <p:cNvPr id="15" name="TextBox 14"/>
          <p:cNvSpPr txBox="1"/>
          <p:nvPr/>
        </p:nvSpPr>
        <p:spPr>
          <a:xfrm>
            <a:off x="18237200" y="31308259"/>
            <a:ext cx="13226015" cy="707886"/>
          </a:xfrm>
          <a:prstGeom prst="rect">
            <a:avLst/>
          </a:prstGeom>
          <a:noFill/>
        </p:spPr>
        <p:txBody>
          <a:bodyPr wrap="square" rtlCol="0">
            <a:spAutoFit/>
          </a:bodyPr>
          <a:lstStyle/>
          <a:p>
            <a:r>
              <a:rPr lang="en-US" sz="2000" b="1" dirty="0"/>
              <a:t>This material is based upon work that is supported by the National Institute of Food and Agriculture, U.S. Department of Agriculture, under award number 2017-67013-26188.</a:t>
            </a:r>
            <a:r>
              <a:rPr lang="en-US" sz="2000" b="1" dirty="0" smtClean="0">
                <a:effectLst/>
              </a:rPr>
              <a:t> </a:t>
            </a:r>
            <a:endParaRPr lang="en-US" sz="2000" b="1" dirty="0">
              <a:latin typeface="Arial"/>
              <a:cs typeface="Arial"/>
            </a:endParaRPr>
          </a:p>
        </p:txBody>
      </p:sp>
      <p:pic>
        <p:nvPicPr>
          <p:cNvPr id="16" name="Picture 15"/>
          <p:cNvPicPr>
            <a:picLocks noChangeAspect="1"/>
          </p:cNvPicPr>
          <p:nvPr/>
        </p:nvPicPr>
        <p:blipFill>
          <a:blip r:embed="rId3"/>
          <a:stretch>
            <a:fillRect/>
          </a:stretch>
        </p:blipFill>
        <p:spPr>
          <a:xfrm>
            <a:off x="30776025" y="3714929"/>
            <a:ext cx="1143000" cy="642938"/>
          </a:xfrm>
          <a:prstGeom prst="rect">
            <a:avLst/>
          </a:prstGeom>
        </p:spPr>
      </p:pic>
      <p:pic>
        <p:nvPicPr>
          <p:cNvPr id="17" name="Picture 16"/>
          <p:cNvPicPr>
            <a:picLocks noChangeAspect="1"/>
          </p:cNvPicPr>
          <p:nvPr/>
        </p:nvPicPr>
        <p:blipFill>
          <a:blip r:embed="rId4"/>
          <a:stretch>
            <a:fillRect/>
          </a:stretch>
        </p:blipFill>
        <p:spPr>
          <a:xfrm>
            <a:off x="30847129" y="4459467"/>
            <a:ext cx="838858" cy="641196"/>
          </a:xfrm>
          <a:prstGeom prst="rect">
            <a:avLst/>
          </a:prstGeom>
        </p:spPr>
      </p:pic>
      <p:pic>
        <p:nvPicPr>
          <p:cNvPr id="19" name="Picture 18" descr="Powerpt_usda_nifa_vertical_rgb_30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14882" y="1104412"/>
            <a:ext cx="1109472" cy="2103120"/>
          </a:xfrm>
          <a:prstGeom prst="rect">
            <a:avLst/>
          </a:prstGeom>
        </p:spPr>
      </p:pic>
      <p:pic>
        <p:nvPicPr>
          <p:cNvPr id="22" name="Picture 21" descr="QMULlogo.png"/>
          <p:cNvPicPr>
            <a:picLocks noChangeAspect="1"/>
          </p:cNvPicPr>
          <p:nvPr/>
        </p:nvPicPr>
        <p:blipFill>
          <a:blip r:embed="rId6">
            <a:duotone>
              <a:prstClr val="black"/>
              <a:schemeClr val="tx2">
                <a:tint val="45000"/>
                <a:satMod val="400000"/>
              </a:schemeClr>
            </a:duotone>
            <a:alphaModFix/>
            <a:extLst>
              <a:ext uri="{BEBA8EAE-BF5A-486C-A8C5-ECC9F3942E4B}">
                <a14:imgProps xmlns:a14="http://schemas.microsoft.com/office/drawing/2010/main">
                  <a14:imgLayer r:embed="rId7">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0847129" y="5292348"/>
            <a:ext cx="1258641" cy="332641"/>
          </a:xfrm>
          <a:prstGeom prst="rect">
            <a:avLst/>
          </a:prstGeom>
        </p:spPr>
      </p:pic>
      <p:grpSp>
        <p:nvGrpSpPr>
          <p:cNvPr id="151" name="Group 150"/>
          <p:cNvGrpSpPr/>
          <p:nvPr/>
        </p:nvGrpSpPr>
        <p:grpSpPr>
          <a:xfrm>
            <a:off x="9248137" y="19382584"/>
            <a:ext cx="5487103" cy="3304645"/>
            <a:chOff x="1573476" y="1855788"/>
            <a:chExt cx="5487103" cy="3304645"/>
          </a:xfrm>
        </p:grpSpPr>
        <p:sp>
          <p:nvSpPr>
            <p:cNvPr id="152" name="object 4"/>
            <p:cNvSpPr/>
            <p:nvPr/>
          </p:nvSpPr>
          <p:spPr>
            <a:xfrm>
              <a:off x="1962789" y="3789652"/>
              <a:ext cx="4555490" cy="0"/>
            </a:xfrm>
            <a:custGeom>
              <a:avLst/>
              <a:gdLst/>
              <a:ahLst/>
              <a:cxnLst/>
              <a:rect l="l" t="t" r="r" b="b"/>
              <a:pathLst>
                <a:path w="4555490">
                  <a:moveTo>
                    <a:pt x="0" y="0"/>
                  </a:moveTo>
                  <a:lnTo>
                    <a:pt x="4555061" y="0"/>
                  </a:lnTo>
                </a:path>
              </a:pathLst>
            </a:custGeom>
            <a:ln w="6349">
              <a:solidFill>
                <a:srgbClr val="9B9B9B"/>
              </a:solidFill>
            </a:ln>
          </p:spPr>
          <p:txBody>
            <a:bodyPr wrap="square" lIns="0" tIns="0" rIns="0" bIns="0" rtlCol="0"/>
            <a:lstStyle/>
            <a:p>
              <a:endParaRPr/>
            </a:p>
          </p:txBody>
        </p:sp>
        <p:sp>
          <p:nvSpPr>
            <p:cNvPr id="153" name="object 5"/>
            <p:cNvSpPr/>
            <p:nvPr/>
          </p:nvSpPr>
          <p:spPr>
            <a:xfrm>
              <a:off x="1962789" y="3403110"/>
              <a:ext cx="4555490" cy="0"/>
            </a:xfrm>
            <a:custGeom>
              <a:avLst/>
              <a:gdLst/>
              <a:ahLst/>
              <a:cxnLst/>
              <a:rect l="l" t="t" r="r" b="b"/>
              <a:pathLst>
                <a:path w="4555490">
                  <a:moveTo>
                    <a:pt x="0" y="0"/>
                  </a:moveTo>
                  <a:lnTo>
                    <a:pt x="4555061" y="0"/>
                  </a:lnTo>
                </a:path>
              </a:pathLst>
            </a:custGeom>
            <a:ln w="6349">
              <a:solidFill>
                <a:srgbClr val="9B9B9B"/>
              </a:solidFill>
            </a:ln>
          </p:spPr>
          <p:txBody>
            <a:bodyPr wrap="square" lIns="0" tIns="0" rIns="0" bIns="0" rtlCol="0"/>
            <a:lstStyle/>
            <a:p>
              <a:endParaRPr/>
            </a:p>
          </p:txBody>
        </p:sp>
        <p:sp>
          <p:nvSpPr>
            <p:cNvPr id="154" name="object 6"/>
            <p:cNvSpPr/>
            <p:nvPr/>
          </p:nvSpPr>
          <p:spPr>
            <a:xfrm>
              <a:off x="1962789" y="3016568"/>
              <a:ext cx="4555490" cy="0"/>
            </a:xfrm>
            <a:custGeom>
              <a:avLst/>
              <a:gdLst/>
              <a:ahLst/>
              <a:cxnLst/>
              <a:rect l="l" t="t" r="r" b="b"/>
              <a:pathLst>
                <a:path w="4555490">
                  <a:moveTo>
                    <a:pt x="0" y="0"/>
                  </a:moveTo>
                  <a:lnTo>
                    <a:pt x="4555061" y="0"/>
                  </a:lnTo>
                </a:path>
              </a:pathLst>
            </a:custGeom>
            <a:ln w="6349">
              <a:solidFill>
                <a:srgbClr val="9B9B9B"/>
              </a:solidFill>
            </a:ln>
          </p:spPr>
          <p:txBody>
            <a:bodyPr wrap="square" lIns="0" tIns="0" rIns="0" bIns="0" rtlCol="0"/>
            <a:lstStyle/>
            <a:p>
              <a:endParaRPr/>
            </a:p>
          </p:txBody>
        </p:sp>
        <p:sp>
          <p:nvSpPr>
            <p:cNvPr id="155" name="object 7"/>
            <p:cNvSpPr/>
            <p:nvPr/>
          </p:nvSpPr>
          <p:spPr>
            <a:xfrm>
              <a:off x="1962789" y="2630026"/>
              <a:ext cx="4555490" cy="0"/>
            </a:xfrm>
            <a:custGeom>
              <a:avLst/>
              <a:gdLst/>
              <a:ahLst/>
              <a:cxnLst/>
              <a:rect l="l" t="t" r="r" b="b"/>
              <a:pathLst>
                <a:path w="4555490">
                  <a:moveTo>
                    <a:pt x="0" y="0"/>
                  </a:moveTo>
                  <a:lnTo>
                    <a:pt x="4555061" y="0"/>
                  </a:lnTo>
                </a:path>
              </a:pathLst>
            </a:custGeom>
            <a:ln w="6349">
              <a:solidFill>
                <a:srgbClr val="9B9B9B"/>
              </a:solidFill>
            </a:ln>
          </p:spPr>
          <p:txBody>
            <a:bodyPr wrap="square" lIns="0" tIns="0" rIns="0" bIns="0" rtlCol="0"/>
            <a:lstStyle/>
            <a:p>
              <a:endParaRPr/>
            </a:p>
          </p:txBody>
        </p:sp>
        <p:sp>
          <p:nvSpPr>
            <p:cNvPr id="156" name="object 8"/>
            <p:cNvSpPr/>
            <p:nvPr/>
          </p:nvSpPr>
          <p:spPr>
            <a:xfrm>
              <a:off x="1962789" y="2243484"/>
              <a:ext cx="4555490" cy="0"/>
            </a:xfrm>
            <a:custGeom>
              <a:avLst/>
              <a:gdLst/>
              <a:ahLst/>
              <a:cxnLst/>
              <a:rect l="l" t="t" r="r" b="b"/>
              <a:pathLst>
                <a:path w="4555490">
                  <a:moveTo>
                    <a:pt x="0" y="0"/>
                  </a:moveTo>
                  <a:lnTo>
                    <a:pt x="4555061" y="0"/>
                  </a:lnTo>
                </a:path>
              </a:pathLst>
            </a:custGeom>
            <a:ln w="6349">
              <a:solidFill>
                <a:srgbClr val="9B9B9B"/>
              </a:solidFill>
            </a:ln>
          </p:spPr>
          <p:txBody>
            <a:bodyPr wrap="square" lIns="0" tIns="0" rIns="0" bIns="0" rtlCol="0"/>
            <a:lstStyle/>
            <a:p>
              <a:endParaRPr/>
            </a:p>
          </p:txBody>
        </p:sp>
        <p:sp>
          <p:nvSpPr>
            <p:cNvPr id="157" name="object 9"/>
            <p:cNvSpPr/>
            <p:nvPr/>
          </p:nvSpPr>
          <p:spPr>
            <a:xfrm>
              <a:off x="1962789" y="1856943"/>
              <a:ext cx="4555490" cy="0"/>
            </a:xfrm>
            <a:custGeom>
              <a:avLst/>
              <a:gdLst/>
              <a:ahLst/>
              <a:cxnLst/>
              <a:rect l="l" t="t" r="r" b="b"/>
              <a:pathLst>
                <a:path w="4555490">
                  <a:moveTo>
                    <a:pt x="0" y="0"/>
                  </a:moveTo>
                  <a:lnTo>
                    <a:pt x="4555061" y="0"/>
                  </a:lnTo>
                </a:path>
              </a:pathLst>
            </a:custGeom>
            <a:ln w="6349">
              <a:solidFill>
                <a:srgbClr val="9B9B9B"/>
              </a:solidFill>
            </a:ln>
          </p:spPr>
          <p:txBody>
            <a:bodyPr wrap="square" lIns="0" tIns="0" rIns="0" bIns="0" rtlCol="0"/>
            <a:lstStyle/>
            <a:p>
              <a:endParaRPr/>
            </a:p>
          </p:txBody>
        </p:sp>
        <p:sp>
          <p:nvSpPr>
            <p:cNvPr id="158" name="object 10"/>
            <p:cNvSpPr/>
            <p:nvPr/>
          </p:nvSpPr>
          <p:spPr>
            <a:xfrm>
              <a:off x="2066599" y="3394412"/>
              <a:ext cx="700984" cy="781533"/>
            </a:xfrm>
            <a:prstGeom prst="rect">
              <a:avLst/>
            </a:prstGeom>
            <a:blipFill>
              <a:blip r:embed="rId8" cstate="print"/>
              <a:stretch>
                <a:fillRect/>
              </a:stretch>
            </a:blipFill>
          </p:spPr>
          <p:txBody>
            <a:bodyPr wrap="square" lIns="0" tIns="0" rIns="0" bIns="0" rtlCol="0"/>
            <a:lstStyle/>
            <a:p>
              <a:endParaRPr/>
            </a:p>
          </p:txBody>
        </p:sp>
        <p:sp>
          <p:nvSpPr>
            <p:cNvPr id="159" name="object 11"/>
            <p:cNvSpPr/>
            <p:nvPr/>
          </p:nvSpPr>
          <p:spPr>
            <a:xfrm>
              <a:off x="2977879" y="4171790"/>
              <a:ext cx="700984" cy="4155"/>
            </a:xfrm>
            <a:prstGeom prst="rect">
              <a:avLst/>
            </a:prstGeom>
            <a:blipFill>
              <a:blip r:embed="rId9" cstate="print"/>
              <a:stretch>
                <a:fillRect/>
              </a:stretch>
            </a:blipFill>
          </p:spPr>
          <p:txBody>
            <a:bodyPr wrap="square" lIns="0" tIns="0" rIns="0" bIns="0" rtlCol="0"/>
            <a:lstStyle/>
            <a:p>
              <a:endParaRPr/>
            </a:p>
          </p:txBody>
        </p:sp>
        <p:sp>
          <p:nvSpPr>
            <p:cNvPr id="160" name="object 12"/>
            <p:cNvSpPr/>
            <p:nvPr/>
          </p:nvSpPr>
          <p:spPr>
            <a:xfrm>
              <a:off x="3889159" y="4171790"/>
              <a:ext cx="700984" cy="4155"/>
            </a:xfrm>
            <a:prstGeom prst="rect">
              <a:avLst/>
            </a:prstGeom>
            <a:blipFill>
              <a:blip r:embed="rId10" cstate="print"/>
              <a:stretch>
                <a:fillRect/>
              </a:stretch>
            </a:blipFill>
          </p:spPr>
          <p:txBody>
            <a:bodyPr wrap="square" lIns="0" tIns="0" rIns="0" bIns="0" rtlCol="0"/>
            <a:lstStyle/>
            <a:p>
              <a:endParaRPr/>
            </a:p>
          </p:txBody>
        </p:sp>
        <p:sp>
          <p:nvSpPr>
            <p:cNvPr id="161" name="object 13"/>
            <p:cNvSpPr/>
            <p:nvPr/>
          </p:nvSpPr>
          <p:spPr>
            <a:xfrm>
              <a:off x="4800438" y="2202144"/>
              <a:ext cx="700985" cy="1973802"/>
            </a:xfrm>
            <a:prstGeom prst="rect">
              <a:avLst/>
            </a:prstGeom>
            <a:blipFill>
              <a:blip r:embed="rId11" cstate="print"/>
              <a:stretch>
                <a:fillRect/>
              </a:stretch>
            </a:blipFill>
          </p:spPr>
          <p:txBody>
            <a:bodyPr wrap="square" lIns="0" tIns="0" rIns="0" bIns="0" rtlCol="0"/>
            <a:lstStyle/>
            <a:p>
              <a:endParaRPr/>
            </a:p>
          </p:txBody>
        </p:sp>
        <p:sp>
          <p:nvSpPr>
            <p:cNvPr id="162" name="object 14"/>
            <p:cNvSpPr/>
            <p:nvPr/>
          </p:nvSpPr>
          <p:spPr>
            <a:xfrm>
              <a:off x="5711718" y="3433867"/>
              <a:ext cx="700984" cy="742078"/>
            </a:xfrm>
            <a:prstGeom prst="rect">
              <a:avLst/>
            </a:prstGeom>
            <a:blipFill>
              <a:blip r:embed="rId12" cstate="print"/>
              <a:stretch>
                <a:fillRect/>
              </a:stretch>
            </a:blipFill>
          </p:spPr>
          <p:txBody>
            <a:bodyPr wrap="square" lIns="0" tIns="0" rIns="0" bIns="0" rtlCol="0"/>
            <a:lstStyle/>
            <a:p>
              <a:endParaRPr/>
            </a:p>
          </p:txBody>
        </p:sp>
        <p:sp>
          <p:nvSpPr>
            <p:cNvPr id="163" name="object 15"/>
            <p:cNvSpPr/>
            <p:nvPr/>
          </p:nvSpPr>
          <p:spPr>
            <a:xfrm>
              <a:off x="1961451" y="1855788"/>
              <a:ext cx="0" cy="2320290"/>
            </a:xfrm>
            <a:custGeom>
              <a:avLst/>
              <a:gdLst/>
              <a:ahLst/>
              <a:cxnLst/>
              <a:rect l="l" t="t" r="r" b="b"/>
              <a:pathLst>
                <a:path h="2320290">
                  <a:moveTo>
                    <a:pt x="0" y="2320157"/>
                  </a:moveTo>
                  <a:lnTo>
                    <a:pt x="0" y="0"/>
                  </a:lnTo>
                </a:path>
              </a:pathLst>
            </a:custGeom>
            <a:ln w="6349">
              <a:solidFill>
                <a:srgbClr val="9B9B9B"/>
              </a:solidFill>
            </a:ln>
          </p:spPr>
          <p:txBody>
            <a:bodyPr wrap="square" lIns="0" tIns="0" rIns="0" bIns="0" rtlCol="0"/>
            <a:lstStyle/>
            <a:p>
              <a:endParaRPr/>
            </a:p>
          </p:txBody>
        </p:sp>
        <p:sp>
          <p:nvSpPr>
            <p:cNvPr id="164" name="object 16"/>
            <p:cNvSpPr/>
            <p:nvPr/>
          </p:nvSpPr>
          <p:spPr>
            <a:xfrm>
              <a:off x="1921225" y="4175946"/>
              <a:ext cx="40640" cy="0"/>
            </a:xfrm>
            <a:custGeom>
              <a:avLst/>
              <a:gdLst/>
              <a:ahLst/>
              <a:cxnLst/>
              <a:rect l="l" t="t" r="r" b="b"/>
              <a:pathLst>
                <a:path w="40639">
                  <a:moveTo>
                    <a:pt x="0" y="0"/>
                  </a:moveTo>
                  <a:lnTo>
                    <a:pt x="40226" y="0"/>
                  </a:lnTo>
                </a:path>
              </a:pathLst>
            </a:custGeom>
            <a:ln w="6349">
              <a:solidFill>
                <a:srgbClr val="9B9B9B"/>
              </a:solidFill>
            </a:ln>
          </p:spPr>
          <p:txBody>
            <a:bodyPr wrap="square" lIns="0" tIns="0" rIns="0" bIns="0" rtlCol="0"/>
            <a:lstStyle/>
            <a:p>
              <a:endParaRPr/>
            </a:p>
          </p:txBody>
        </p:sp>
        <p:sp>
          <p:nvSpPr>
            <p:cNvPr id="165" name="object 17"/>
            <p:cNvSpPr/>
            <p:nvPr/>
          </p:nvSpPr>
          <p:spPr>
            <a:xfrm>
              <a:off x="1921225" y="3789652"/>
              <a:ext cx="40640" cy="0"/>
            </a:xfrm>
            <a:custGeom>
              <a:avLst/>
              <a:gdLst/>
              <a:ahLst/>
              <a:cxnLst/>
              <a:rect l="l" t="t" r="r" b="b"/>
              <a:pathLst>
                <a:path w="40639">
                  <a:moveTo>
                    <a:pt x="0" y="0"/>
                  </a:moveTo>
                  <a:lnTo>
                    <a:pt x="40226" y="0"/>
                  </a:lnTo>
                </a:path>
              </a:pathLst>
            </a:custGeom>
            <a:ln w="6349">
              <a:solidFill>
                <a:srgbClr val="9B9B9B"/>
              </a:solidFill>
            </a:ln>
          </p:spPr>
          <p:txBody>
            <a:bodyPr wrap="square" lIns="0" tIns="0" rIns="0" bIns="0" rtlCol="0"/>
            <a:lstStyle/>
            <a:p>
              <a:endParaRPr/>
            </a:p>
          </p:txBody>
        </p:sp>
        <p:sp>
          <p:nvSpPr>
            <p:cNvPr id="166" name="object 18"/>
            <p:cNvSpPr/>
            <p:nvPr/>
          </p:nvSpPr>
          <p:spPr>
            <a:xfrm>
              <a:off x="1921225" y="3403110"/>
              <a:ext cx="40640" cy="0"/>
            </a:xfrm>
            <a:custGeom>
              <a:avLst/>
              <a:gdLst/>
              <a:ahLst/>
              <a:cxnLst/>
              <a:rect l="l" t="t" r="r" b="b"/>
              <a:pathLst>
                <a:path w="40639">
                  <a:moveTo>
                    <a:pt x="0" y="0"/>
                  </a:moveTo>
                  <a:lnTo>
                    <a:pt x="40226" y="0"/>
                  </a:lnTo>
                </a:path>
              </a:pathLst>
            </a:custGeom>
            <a:ln w="6349">
              <a:solidFill>
                <a:srgbClr val="9B9B9B"/>
              </a:solidFill>
            </a:ln>
          </p:spPr>
          <p:txBody>
            <a:bodyPr wrap="square" lIns="0" tIns="0" rIns="0" bIns="0" rtlCol="0"/>
            <a:lstStyle/>
            <a:p>
              <a:endParaRPr/>
            </a:p>
          </p:txBody>
        </p:sp>
        <p:sp>
          <p:nvSpPr>
            <p:cNvPr id="167" name="object 19"/>
            <p:cNvSpPr/>
            <p:nvPr/>
          </p:nvSpPr>
          <p:spPr>
            <a:xfrm>
              <a:off x="1921225" y="3016568"/>
              <a:ext cx="40640" cy="0"/>
            </a:xfrm>
            <a:custGeom>
              <a:avLst/>
              <a:gdLst/>
              <a:ahLst/>
              <a:cxnLst/>
              <a:rect l="l" t="t" r="r" b="b"/>
              <a:pathLst>
                <a:path w="40639">
                  <a:moveTo>
                    <a:pt x="0" y="0"/>
                  </a:moveTo>
                  <a:lnTo>
                    <a:pt x="40226" y="0"/>
                  </a:lnTo>
                </a:path>
              </a:pathLst>
            </a:custGeom>
            <a:ln w="6349">
              <a:solidFill>
                <a:srgbClr val="9B9B9B"/>
              </a:solidFill>
            </a:ln>
          </p:spPr>
          <p:txBody>
            <a:bodyPr wrap="square" lIns="0" tIns="0" rIns="0" bIns="0" rtlCol="0"/>
            <a:lstStyle/>
            <a:p>
              <a:endParaRPr/>
            </a:p>
          </p:txBody>
        </p:sp>
        <p:sp>
          <p:nvSpPr>
            <p:cNvPr id="168" name="object 20"/>
            <p:cNvSpPr/>
            <p:nvPr/>
          </p:nvSpPr>
          <p:spPr>
            <a:xfrm>
              <a:off x="1921225" y="2630026"/>
              <a:ext cx="40640" cy="0"/>
            </a:xfrm>
            <a:custGeom>
              <a:avLst/>
              <a:gdLst/>
              <a:ahLst/>
              <a:cxnLst/>
              <a:rect l="l" t="t" r="r" b="b"/>
              <a:pathLst>
                <a:path w="40639">
                  <a:moveTo>
                    <a:pt x="0" y="0"/>
                  </a:moveTo>
                  <a:lnTo>
                    <a:pt x="40226" y="0"/>
                  </a:lnTo>
                </a:path>
              </a:pathLst>
            </a:custGeom>
            <a:ln w="6349">
              <a:solidFill>
                <a:srgbClr val="9B9B9B"/>
              </a:solidFill>
            </a:ln>
          </p:spPr>
          <p:txBody>
            <a:bodyPr wrap="square" lIns="0" tIns="0" rIns="0" bIns="0" rtlCol="0"/>
            <a:lstStyle/>
            <a:p>
              <a:endParaRPr/>
            </a:p>
          </p:txBody>
        </p:sp>
        <p:sp>
          <p:nvSpPr>
            <p:cNvPr id="169" name="object 21"/>
            <p:cNvSpPr/>
            <p:nvPr/>
          </p:nvSpPr>
          <p:spPr>
            <a:xfrm>
              <a:off x="1921225" y="2243484"/>
              <a:ext cx="40640" cy="0"/>
            </a:xfrm>
            <a:custGeom>
              <a:avLst/>
              <a:gdLst/>
              <a:ahLst/>
              <a:cxnLst/>
              <a:rect l="l" t="t" r="r" b="b"/>
              <a:pathLst>
                <a:path w="40639">
                  <a:moveTo>
                    <a:pt x="0" y="0"/>
                  </a:moveTo>
                  <a:lnTo>
                    <a:pt x="40226" y="0"/>
                  </a:lnTo>
                </a:path>
              </a:pathLst>
            </a:custGeom>
            <a:ln w="6349">
              <a:solidFill>
                <a:srgbClr val="9B9B9B"/>
              </a:solidFill>
            </a:ln>
          </p:spPr>
          <p:txBody>
            <a:bodyPr wrap="square" lIns="0" tIns="0" rIns="0" bIns="0" rtlCol="0"/>
            <a:lstStyle/>
            <a:p>
              <a:endParaRPr/>
            </a:p>
          </p:txBody>
        </p:sp>
        <p:sp>
          <p:nvSpPr>
            <p:cNvPr id="170" name="object 22"/>
            <p:cNvSpPr/>
            <p:nvPr/>
          </p:nvSpPr>
          <p:spPr>
            <a:xfrm>
              <a:off x="1921225" y="1856943"/>
              <a:ext cx="40640" cy="0"/>
            </a:xfrm>
            <a:custGeom>
              <a:avLst/>
              <a:gdLst/>
              <a:ahLst/>
              <a:cxnLst/>
              <a:rect l="l" t="t" r="r" b="b"/>
              <a:pathLst>
                <a:path w="40639">
                  <a:moveTo>
                    <a:pt x="0" y="0"/>
                  </a:moveTo>
                  <a:lnTo>
                    <a:pt x="40226" y="0"/>
                  </a:lnTo>
                </a:path>
              </a:pathLst>
            </a:custGeom>
            <a:ln w="6349">
              <a:solidFill>
                <a:srgbClr val="9B9B9B"/>
              </a:solidFill>
            </a:ln>
          </p:spPr>
          <p:txBody>
            <a:bodyPr wrap="square" lIns="0" tIns="0" rIns="0" bIns="0" rtlCol="0"/>
            <a:lstStyle/>
            <a:p>
              <a:endParaRPr/>
            </a:p>
          </p:txBody>
        </p:sp>
        <p:sp>
          <p:nvSpPr>
            <p:cNvPr id="171" name="object 23"/>
            <p:cNvSpPr/>
            <p:nvPr/>
          </p:nvSpPr>
          <p:spPr>
            <a:xfrm>
              <a:off x="1961451" y="4175946"/>
              <a:ext cx="4556760" cy="0"/>
            </a:xfrm>
            <a:custGeom>
              <a:avLst/>
              <a:gdLst/>
              <a:ahLst/>
              <a:cxnLst/>
              <a:rect l="l" t="t" r="r" b="b"/>
              <a:pathLst>
                <a:path w="4556759">
                  <a:moveTo>
                    <a:pt x="0" y="0"/>
                  </a:moveTo>
                  <a:lnTo>
                    <a:pt x="4556399" y="0"/>
                  </a:lnTo>
                </a:path>
              </a:pathLst>
            </a:custGeom>
            <a:ln w="6349">
              <a:solidFill>
                <a:srgbClr val="9B9B9B"/>
              </a:solidFill>
            </a:ln>
          </p:spPr>
          <p:txBody>
            <a:bodyPr wrap="square" lIns="0" tIns="0" rIns="0" bIns="0" rtlCol="0"/>
            <a:lstStyle/>
            <a:p>
              <a:endParaRPr/>
            </a:p>
          </p:txBody>
        </p:sp>
        <p:sp>
          <p:nvSpPr>
            <p:cNvPr id="172" name="object 24"/>
            <p:cNvSpPr/>
            <p:nvPr/>
          </p:nvSpPr>
          <p:spPr>
            <a:xfrm>
              <a:off x="1962789" y="4176193"/>
              <a:ext cx="0" cy="40640"/>
            </a:xfrm>
            <a:custGeom>
              <a:avLst/>
              <a:gdLst/>
              <a:ahLst/>
              <a:cxnLst/>
              <a:rect l="l" t="t" r="r" b="b"/>
              <a:pathLst>
                <a:path h="40639">
                  <a:moveTo>
                    <a:pt x="0" y="0"/>
                  </a:moveTo>
                  <a:lnTo>
                    <a:pt x="0" y="40053"/>
                  </a:lnTo>
                </a:path>
              </a:pathLst>
            </a:custGeom>
            <a:ln w="6349">
              <a:solidFill>
                <a:srgbClr val="9B9B9B"/>
              </a:solidFill>
            </a:ln>
          </p:spPr>
          <p:txBody>
            <a:bodyPr wrap="square" lIns="0" tIns="0" rIns="0" bIns="0" rtlCol="0"/>
            <a:lstStyle/>
            <a:p>
              <a:endParaRPr/>
            </a:p>
          </p:txBody>
        </p:sp>
        <p:sp>
          <p:nvSpPr>
            <p:cNvPr id="173" name="object 25"/>
            <p:cNvSpPr/>
            <p:nvPr/>
          </p:nvSpPr>
          <p:spPr>
            <a:xfrm>
              <a:off x="2873032" y="4176193"/>
              <a:ext cx="0" cy="40640"/>
            </a:xfrm>
            <a:custGeom>
              <a:avLst/>
              <a:gdLst/>
              <a:ahLst/>
              <a:cxnLst/>
              <a:rect l="l" t="t" r="r" b="b"/>
              <a:pathLst>
                <a:path h="40639">
                  <a:moveTo>
                    <a:pt x="0" y="0"/>
                  </a:moveTo>
                  <a:lnTo>
                    <a:pt x="0" y="40053"/>
                  </a:lnTo>
                </a:path>
              </a:pathLst>
            </a:custGeom>
            <a:ln w="6349">
              <a:solidFill>
                <a:srgbClr val="9B9B9B"/>
              </a:solidFill>
            </a:ln>
          </p:spPr>
          <p:txBody>
            <a:bodyPr wrap="square" lIns="0" tIns="0" rIns="0" bIns="0" rtlCol="0"/>
            <a:lstStyle/>
            <a:p>
              <a:endParaRPr/>
            </a:p>
          </p:txBody>
        </p:sp>
        <p:sp>
          <p:nvSpPr>
            <p:cNvPr id="174" name="object 26"/>
            <p:cNvSpPr/>
            <p:nvPr/>
          </p:nvSpPr>
          <p:spPr>
            <a:xfrm>
              <a:off x="3783276" y="4176193"/>
              <a:ext cx="0" cy="40640"/>
            </a:xfrm>
            <a:custGeom>
              <a:avLst/>
              <a:gdLst/>
              <a:ahLst/>
              <a:cxnLst/>
              <a:rect l="l" t="t" r="r" b="b"/>
              <a:pathLst>
                <a:path h="40639">
                  <a:moveTo>
                    <a:pt x="0" y="0"/>
                  </a:moveTo>
                  <a:lnTo>
                    <a:pt x="0" y="40053"/>
                  </a:lnTo>
                </a:path>
              </a:pathLst>
            </a:custGeom>
            <a:ln w="6349">
              <a:solidFill>
                <a:srgbClr val="9B9B9B"/>
              </a:solidFill>
            </a:ln>
          </p:spPr>
          <p:txBody>
            <a:bodyPr wrap="square" lIns="0" tIns="0" rIns="0" bIns="0" rtlCol="0"/>
            <a:lstStyle/>
            <a:p>
              <a:endParaRPr/>
            </a:p>
          </p:txBody>
        </p:sp>
        <p:sp>
          <p:nvSpPr>
            <p:cNvPr id="175" name="object 27"/>
            <p:cNvSpPr/>
            <p:nvPr/>
          </p:nvSpPr>
          <p:spPr>
            <a:xfrm>
              <a:off x="4693520" y="4176193"/>
              <a:ext cx="0" cy="40640"/>
            </a:xfrm>
            <a:custGeom>
              <a:avLst/>
              <a:gdLst/>
              <a:ahLst/>
              <a:cxnLst/>
              <a:rect l="l" t="t" r="r" b="b"/>
              <a:pathLst>
                <a:path h="40639">
                  <a:moveTo>
                    <a:pt x="0" y="0"/>
                  </a:moveTo>
                  <a:lnTo>
                    <a:pt x="0" y="40053"/>
                  </a:lnTo>
                </a:path>
              </a:pathLst>
            </a:custGeom>
            <a:ln w="6349">
              <a:solidFill>
                <a:srgbClr val="9B9B9B"/>
              </a:solidFill>
            </a:ln>
          </p:spPr>
          <p:txBody>
            <a:bodyPr wrap="square" lIns="0" tIns="0" rIns="0" bIns="0" rtlCol="0"/>
            <a:lstStyle/>
            <a:p>
              <a:endParaRPr/>
            </a:p>
          </p:txBody>
        </p:sp>
        <p:sp>
          <p:nvSpPr>
            <p:cNvPr id="176" name="object 28"/>
            <p:cNvSpPr/>
            <p:nvPr/>
          </p:nvSpPr>
          <p:spPr>
            <a:xfrm>
              <a:off x="5607920" y="4176193"/>
              <a:ext cx="0" cy="40640"/>
            </a:xfrm>
            <a:custGeom>
              <a:avLst/>
              <a:gdLst/>
              <a:ahLst/>
              <a:cxnLst/>
              <a:rect l="l" t="t" r="r" b="b"/>
              <a:pathLst>
                <a:path h="40639">
                  <a:moveTo>
                    <a:pt x="0" y="0"/>
                  </a:moveTo>
                  <a:lnTo>
                    <a:pt x="0" y="40053"/>
                  </a:lnTo>
                </a:path>
              </a:pathLst>
            </a:custGeom>
            <a:ln w="6349">
              <a:solidFill>
                <a:srgbClr val="9B9B9B"/>
              </a:solidFill>
            </a:ln>
          </p:spPr>
          <p:txBody>
            <a:bodyPr wrap="square" lIns="0" tIns="0" rIns="0" bIns="0" rtlCol="0"/>
            <a:lstStyle/>
            <a:p>
              <a:endParaRPr/>
            </a:p>
          </p:txBody>
        </p:sp>
        <p:sp>
          <p:nvSpPr>
            <p:cNvPr id="177" name="object 29"/>
            <p:cNvSpPr/>
            <p:nvPr/>
          </p:nvSpPr>
          <p:spPr>
            <a:xfrm>
              <a:off x="6517850" y="4176193"/>
              <a:ext cx="0" cy="40640"/>
            </a:xfrm>
            <a:custGeom>
              <a:avLst/>
              <a:gdLst/>
              <a:ahLst/>
              <a:cxnLst/>
              <a:rect l="l" t="t" r="r" b="b"/>
              <a:pathLst>
                <a:path h="40639">
                  <a:moveTo>
                    <a:pt x="0" y="0"/>
                  </a:moveTo>
                  <a:lnTo>
                    <a:pt x="0" y="40053"/>
                  </a:lnTo>
                </a:path>
              </a:pathLst>
            </a:custGeom>
            <a:ln w="6349">
              <a:solidFill>
                <a:srgbClr val="9B9B9B"/>
              </a:solidFill>
            </a:ln>
          </p:spPr>
          <p:txBody>
            <a:bodyPr wrap="square" lIns="0" tIns="0" rIns="0" bIns="0" rtlCol="0"/>
            <a:lstStyle/>
            <a:p>
              <a:endParaRPr/>
            </a:p>
          </p:txBody>
        </p:sp>
        <p:sp>
          <p:nvSpPr>
            <p:cNvPr id="178" name="object 30"/>
            <p:cNvSpPr txBox="1"/>
            <p:nvPr/>
          </p:nvSpPr>
          <p:spPr>
            <a:xfrm>
              <a:off x="1766581" y="4087046"/>
              <a:ext cx="9017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0</a:t>
              </a:r>
              <a:endParaRPr sz="1000">
                <a:latin typeface="Calibri"/>
                <a:cs typeface="Calibri"/>
              </a:endParaRPr>
            </a:p>
          </p:txBody>
        </p:sp>
        <p:sp>
          <p:nvSpPr>
            <p:cNvPr id="179" name="object 31"/>
            <p:cNvSpPr txBox="1"/>
            <p:nvPr/>
          </p:nvSpPr>
          <p:spPr>
            <a:xfrm>
              <a:off x="1637845" y="3700354"/>
              <a:ext cx="219075"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500</a:t>
              </a:r>
              <a:endParaRPr sz="1000">
                <a:latin typeface="Calibri"/>
                <a:cs typeface="Calibri"/>
              </a:endParaRPr>
            </a:p>
          </p:txBody>
        </p:sp>
        <p:sp>
          <p:nvSpPr>
            <p:cNvPr id="180" name="object 32"/>
            <p:cNvSpPr txBox="1"/>
            <p:nvPr/>
          </p:nvSpPr>
          <p:spPr>
            <a:xfrm>
              <a:off x="1573476" y="3313661"/>
              <a:ext cx="28321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1000</a:t>
              </a:r>
              <a:endParaRPr sz="1000">
                <a:latin typeface="Calibri"/>
                <a:cs typeface="Calibri"/>
              </a:endParaRPr>
            </a:p>
          </p:txBody>
        </p:sp>
        <p:sp>
          <p:nvSpPr>
            <p:cNvPr id="181" name="object 33"/>
            <p:cNvSpPr txBox="1"/>
            <p:nvPr/>
          </p:nvSpPr>
          <p:spPr>
            <a:xfrm>
              <a:off x="1573476" y="2926967"/>
              <a:ext cx="28321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1500</a:t>
              </a:r>
              <a:endParaRPr sz="1000">
                <a:latin typeface="Calibri"/>
                <a:cs typeface="Calibri"/>
              </a:endParaRPr>
            </a:p>
          </p:txBody>
        </p:sp>
        <p:sp>
          <p:nvSpPr>
            <p:cNvPr id="182" name="object 35"/>
            <p:cNvSpPr/>
            <p:nvPr/>
          </p:nvSpPr>
          <p:spPr>
            <a:xfrm>
              <a:off x="2095789" y="4310541"/>
              <a:ext cx="336725" cy="367030"/>
            </a:xfrm>
            <a:prstGeom prst="rect">
              <a:avLst/>
            </a:prstGeom>
            <a:blipFill>
              <a:blip r:embed="rId13" cstate="print"/>
              <a:stretch>
                <a:fillRect/>
              </a:stretch>
            </a:blipFill>
          </p:spPr>
          <p:txBody>
            <a:bodyPr wrap="square" lIns="0" tIns="0" rIns="0" bIns="0" rtlCol="0"/>
            <a:lstStyle/>
            <a:p>
              <a:endParaRPr/>
            </a:p>
          </p:txBody>
        </p:sp>
        <p:sp>
          <p:nvSpPr>
            <p:cNvPr id="183" name="object 36"/>
            <p:cNvSpPr/>
            <p:nvPr/>
          </p:nvSpPr>
          <p:spPr>
            <a:xfrm>
              <a:off x="2509282" y="4309533"/>
              <a:ext cx="851071" cy="850900"/>
            </a:xfrm>
            <a:prstGeom prst="rect">
              <a:avLst/>
            </a:prstGeom>
            <a:blipFill>
              <a:blip r:embed="rId14" cstate="print"/>
              <a:stretch>
                <a:fillRect/>
              </a:stretch>
            </a:blipFill>
          </p:spPr>
          <p:txBody>
            <a:bodyPr wrap="square" lIns="0" tIns="0" rIns="0" bIns="0" rtlCol="0"/>
            <a:lstStyle/>
            <a:p>
              <a:endParaRPr/>
            </a:p>
          </p:txBody>
        </p:sp>
        <p:sp>
          <p:nvSpPr>
            <p:cNvPr id="184" name="object 37"/>
            <p:cNvSpPr/>
            <p:nvPr/>
          </p:nvSpPr>
          <p:spPr>
            <a:xfrm>
              <a:off x="3448978" y="4309057"/>
              <a:ext cx="831246" cy="822959"/>
            </a:xfrm>
            <a:prstGeom prst="rect">
              <a:avLst/>
            </a:prstGeom>
            <a:blipFill>
              <a:blip r:embed="rId15" cstate="print"/>
              <a:stretch>
                <a:fillRect/>
              </a:stretch>
            </a:blipFill>
          </p:spPr>
          <p:txBody>
            <a:bodyPr wrap="square" lIns="0" tIns="0" rIns="0" bIns="0" rtlCol="0"/>
            <a:lstStyle/>
            <a:p>
              <a:endParaRPr/>
            </a:p>
          </p:txBody>
        </p:sp>
        <p:sp>
          <p:nvSpPr>
            <p:cNvPr id="185" name="object 38"/>
            <p:cNvSpPr/>
            <p:nvPr/>
          </p:nvSpPr>
          <p:spPr>
            <a:xfrm>
              <a:off x="4354907" y="4318217"/>
              <a:ext cx="822719" cy="819150"/>
            </a:xfrm>
            <a:prstGeom prst="rect">
              <a:avLst/>
            </a:prstGeom>
            <a:blipFill>
              <a:blip r:embed="rId16" cstate="print"/>
              <a:stretch>
                <a:fillRect/>
              </a:stretch>
            </a:blipFill>
          </p:spPr>
          <p:txBody>
            <a:bodyPr wrap="square" lIns="0" tIns="0" rIns="0" bIns="0" rtlCol="0"/>
            <a:lstStyle/>
            <a:p>
              <a:endParaRPr/>
            </a:p>
          </p:txBody>
        </p:sp>
        <p:sp>
          <p:nvSpPr>
            <p:cNvPr id="186" name="object 39"/>
            <p:cNvSpPr/>
            <p:nvPr/>
          </p:nvSpPr>
          <p:spPr>
            <a:xfrm>
              <a:off x="5535325" y="4318002"/>
              <a:ext cx="553579" cy="565150"/>
            </a:xfrm>
            <a:prstGeom prst="rect">
              <a:avLst/>
            </a:prstGeom>
            <a:blipFill>
              <a:blip r:embed="rId17" cstate="print"/>
              <a:stretch>
                <a:fillRect/>
              </a:stretch>
            </a:blipFill>
          </p:spPr>
          <p:txBody>
            <a:bodyPr wrap="square" lIns="0" tIns="0" rIns="0" bIns="0" rtlCol="0"/>
            <a:lstStyle/>
            <a:p>
              <a:endParaRPr/>
            </a:p>
          </p:txBody>
        </p:sp>
        <p:sp>
          <p:nvSpPr>
            <p:cNvPr id="187" name="object 40"/>
            <p:cNvSpPr/>
            <p:nvPr/>
          </p:nvSpPr>
          <p:spPr>
            <a:xfrm>
              <a:off x="6755924" y="2940441"/>
              <a:ext cx="69752" cy="69751"/>
            </a:xfrm>
            <a:prstGeom prst="rect">
              <a:avLst/>
            </a:prstGeom>
            <a:blipFill>
              <a:blip r:embed="rId18" cstate="print"/>
              <a:stretch>
                <a:fillRect/>
              </a:stretch>
            </a:blipFill>
          </p:spPr>
          <p:txBody>
            <a:bodyPr wrap="square" lIns="0" tIns="0" rIns="0" bIns="0" rtlCol="0"/>
            <a:lstStyle/>
            <a:p>
              <a:endParaRPr/>
            </a:p>
          </p:txBody>
        </p:sp>
        <p:sp>
          <p:nvSpPr>
            <p:cNvPr id="188" name="object 41"/>
            <p:cNvSpPr/>
            <p:nvPr/>
          </p:nvSpPr>
          <p:spPr>
            <a:xfrm>
              <a:off x="6755924" y="3195494"/>
              <a:ext cx="69752" cy="69751"/>
            </a:xfrm>
            <a:prstGeom prst="rect">
              <a:avLst/>
            </a:prstGeom>
            <a:blipFill>
              <a:blip r:embed="rId19" cstate="print"/>
              <a:stretch>
                <a:fillRect/>
              </a:stretch>
            </a:blipFill>
          </p:spPr>
          <p:txBody>
            <a:bodyPr wrap="square" lIns="0" tIns="0" rIns="0" bIns="0" rtlCol="0"/>
            <a:lstStyle/>
            <a:p>
              <a:endParaRPr/>
            </a:p>
          </p:txBody>
        </p:sp>
        <p:sp>
          <p:nvSpPr>
            <p:cNvPr id="189" name="object 42"/>
            <p:cNvSpPr/>
            <p:nvPr/>
          </p:nvSpPr>
          <p:spPr>
            <a:xfrm>
              <a:off x="6755924" y="3450547"/>
              <a:ext cx="69752" cy="69751"/>
            </a:xfrm>
            <a:prstGeom prst="rect">
              <a:avLst/>
            </a:prstGeom>
            <a:blipFill>
              <a:blip r:embed="rId20" cstate="print"/>
              <a:stretch>
                <a:fillRect/>
              </a:stretch>
            </a:blipFill>
          </p:spPr>
          <p:txBody>
            <a:bodyPr wrap="square" lIns="0" tIns="0" rIns="0" bIns="0" rtlCol="0"/>
            <a:lstStyle/>
            <a:p>
              <a:endParaRPr/>
            </a:p>
          </p:txBody>
        </p:sp>
        <p:sp>
          <p:nvSpPr>
            <p:cNvPr id="190" name="object 43"/>
            <p:cNvSpPr/>
            <p:nvPr/>
          </p:nvSpPr>
          <p:spPr>
            <a:xfrm>
              <a:off x="6755924" y="3705599"/>
              <a:ext cx="69752" cy="69751"/>
            </a:xfrm>
            <a:prstGeom prst="rect">
              <a:avLst/>
            </a:prstGeom>
            <a:blipFill>
              <a:blip r:embed="rId21" cstate="print"/>
              <a:stretch>
                <a:fillRect/>
              </a:stretch>
            </a:blipFill>
          </p:spPr>
          <p:txBody>
            <a:bodyPr wrap="square" lIns="0" tIns="0" rIns="0" bIns="0" rtlCol="0"/>
            <a:lstStyle/>
            <a:p>
              <a:endParaRPr/>
            </a:p>
          </p:txBody>
        </p:sp>
        <p:sp>
          <p:nvSpPr>
            <p:cNvPr id="191" name="object 44"/>
            <p:cNvSpPr/>
            <p:nvPr/>
          </p:nvSpPr>
          <p:spPr>
            <a:xfrm>
              <a:off x="6755924" y="3960652"/>
              <a:ext cx="69752" cy="69751"/>
            </a:xfrm>
            <a:prstGeom prst="rect">
              <a:avLst/>
            </a:prstGeom>
            <a:blipFill>
              <a:blip r:embed="rId22" cstate="print"/>
              <a:stretch>
                <a:fillRect/>
              </a:stretch>
            </a:blipFill>
          </p:spPr>
          <p:txBody>
            <a:bodyPr wrap="square" lIns="0" tIns="0" rIns="0" bIns="0" rtlCol="0"/>
            <a:lstStyle/>
            <a:p>
              <a:endParaRPr/>
            </a:p>
          </p:txBody>
        </p:sp>
        <p:sp>
          <p:nvSpPr>
            <p:cNvPr id="192" name="object 45"/>
            <p:cNvSpPr txBox="1"/>
            <p:nvPr/>
          </p:nvSpPr>
          <p:spPr>
            <a:xfrm>
              <a:off x="6841504" y="2885114"/>
              <a:ext cx="219075" cy="1198245"/>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6</a:t>
              </a:r>
              <a:endParaRPr sz="1000">
                <a:latin typeface="Calibri"/>
                <a:cs typeface="Calibri"/>
              </a:endParaRPr>
            </a:p>
            <a:p>
              <a:pPr marL="12700">
                <a:lnSpc>
                  <a:spcPct val="100000"/>
                </a:lnSpc>
                <a:spcBef>
                  <a:spcPts val="805"/>
                </a:spcBef>
              </a:pPr>
              <a:r>
                <a:rPr sz="1000" dirty="0">
                  <a:latin typeface="Calibri"/>
                  <a:cs typeface="Calibri"/>
                </a:rPr>
                <a:t>24</a:t>
              </a:r>
              <a:endParaRPr sz="1000">
                <a:latin typeface="Calibri"/>
                <a:cs typeface="Calibri"/>
              </a:endParaRPr>
            </a:p>
            <a:p>
              <a:pPr marL="12700">
                <a:lnSpc>
                  <a:spcPct val="100000"/>
                </a:lnSpc>
                <a:spcBef>
                  <a:spcPts val="805"/>
                </a:spcBef>
              </a:pPr>
              <a:r>
                <a:rPr sz="1000" dirty="0">
                  <a:latin typeface="Calibri"/>
                  <a:cs typeface="Calibri"/>
                </a:rPr>
                <a:t>48</a:t>
              </a:r>
              <a:endParaRPr sz="1000">
                <a:latin typeface="Calibri"/>
                <a:cs typeface="Calibri"/>
              </a:endParaRPr>
            </a:p>
            <a:p>
              <a:pPr marL="12700">
                <a:lnSpc>
                  <a:spcPct val="100000"/>
                </a:lnSpc>
                <a:spcBef>
                  <a:spcPts val="805"/>
                </a:spcBef>
              </a:pPr>
              <a:r>
                <a:rPr sz="1000" dirty="0">
                  <a:latin typeface="Calibri"/>
                  <a:cs typeface="Calibri"/>
                </a:rPr>
                <a:t>96</a:t>
              </a:r>
              <a:endParaRPr sz="1000">
                <a:latin typeface="Calibri"/>
                <a:cs typeface="Calibri"/>
              </a:endParaRPr>
            </a:p>
            <a:p>
              <a:pPr marL="12700">
                <a:lnSpc>
                  <a:spcPct val="100000"/>
                </a:lnSpc>
                <a:spcBef>
                  <a:spcPts val="805"/>
                </a:spcBef>
              </a:pPr>
              <a:r>
                <a:rPr sz="1000" dirty="0">
                  <a:latin typeface="Calibri"/>
                  <a:cs typeface="Calibri"/>
                </a:rPr>
                <a:t>192</a:t>
              </a:r>
              <a:endParaRPr sz="1000">
                <a:latin typeface="Calibri"/>
                <a:cs typeface="Calibri"/>
              </a:endParaRPr>
            </a:p>
          </p:txBody>
        </p:sp>
      </p:grpSp>
      <p:sp>
        <p:nvSpPr>
          <p:cNvPr id="193" name="object 3"/>
          <p:cNvSpPr txBox="1"/>
          <p:nvPr/>
        </p:nvSpPr>
        <p:spPr>
          <a:xfrm>
            <a:off x="9525629" y="22762149"/>
            <a:ext cx="5140557" cy="443711"/>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Figure 1. </a:t>
            </a:r>
            <a:r>
              <a:rPr sz="1400" dirty="0" smtClean="0">
                <a:latin typeface="Arial"/>
                <a:cs typeface="Arial"/>
              </a:rPr>
              <a:t>Run</a:t>
            </a:r>
            <a:r>
              <a:rPr lang="en-US" sz="1400" dirty="0" smtClean="0">
                <a:latin typeface="Arial"/>
                <a:cs typeface="Arial"/>
              </a:rPr>
              <a:t>ti</a:t>
            </a:r>
            <a:r>
              <a:rPr sz="1400" dirty="0" smtClean="0">
                <a:latin typeface="Arial"/>
                <a:cs typeface="Arial"/>
              </a:rPr>
              <a:t>me</a:t>
            </a:r>
            <a:r>
              <a:rPr sz="1400" dirty="0">
                <a:latin typeface="Arial"/>
                <a:cs typeface="Arial"/>
              </a:rPr>
              <a:t>(second) </a:t>
            </a:r>
            <a:r>
              <a:rPr lang="en-US" sz="1400" dirty="0" smtClean="0">
                <a:latin typeface="Arial"/>
                <a:cs typeface="Arial"/>
              </a:rPr>
              <a:t>for increasing numbers of </a:t>
            </a:r>
            <a:r>
              <a:rPr sz="1400" dirty="0" smtClean="0">
                <a:latin typeface="Arial"/>
                <a:cs typeface="Arial"/>
              </a:rPr>
              <a:t> </a:t>
            </a:r>
            <a:r>
              <a:rPr sz="1400" spc="0" dirty="0" smtClean="0">
                <a:latin typeface="Arial"/>
                <a:cs typeface="Arial"/>
              </a:rPr>
              <a:t>con</a:t>
            </a:r>
            <a:r>
              <a:rPr lang="en-US" sz="1400" spc="0" dirty="0" smtClean="0">
                <a:latin typeface="Arial"/>
                <a:cs typeface="Arial"/>
              </a:rPr>
              <a:t>ti</a:t>
            </a:r>
            <a:r>
              <a:rPr sz="1400" spc="0" dirty="0" smtClean="0">
                <a:latin typeface="Arial"/>
                <a:cs typeface="Arial"/>
              </a:rPr>
              <a:t>nuous</a:t>
            </a:r>
            <a:r>
              <a:rPr sz="1400" spc="60" dirty="0" smtClean="0">
                <a:latin typeface="Arial"/>
                <a:cs typeface="Arial"/>
              </a:rPr>
              <a:t> </a:t>
            </a:r>
            <a:r>
              <a:rPr sz="1400" spc="-5" dirty="0" smtClean="0">
                <a:latin typeface="Arial"/>
                <a:cs typeface="Arial"/>
              </a:rPr>
              <a:t>features</a:t>
            </a:r>
            <a:r>
              <a:rPr lang="en-US" sz="1400" spc="-5" dirty="0" smtClean="0">
                <a:latin typeface="Arial"/>
                <a:cs typeface="Arial"/>
              </a:rPr>
              <a:t> across five PreMiuM functions</a:t>
            </a:r>
            <a:endParaRPr sz="1400" dirty="0">
              <a:latin typeface="Arial"/>
              <a:cs typeface="Arial"/>
            </a:endParaRPr>
          </a:p>
        </p:txBody>
      </p:sp>
      <p:grpSp>
        <p:nvGrpSpPr>
          <p:cNvPr id="27" name="Group 26"/>
          <p:cNvGrpSpPr/>
          <p:nvPr/>
        </p:nvGrpSpPr>
        <p:grpSpPr>
          <a:xfrm>
            <a:off x="9539362" y="26818699"/>
            <a:ext cx="4855196" cy="3145748"/>
            <a:chOff x="9591101" y="22912957"/>
            <a:chExt cx="4855196" cy="3145748"/>
          </a:xfrm>
        </p:grpSpPr>
        <p:sp>
          <p:nvSpPr>
            <p:cNvPr id="195" name="object 3"/>
            <p:cNvSpPr/>
            <p:nvPr/>
          </p:nvSpPr>
          <p:spPr>
            <a:xfrm>
              <a:off x="10109262" y="24777778"/>
              <a:ext cx="3857625" cy="0"/>
            </a:xfrm>
            <a:custGeom>
              <a:avLst/>
              <a:gdLst/>
              <a:ahLst/>
              <a:cxnLst/>
              <a:rect l="l" t="t" r="r" b="b"/>
              <a:pathLst>
                <a:path w="3857625">
                  <a:moveTo>
                    <a:pt x="0" y="0"/>
                  </a:moveTo>
                  <a:lnTo>
                    <a:pt x="3857104" y="0"/>
                  </a:lnTo>
                </a:path>
              </a:pathLst>
            </a:custGeom>
            <a:ln w="6349">
              <a:solidFill>
                <a:srgbClr val="9B9B9B"/>
              </a:solidFill>
            </a:ln>
          </p:spPr>
          <p:txBody>
            <a:bodyPr wrap="square" lIns="0" tIns="0" rIns="0" bIns="0" rtlCol="0"/>
            <a:lstStyle/>
            <a:p>
              <a:endParaRPr/>
            </a:p>
          </p:txBody>
        </p:sp>
        <p:sp>
          <p:nvSpPr>
            <p:cNvPr id="196" name="object 4"/>
            <p:cNvSpPr/>
            <p:nvPr/>
          </p:nvSpPr>
          <p:spPr>
            <a:xfrm>
              <a:off x="10109262" y="24482676"/>
              <a:ext cx="3857625" cy="0"/>
            </a:xfrm>
            <a:custGeom>
              <a:avLst/>
              <a:gdLst/>
              <a:ahLst/>
              <a:cxnLst/>
              <a:rect l="l" t="t" r="r" b="b"/>
              <a:pathLst>
                <a:path w="3857625">
                  <a:moveTo>
                    <a:pt x="0" y="0"/>
                  </a:moveTo>
                  <a:lnTo>
                    <a:pt x="3857104" y="0"/>
                  </a:lnTo>
                </a:path>
              </a:pathLst>
            </a:custGeom>
            <a:ln w="6349">
              <a:solidFill>
                <a:srgbClr val="9B9B9B"/>
              </a:solidFill>
            </a:ln>
          </p:spPr>
          <p:txBody>
            <a:bodyPr wrap="square" lIns="0" tIns="0" rIns="0" bIns="0" rtlCol="0"/>
            <a:lstStyle/>
            <a:p>
              <a:endParaRPr/>
            </a:p>
          </p:txBody>
        </p:sp>
        <p:sp>
          <p:nvSpPr>
            <p:cNvPr id="197" name="object 5"/>
            <p:cNvSpPr/>
            <p:nvPr/>
          </p:nvSpPr>
          <p:spPr>
            <a:xfrm>
              <a:off x="10109262" y="24187574"/>
              <a:ext cx="3857625" cy="0"/>
            </a:xfrm>
            <a:custGeom>
              <a:avLst/>
              <a:gdLst/>
              <a:ahLst/>
              <a:cxnLst/>
              <a:rect l="l" t="t" r="r" b="b"/>
              <a:pathLst>
                <a:path w="3857625">
                  <a:moveTo>
                    <a:pt x="0" y="0"/>
                  </a:moveTo>
                  <a:lnTo>
                    <a:pt x="3857104" y="0"/>
                  </a:lnTo>
                </a:path>
              </a:pathLst>
            </a:custGeom>
            <a:ln w="6349">
              <a:solidFill>
                <a:srgbClr val="9B9B9B"/>
              </a:solidFill>
            </a:ln>
          </p:spPr>
          <p:txBody>
            <a:bodyPr wrap="square" lIns="0" tIns="0" rIns="0" bIns="0" rtlCol="0"/>
            <a:lstStyle/>
            <a:p>
              <a:endParaRPr/>
            </a:p>
          </p:txBody>
        </p:sp>
        <p:sp>
          <p:nvSpPr>
            <p:cNvPr id="198" name="object 6"/>
            <p:cNvSpPr/>
            <p:nvPr/>
          </p:nvSpPr>
          <p:spPr>
            <a:xfrm>
              <a:off x="10109262" y="23892472"/>
              <a:ext cx="3857625" cy="0"/>
            </a:xfrm>
            <a:custGeom>
              <a:avLst/>
              <a:gdLst/>
              <a:ahLst/>
              <a:cxnLst/>
              <a:rect l="l" t="t" r="r" b="b"/>
              <a:pathLst>
                <a:path w="3857625">
                  <a:moveTo>
                    <a:pt x="0" y="0"/>
                  </a:moveTo>
                  <a:lnTo>
                    <a:pt x="3857104" y="0"/>
                  </a:lnTo>
                </a:path>
              </a:pathLst>
            </a:custGeom>
            <a:ln w="6349">
              <a:solidFill>
                <a:srgbClr val="9B9B9B"/>
              </a:solidFill>
            </a:ln>
          </p:spPr>
          <p:txBody>
            <a:bodyPr wrap="square" lIns="0" tIns="0" rIns="0" bIns="0" rtlCol="0"/>
            <a:lstStyle/>
            <a:p>
              <a:endParaRPr/>
            </a:p>
          </p:txBody>
        </p:sp>
        <p:sp>
          <p:nvSpPr>
            <p:cNvPr id="199" name="object 7"/>
            <p:cNvSpPr/>
            <p:nvPr/>
          </p:nvSpPr>
          <p:spPr>
            <a:xfrm>
              <a:off x="10109262" y="23593214"/>
              <a:ext cx="3857625" cy="0"/>
            </a:xfrm>
            <a:custGeom>
              <a:avLst/>
              <a:gdLst/>
              <a:ahLst/>
              <a:cxnLst/>
              <a:rect l="l" t="t" r="r" b="b"/>
              <a:pathLst>
                <a:path w="3857625">
                  <a:moveTo>
                    <a:pt x="0" y="0"/>
                  </a:moveTo>
                  <a:lnTo>
                    <a:pt x="3857104" y="0"/>
                  </a:lnTo>
                </a:path>
              </a:pathLst>
            </a:custGeom>
            <a:ln w="6349">
              <a:solidFill>
                <a:srgbClr val="9B9B9B"/>
              </a:solidFill>
            </a:ln>
          </p:spPr>
          <p:txBody>
            <a:bodyPr wrap="square" lIns="0" tIns="0" rIns="0" bIns="0" rtlCol="0"/>
            <a:lstStyle/>
            <a:p>
              <a:endParaRPr/>
            </a:p>
          </p:txBody>
        </p:sp>
        <p:sp>
          <p:nvSpPr>
            <p:cNvPr id="200" name="object 8"/>
            <p:cNvSpPr/>
            <p:nvPr/>
          </p:nvSpPr>
          <p:spPr>
            <a:xfrm>
              <a:off x="10109262" y="23298112"/>
              <a:ext cx="3857625" cy="0"/>
            </a:xfrm>
            <a:custGeom>
              <a:avLst/>
              <a:gdLst/>
              <a:ahLst/>
              <a:cxnLst/>
              <a:rect l="l" t="t" r="r" b="b"/>
              <a:pathLst>
                <a:path w="3857625">
                  <a:moveTo>
                    <a:pt x="0" y="0"/>
                  </a:moveTo>
                  <a:lnTo>
                    <a:pt x="3857104" y="0"/>
                  </a:lnTo>
                </a:path>
              </a:pathLst>
            </a:custGeom>
            <a:ln w="6349">
              <a:solidFill>
                <a:srgbClr val="9B9B9B"/>
              </a:solidFill>
            </a:ln>
          </p:spPr>
          <p:txBody>
            <a:bodyPr wrap="square" lIns="0" tIns="0" rIns="0" bIns="0" rtlCol="0"/>
            <a:lstStyle/>
            <a:p>
              <a:endParaRPr/>
            </a:p>
          </p:txBody>
        </p:sp>
        <p:sp>
          <p:nvSpPr>
            <p:cNvPr id="201" name="object 9"/>
            <p:cNvSpPr/>
            <p:nvPr/>
          </p:nvSpPr>
          <p:spPr>
            <a:xfrm>
              <a:off x="10109262" y="23003011"/>
              <a:ext cx="3857625" cy="0"/>
            </a:xfrm>
            <a:custGeom>
              <a:avLst/>
              <a:gdLst/>
              <a:ahLst/>
              <a:cxnLst/>
              <a:rect l="l" t="t" r="r" b="b"/>
              <a:pathLst>
                <a:path w="3857625">
                  <a:moveTo>
                    <a:pt x="0" y="0"/>
                  </a:moveTo>
                  <a:lnTo>
                    <a:pt x="3857104" y="0"/>
                  </a:lnTo>
                </a:path>
              </a:pathLst>
            </a:custGeom>
            <a:ln w="6349">
              <a:solidFill>
                <a:srgbClr val="9B9B9B"/>
              </a:solidFill>
            </a:ln>
          </p:spPr>
          <p:txBody>
            <a:bodyPr wrap="square" lIns="0" tIns="0" rIns="0" bIns="0" rtlCol="0"/>
            <a:lstStyle/>
            <a:p>
              <a:endParaRPr/>
            </a:p>
          </p:txBody>
        </p:sp>
        <p:sp>
          <p:nvSpPr>
            <p:cNvPr id="202" name="object 10"/>
            <p:cNvSpPr/>
            <p:nvPr/>
          </p:nvSpPr>
          <p:spPr>
            <a:xfrm>
              <a:off x="11757310" y="25071026"/>
              <a:ext cx="561532" cy="4155"/>
            </a:xfrm>
            <a:prstGeom prst="rect">
              <a:avLst/>
            </a:prstGeom>
            <a:blipFill>
              <a:blip r:embed="rId23" cstate="print"/>
              <a:stretch>
                <a:fillRect/>
              </a:stretch>
            </a:blipFill>
          </p:spPr>
          <p:txBody>
            <a:bodyPr wrap="square" lIns="0" tIns="0" rIns="0" bIns="0" rtlCol="0"/>
            <a:lstStyle/>
            <a:p>
              <a:endParaRPr/>
            </a:p>
          </p:txBody>
        </p:sp>
        <p:sp>
          <p:nvSpPr>
            <p:cNvPr id="203" name="object 11"/>
            <p:cNvSpPr/>
            <p:nvPr/>
          </p:nvSpPr>
          <p:spPr>
            <a:xfrm>
              <a:off x="12529417" y="24569092"/>
              <a:ext cx="561530" cy="506090"/>
            </a:xfrm>
            <a:prstGeom prst="rect">
              <a:avLst/>
            </a:prstGeom>
            <a:blipFill>
              <a:blip r:embed="rId24" cstate="print"/>
              <a:stretch>
                <a:fillRect/>
              </a:stretch>
            </a:blipFill>
          </p:spPr>
          <p:txBody>
            <a:bodyPr wrap="square" lIns="0" tIns="0" rIns="0" bIns="0" rtlCol="0"/>
            <a:lstStyle/>
            <a:p>
              <a:endParaRPr/>
            </a:p>
          </p:txBody>
        </p:sp>
        <p:sp>
          <p:nvSpPr>
            <p:cNvPr id="204" name="object 12"/>
            <p:cNvSpPr/>
            <p:nvPr/>
          </p:nvSpPr>
          <p:spPr>
            <a:xfrm>
              <a:off x="13301521" y="23189216"/>
              <a:ext cx="561531" cy="1885965"/>
            </a:xfrm>
            <a:prstGeom prst="rect">
              <a:avLst/>
            </a:prstGeom>
            <a:blipFill>
              <a:blip r:embed="rId25" cstate="print"/>
              <a:stretch>
                <a:fillRect/>
              </a:stretch>
            </a:blipFill>
          </p:spPr>
          <p:txBody>
            <a:bodyPr wrap="square" lIns="0" tIns="0" rIns="0" bIns="0" rtlCol="0"/>
            <a:lstStyle/>
            <a:p>
              <a:endParaRPr/>
            </a:p>
          </p:txBody>
        </p:sp>
        <p:sp>
          <p:nvSpPr>
            <p:cNvPr id="205" name="object 13"/>
            <p:cNvSpPr/>
            <p:nvPr/>
          </p:nvSpPr>
          <p:spPr>
            <a:xfrm>
              <a:off x="10107814" y="23001856"/>
              <a:ext cx="0" cy="2073910"/>
            </a:xfrm>
            <a:custGeom>
              <a:avLst/>
              <a:gdLst/>
              <a:ahLst/>
              <a:cxnLst/>
              <a:rect l="l" t="t" r="r" b="b"/>
              <a:pathLst>
                <a:path h="2073910">
                  <a:moveTo>
                    <a:pt x="0" y="2073324"/>
                  </a:moveTo>
                  <a:lnTo>
                    <a:pt x="0" y="0"/>
                  </a:lnTo>
                </a:path>
              </a:pathLst>
            </a:custGeom>
            <a:ln w="6349">
              <a:solidFill>
                <a:srgbClr val="9B9B9B"/>
              </a:solidFill>
            </a:ln>
          </p:spPr>
          <p:txBody>
            <a:bodyPr wrap="square" lIns="0" tIns="0" rIns="0" bIns="0" rtlCol="0"/>
            <a:lstStyle/>
            <a:p>
              <a:endParaRPr/>
            </a:p>
          </p:txBody>
        </p:sp>
        <p:sp>
          <p:nvSpPr>
            <p:cNvPr id="206" name="object 14"/>
            <p:cNvSpPr/>
            <p:nvPr/>
          </p:nvSpPr>
          <p:spPr>
            <a:xfrm>
              <a:off x="10067698" y="25075181"/>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07" name="object 15"/>
            <p:cNvSpPr/>
            <p:nvPr/>
          </p:nvSpPr>
          <p:spPr>
            <a:xfrm>
              <a:off x="10067698" y="24777778"/>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08" name="object 16"/>
            <p:cNvSpPr/>
            <p:nvPr/>
          </p:nvSpPr>
          <p:spPr>
            <a:xfrm>
              <a:off x="10067698" y="24482676"/>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09" name="object 17"/>
            <p:cNvSpPr/>
            <p:nvPr/>
          </p:nvSpPr>
          <p:spPr>
            <a:xfrm>
              <a:off x="10067698" y="24187574"/>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10" name="object 18"/>
            <p:cNvSpPr/>
            <p:nvPr/>
          </p:nvSpPr>
          <p:spPr>
            <a:xfrm>
              <a:off x="10067698" y="23892472"/>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11" name="object 19"/>
            <p:cNvSpPr/>
            <p:nvPr/>
          </p:nvSpPr>
          <p:spPr>
            <a:xfrm>
              <a:off x="10067698" y="23593214"/>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12" name="object 20"/>
            <p:cNvSpPr/>
            <p:nvPr/>
          </p:nvSpPr>
          <p:spPr>
            <a:xfrm>
              <a:off x="10067698" y="23298112"/>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13" name="object 21"/>
            <p:cNvSpPr/>
            <p:nvPr/>
          </p:nvSpPr>
          <p:spPr>
            <a:xfrm>
              <a:off x="10067698" y="23003011"/>
              <a:ext cx="40640" cy="0"/>
            </a:xfrm>
            <a:custGeom>
              <a:avLst/>
              <a:gdLst/>
              <a:ahLst/>
              <a:cxnLst/>
              <a:rect l="l" t="t" r="r" b="b"/>
              <a:pathLst>
                <a:path w="40640">
                  <a:moveTo>
                    <a:pt x="0" y="0"/>
                  </a:moveTo>
                  <a:lnTo>
                    <a:pt x="40116" y="0"/>
                  </a:lnTo>
                </a:path>
              </a:pathLst>
            </a:custGeom>
            <a:ln w="6349">
              <a:solidFill>
                <a:srgbClr val="9B9B9B"/>
              </a:solidFill>
            </a:ln>
          </p:spPr>
          <p:txBody>
            <a:bodyPr wrap="square" lIns="0" tIns="0" rIns="0" bIns="0" rtlCol="0"/>
            <a:lstStyle/>
            <a:p>
              <a:endParaRPr/>
            </a:p>
          </p:txBody>
        </p:sp>
        <p:sp>
          <p:nvSpPr>
            <p:cNvPr id="214" name="object 22"/>
            <p:cNvSpPr/>
            <p:nvPr/>
          </p:nvSpPr>
          <p:spPr>
            <a:xfrm>
              <a:off x="10107814" y="25075182"/>
              <a:ext cx="3860800" cy="0"/>
            </a:xfrm>
            <a:custGeom>
              <a:avLst/>
              <a:gdLst/>
              <a:ahLst/>
              <a:cxnLst/>
              <a:rect l="l" t="t" r="r" b="b"/>
              <a:pathLst>
                <a:path w="3860800">
                  <a:moveTo>
                    <a:pt x="0" y="0"/>
                  </a:moveTo>
                  <a:lnTo>
                    <a:pt x="3860525" y="0"/>
                  </a:lnTo>
                </a:path>
              </a:pathLst>
            </a:custGeom>
            <a:ln w="6349">
              <a:solidFill>
                <a:srgbClr val="9B9B9B"/>
              </a:solidFill>
            </a:ln>
          </p:spPr>
          <p:txBody>
            <a:bodyPr wrap="square" lIns="0" tIns="0" rIns="0" bIns="0" rtlCol="0"/>
            <a:lstStyle/>
            <a:p>
              <a:endParaRPr/>
            </a:p>
          </p:txBody>
        </p:sp>
        <p:sp>
          <p:nvSpPr>
            <p:cNvPr id="215" name="object 23"/>
            <p:cNvSpPr/>
            <p:nvPr/>
          </p:nvSpPr>
          <p:spPr>
            <a:xfrm>
              <a:off x="10109262" y="25077037"/>
              <a:ext cx="0" cy="37465"/>
            </a:xfrm>
            <a:custGeom>
              <a:avLst/>
              <a:gdLst/>
              <a:ahLst/>
              <a:cxnLst/>
              <a:rect l="l" t="t" r="r" b="b"/>
              <a:pathLst>
                <a:path h="37464">
                  <a:moveTo>
                    <a:pt x="0" y="0"/>
                  </a:moveTo>
                  <a:lnTo>
                    <a:pt x="0" y="37407"/>
                  </a:lnTo>
                </a:path>
              </a:pathLst>
            </a:custGeom>
            <a:ln w="6349">
              <a:solidFill>
                <a:srgbClr val="9B9B9B"/>
              </a:solidFill>
            </a:ln>
          </p:spPr>
          <p:txBody>
            <a:bodyPr wrap="square" lIns="0" tIns="0" rIns="0" bIns="0" rtlCol="0"/>
            <a:lstStyle/>
            <a:p>
              <a:endParaRPr/>
            </a:p>
          </p:txBody>
        </p:sp>
        <p:sp>
          <p:nvSpPr>
            <p:cNvPr id="216" name="object 24"/>
            <p:cNvSpPr/>
            <p:nvPr/>
          </p:nvSpPr>
          <p:spPr>
            <a:xfrm>
              <a:off x="10878189" y="25077037"/>
              <a:ext cx="0" cy="37465"/>
            </a:xfrm>
            <a:custGeom>
              <a:avLst/>
              <a:gdLst/>
              <a:ahLst/>
              <a:cxnLst/>
              <a:rect l="l" t="t" r="r" b="b"/>
              <a:pathLst>
                <a:path h="37464">
                  <a:moveTo>
                    <a:pt x="0" y="0"/>
                  </a:moveTo>
                  <a:lnTo>
                    <a:pt x="0" y="37407"/>
                  </a:lnTo>
                </a:path>
              </a:pathLst>
            </a:custGeom>
            <a:ln w="6349">
              <a:solidFill>
                <a:srgbClr val="9B9B9B"/>
              </a:solidFill>
            </a:ln>
          </p:spPr>
          <p:txBody>
            <a:bodyPr wrap="square" lIns="0" tIns="0" rIns="0" bIns="0" rtlCol="0"/>
            <a:lstStyle/>
            <a:p>
              <a:endParaRPr/>
            </a:p>
          </p:txBody>
        </p:sp>
        <p:sp>
          <p:nvSpPr>
            <p:cNvPr id="217" name="object 25"/>
            <p:cNvSpPr/>
            <p:nvPr/>
          </p:nvSpPr>
          <p:spPr>
            <a:xfrm>
              <a:off x="11651273" y="25077037"/>
              <a:ext cx="0" cy="37465"/>
            </a:xfrm>
            <a:custGeom>
              <a:avLst/>
              <a:gdLst/>
              <a:ahLst/>
              <a:cxnLst/>
              <a:rect l="l" t="t" r="r" b="b"/>
              <a:pathLst>
                <a:path h="37464">
                  <a:moveTo>
                    <a:pt x="0" y="0"/>
                  </a:moveTo>
                  <a:lnTo>
                    <a:pt x="0" y="37407"/>
                  </a:lnTo>
                </a:path>
              </a:pathLst>
            </a:custGeom>
            <a:ln w="6349">
              <a:solidFill>
                <a:srgbClr val="9B9B9B"/>
              </a:solidFill>
            </a:ln>
          </p:spPr>
          <p:txBody>
            <a:bodyPr wrap="square" lIns="0" tIns="0" rIns="0" bIns="0" rtlCol="0"/>
            <a:lstStyle/>
            <a:p>
              <a:endParaRPr/>
            </a:p>
          </p:txBody>
        </p:sp>
        <p:sp>
          <p:nvSpPr>
            <p:cNvPr id="218" name="object 26"/>
            <p:cNvSpPr/>
            <p:nvPr/>
          </p:nvSpPr>
          <p:spPr>
            <a:xfrm>
              <a:off x="12424356" y="25077037"/>
              <a:ext cx="0" cy="37465"/>
            </a:xfrm>
            <a:custGeom>
              <a:avLst/>
              <a:gdLst/>
              <a:ahLst/>
              <a:cxnLst/>
              <a:rect l="l" t="t" r="r" b="b"/>
              <a:pathLst>
                <a:path h="37464">
                  <a:moveTo>
                    <a:pt x="0" y="0"/>
                  </a:moveTo>
                  <a:lnTo>
                    <a:pt x="0" y="37407"/>
                  </a:lnTo>
                </a:path>
              </a:pathLst>
            </a:custGeom>
            <a:ln w="6349">
              <a:solidFill>
                <a:srgbClr val="9B9B9B"/>
              </a:solidFill>
            </a:ln>
          </p:spPr>
          <p:txBody>
            <a:bodyPr wrap="square" lIns="0" tIns="0" rIns="0" bIns="0" rtlCol="0"/>
            <a:lstStyle/>
            <a:p>
              <a:endParaRPr/>
            </a:p>
          </p:txBody>
        </p:sp>
        <p:sp>
          <p:nvSpPr>
            <p:cNvPr id="219" name="object 27"/>
            <p:cNvSpPr/>
            <p:nvPr/>
          </p:nvSpPr>
          <p:spPr>
            <a:xfrm>
              <a:off x="13197440" y="25077037"/>
              <a:ext cx="0" cy="37465"/>
            </a:xfrm>
            <a:custGeom>
              <a:avLst/>
              <a:gdLst/>
              <a:ahLst/>
              <a:cxnLst/>
              <a:rect l="l" t="t" r="r" b="b"/>
              <a:pathLst>
                <a:path h="37464">
                  <a:moveTo>
                    <a:pt x="0" y="0"/>
                  </a:moveTo>
                  <a:lnTo>
                    <a:pt x="0" y="37407"/>
                  </a:lnTo>
                </a:path>
              </a:pathLst>
            </a:custGeom>
            <a:ln w="6349">
              <a:solidFill>
                <a:srgbClr val="9B9B9B"/>
              </a:solidFill>
            </a:ln>
          </p:spPr>
          <p:txBody>
            <a:bodyPr wrap="square" lIns="0" tIns="0" rIns="0" bIns="0" rtlCol="0"/>
            <a:lstStyle/>
            <a:p>
              <a:endParaRPr/>
            </a:p>
          </p:txBody>
        </p:sp>
        <p:sp>
          <p:nvSpPr>
            <p:cNvPr id="220" name="object 28"/>
            <p:cNvSpPr/>
            <p:nvPr/>
          </p:nvSpPr>
          <p:spPr>
            <a:xfrm>
              <a:off x="13966367" y="25077037"/>
              <a:ext cx="0" cy="37465"/>
            </a:xfrm>
            <a:custGeom>
              <a:avLst/>
              <a:gdLst/>
              <a:ahLst/>
              <a:cxnLst/>
              <a:rect l="l" t="t" r="r" b="b"/>
              <a:pathLst>
                <a:path h="37464">
                  <a:moveTo>
                    <a:pt x="0" y="0"/>
                  </a:moveTo>
                  <a:lnTo>
                    <a:pt x="0" y="37407"/>
                  </a:lnTo>
                </a:path>
              </a:pathLst>
            </a:custGeom>
            <a:ln w="6349">
              <a:solidFill>
                <a:srgbClr val="9B9B9B"/>
              </a:solidFill>
            </a:ln>
          </p:spPr>
          <p:txBody>
            <a:bodyPr wrap="square" lIns="0" tIns="0" rIns="0" bIns="0" rtlCol="0"/>
            <a:lstStyle/>
            <a:p>
              <a:endParaRPr/>
            </a:p>
          </p:txBody>
        </p:sp>
        <p:sp>
          <p:nvSpPr>
            <p:cNvPr id="221" name="object 29"/>
            <p:cNvSpPr txBox="1"/>
            <p:nvPr/>
          </p:nvSpPr>
          <p:spPr>
            <a:xfrm>
              <a:off x="9912942" y="24986282"/>
              <a:ext cx="9017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0</a:t>
              </a:r>
              <a:endParaRPr sz="1000">
                <a:latin typeface="Calibri"/>
                <a:cs typeface="Calibri"/>
              </a:endParaRPr>
            </a:p>
          </p:txBody>
        </p:sp>
        <p:sp>
          <p:nvSpPr>
            <p:cNvPr id="222" name="object 30"/>
            <p:cNvSpPr txBox="1"/>
            <p:nvPr/>
          </p:nvSpPr>
          <p:spPr>
            <a:xfrm>
              <a:off x="9655470" y="24690094"/>
              <a:ext cx="347345"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20000</a:t>
              </a:r>
              <a:endParaRPr sz="1000">
                <a:latin typeface="Calibri"/>
                <a:cs typeface="Calibri"/>
              </a:endParaRPr>
            </a:p>
          </p:txBody>
        </p:sp>
        <p:sp>
          <p:nvSpPr>
            <p:cNvPr id="223" name="object 31"/>
            <p:cNvSpPr txBox="1"/>
            <p:nvPr/>
          </p:nvSpPr>
          <p:spPr>
            <a:xfrm>
              <a:off x="9655470" y="24393903"/>
              <a:ext cx="347345"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40000</a:t>
              </a:r>
              <a:endParaRPr sz="1000">
                <a:latin typeface="Calibri"/>
                <a:cs typeface="Calibri"/>
              </a:endParaRPr>
            </a:p>
          </p:txBody>
        </p:sp>
        <p:sp>
          <p:nvSpPr>
            <p:cNvPr id="224" name="object 32"/>
            <p:cNvSpPr txBox="1"/>
            <p:nvPr/>
          </p:nvSpPr>
          <p:spPr>
            <a:xfrm>
              <a:off x="9655470" y="24097714"/>
              <a:ext cx="347345"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60000</a:t>
              </a:r>
              <a:endParaRPr sz="1000">
                <a:latin typeface="Calibri"/>
                <a:cs typeface="Calibri"/>
              </a:endParaRPr>
            </a:p>
          </p:txBody>
        </p:sp>
        <p:sp>
          <p:nvSpPr>
            <p:cNvPr id="225" name="object 33"/>
            <p:cNvSpPr txBox="1"/>
            <p:nvPr/>
          </p:nvSpPr>
          <p:spPr>
            <a:xfrm>
              <a:off x="9591101" y="22912957"/>
              <a:ext cx="412115" cy="1066800"/>
            </a:xfrm>
            <a:prstGeom prst="rect">
              <a:avLst/>
            </a:prstGeom>
          </p:spPr>
          <p:txBody>
            <a:bodyPr vert="horz" wrap="square" lIns="0" tIns="12700" rIns="0" bIns="0" rtlCol="0">
              <a:spAutoFit/>
            </a:bodyPr>
            <a:lstStyle/>
            <a:p>
              <a:pPr algn="ctr">
                <a:lnSpc>
                  <a:spcPct val="100000"/>
                </a:lnSpc>
                <a:spcBef>
                  <a:spcPts val="100"/>
                </a:spcBef>
              </a:pPr>
              <a:r>
                <a:rPr sz="1000" dirty="0">
                  <a:latin typeface="Calibri"/>
                  <a:cs typeface="Calibri"/>
                </a:rPr>
                <a:t>140000</a:t>
              </a:r>
              <a:endParaRPr sz="1000">
                <a:latin typeface="Calibri"/>
                <a:cs typeface="Calibri"/>
              </a:endParaRPr>
            </a:p>
            <a:p>
              <a:pPr>
                <a:lnSpc>
                  <a:spcPct val="100000"/>
                </a:lnSpc>
                <a:spcBef>
                  <a:spcPts val="35"/>
                </a:spcBef>
              </a:pPr>
              <a:endParaRPr sz="950">
                <a:latin typeface="Times New Roman"/>
                <a:cs typeface="Times New Roman"/>
              </a:endParaRPr>
            </a:p>
            <a:p>
              <a:pPr algn="ctr">
                <a:lnSpc>
                  <a:spcPct val="100000"/>
                </a:lnSpc>
                <a:spcBef>
                  <a:spcPts val="5"/>
                </a:spcBef>
              </a:pPr>
              <a:r>
                <a:rPr sz="1000" dirty="0">
                  <a:latin typeface="Calibri"/>
                  <a:cs typeface="Calibri"/>
                </a:rPr>
                <a:t>120000</a:t>
              </a:r>
              <a:endParaRPr sz="1000">
                <a:latin typeface="Calibri"/>
                <a:cs typeface="Calibri"/>
              </a:endParaRPr>
            </a:p>
            <a:p>
              <a:pPr>
                <a:lnSpc>
                  <a:spcPct val="100000"/>
                </a:lnSpc>
                <a:spcBef>
                  <a:spcPts val="40"/>
                </a:spcBef>
              </a:pPr>
              <a:endParaRPr sz="950">
                <a:latin typeface="Times New Roman"/>
                <a:cs typeface="Times New Roman"/>
              </a:endParaRPr>
            </a:p>
            <a:p>
              <a:pPr algn="ctr">
                <a:lnSpc>
                  <a:spcPct val="100000"/>
                </a:lnSpc>
              </a:pPr>
              <a:r>
                <a:rPr sz="1000" dirty="0">
                  <a:latin typeface="Calibri"/>
                  <a:cs typeface="Calibri"/>
                </a:rPr>
                <a:t>100000</a:t>
              </a:r>
              <a:endParaRPr sz="1000">
                <a:latin typeface="Calibri"/>
                <a:cs typeface="Calibri"/>
              </a:endParaRPr>
            </a:p>
            <a:p>
              <a:pPr>
                <a:lnSpc>
                  <a:spcPct val="100000"/>
                </a:lnSpc>
                <a:spcBef>
                  <a:spcPts val="35"/>
                </a:spcBef>
              </a:pPr>
              <a:endParaRPr sz="950">
                <a:latin typeface="Times New Roman"/>
                <a:cs typeface="Times New Roman"/>
              </a:endParaRPr>
            </a:p>
            <a:p>
              <a:pPr marL="64135" algn="ctr">
                <a:lnSpc>
                  <a:spcPct val="100000"/>
                </a:lnSpc>
                <a:spcBef>
                  <a:spcPts val="5"/>
                </a:spcBef>
              </a:pPr>
              <a:r>
                <a:rPr sz="1000" dirty="0">
                  <a:latin typeface="Calibri"/>
                  <a:cs typeface="Calibri"/>
                </a:rPr>
                <a:t>80000</a:t>
              </a:r>
              <a:endParaRPr sz="1000">
                <a:latin typeface="Calibri"/>
                <a:cs typeface="Calibri"/>
              </a:endParaRPr>
            </a:p>
          </p:txBody>
        </p:sp>
        <p:sp>
          <p:nvSpPr>
            <p:cNvPr id="226" name="object 34"/>
            <p:cNvSpPr/>
            <p:nvPr/>
          </p:nvSpPr>
          <p:spPr>
            <a:xfrm>
              <a:off x="10173526" y="25207805"/>
              <a:ext cx="2663350" cy="850900"/>
            </a:xfrm>
            <a:prstGeom prst="rect">
              <a:avLst/>
            </a:prstGeom>
            <a:blipFill>
              <a:blip r:embed="rId26" cstate="print"/>
              <a:stretch>
                <a:fillRect/>
              </a:stretch>
            </a:blipFill>
          </p:spPr>
          <p:txBody>
            <a:bodyPr wrap="square" lIns="0" tIns="0" rIns="0" bIns="0" rtlCol="0"/>
            <a:lstStyle/>
            <a:p>
              <a:endParaRPr/>
            </a:p>
          </p:txBody>
        </p:sp>
        <p:sp>
          <p:nvSpPr>
            <p:cNvPr id="227" name="object 35"/>
            <p:cNvSpPr/>
            <p:nvPr/>
          </p:nvSpPr>
          <p:spPr>
            <a:xfrm>
              <a:off x="13055402" y="25217238"/>
              <a:ext cx="553577" cy="565150"/>
            </a:xfrm>
            <a:prstGeom prst="rect">
              <a:avLst/>
            </a:prstGeom>
            <a:blipFill>
              <a:blip r:embed="rId27" cstate="print"/>
              <a:stretch>
                <a:fillRect/>
              </a:stretch>
            </a:blipFill>
          </p:spPr>
          <p:txBody>
            <a:bodyPr wrap="square" lIns="0" tIns="0" rIns="0" bIns="0" rtlCol="0"/>
            <a:lstStyle/>
            <a:p>
              <a:endParaRPr/>
            </a:p>
          </p:txBody>
        </p:sp>
        <p:sp>
          <p:nvSpPr>
            <p:cNvPr id="228" name="object 36"/>
            <p:cNvSpPr/>
            <p:nvPr/>
          </p:nvSpPr>
          <p:spPr>
            <a:xfrm>
              <a:off x="14206414" y="24090236"/>
              <a:ext cx="69751" cy="69751"/>
            </a:xfrm>
            <a:prstGeom prst="rect">
              <a:avLst/>
            </a:prstGeom>
            <a:blipFill>
              <a:blip r:embed="rId28" cstate="print"/>
              <a:stretch>
                <a:fillRect/>
              </a:stretch>
            </a:blipFill>
          </p:spPr>
          <p:txBody>
            <a:bodyPr wrap="square" lIns="0" tIns="0" rIns="0" bIns="0" rtlCol="0"/>
            <a:lstStyle/>
            <a:p>
              <a:endParaRPr/>
            </a:p>
          </p:txBody>
        </p:sp>
        <p:sp>
          <p:nvSpPr>
            <p:cNvPr id="229" name="object 37"/>
            <p:cNvSpPr/>
            <p:nvPr/>
          </p:nvSpPr>
          <p:spPr>
            <a:xfrm>
              <a:off x="14206414" y="24345289"/>
              <a:ext cx="69751" cy="69751"/>
            </a:xfrm>
            <a:prstGeom prst="rect">
              <a:avLst/>
            </a:prstGeom>
            <a:blipFill>
              <a:blip r:embed="rId29" cstate="print"/>
              <a:stretch>
                <a:fillRect/>
              </a:stretch>
            </a:blipFill>
          </p:spPr>
          <p:txBody>
            <a:bodyPr wrap="square" lIns="0" tIns="0" rIns="0" bIns="0" rtlCol="0"/>
            <a:lstStyle/>
            <a:p>
              <a:endParaRPr/>
            </a:p>
          </p:txBody>
        </p:sp>
        <p:sp>
          <p:nvSpPr>
            <p:cNvPr id="230" name="object 38"/>
            <p:cNvSpPr/>
            <p:nvPr/>
          </p:nvSpPr>
          <p:spPr>
            <a:xfrm>
              <a:off x="14206414" y="24600342"/>
              <a:ext cx="69751" cy="69751"/>
            </a:xfrm>
            <a:prstGeom prst="rect">
              <a:avLst/>
            </a:prstGeom>
            <a:blipFill>
              <a:blip r:embed="rId30" cstate="print"/>
              <a:stretch>
                <a:fillRect/>
              </a:stretch>
            </a:blipFill>
          </p:spPr>
          <p:txBody>
            <a:bodyPr wrap="square" lIns="0" tIns="0" rIns="0" bIns="0" rtlCol="0"/>
            <a:lstStyle/>
            <a:p>
              <a:endParaRPr/>
            </a:p>
          </p:txBody>
        </p:sp>
        <p:sp>
          <p:nvSpPr>
            <p:cNvPr id="231" name="object 39"/>
            <p:cNvSpPr/>
            <p:nvPr/>
          </p:nvSpPr>
          <p:spPr>
            <a:xfrm>
              <a:off x="14206414" y="24855396"/>
              <a:ext cx="69751" cy="69751"/>
            </a:xfrm>
            <a:prstGeom prst="rect">
              <a:avLst/>
            </a:prstGeom>
            <a:blipFill>
              <a:blip r:embed="rId31" cstate="print"/>
              <a:stretch>
                <a:fillRect/>
              </a:stretch>
            </a:blipFill>
          </p:spPr>
          <p:txBody>
            <a:bodyPr wrap="square" lIns="0" tIns="0" rIns="0" bIns="0" rtlCol="0"/>
            <a:lstStyle/>
            <a:p>
              <a:endParaRPr/>
            </a:p>
          </p:txBody>
        </p:sp>
        <p:sp>
          <p:nvSpPr>
            <p:cNvPr id="232" name="object 40"/>
            <p:cNvSpPr txBox="1"/>
            <p:nvPr/>
          </p:nvSpPr>
          <p:spPr>
            <a:xfrm>
              <a:off x="14291992" y="24034911"/>
              <a:ext cx="154305" cy="942975"/>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6</a:t>
              </a:r>
              <a:endParaRPr sz="1000">
                <a:latin typeface="Calibri"/>
                <a:cs typeface="Calibri"/>
              </a:endParaRPr>
            </a:p>
            <a:p>
              <a:pPr marL="12700">
                <a:lnSpc>
                  <a:spcPct val="100000"/>
                </a:lnSpc>
                <a:spcBef>
                  <a:spcPts val="805"/>
                </a:spcBef>
              </a:pPr>
              <a:r>
                <a:rPr sz="1000" dirty="0">
                  <a:latin typeface="Calibri"/>
                  <a:cs typeface="Calibri"/>
                </a:rPr>
                <a:t>24</a:t>
              </a:r>
              <a:endParaRPr sz="1000">
                <a:latin typeface="Calibri"/>
                <a:cs typeface="Calibri"/>
              </a:endParaRPr>
            </a:p>
            <a:p>
              <a:pPr marL="12700">
                <a:lnSpc>
                  <a:spcPct val="100000"/>
                </a:lnSpc>
                <a:spcBef>
                  <a:spcPts val="805"/>
                </a:spcBef>
              </a:pPr>
              <a:r>
                <a:rPr sz="1000" dirty="0">
                  <a:latin typeface="Calibri"/>
                  <a:cs typeface="Calibri"/>
                </a:rPr>
                <a:t>48</a:t>
              </a:r>
              <a:endParaRPr sz="1000">
                <a:latin typeface="Calibri"/>
                <a:cs typeface="Calibri"/>
              </a:endParaRPr>
            </a:p>
            <a:p>
              <a:pPr marL="12700">
                <a:lnSpc>
                  <a:spcPct val="100000"/>
                </a:lnSpc>
                <a:spcBef>
                  <a:spcPts val="805"/>
                </a:spcBef>
              </a:pPr>
              <a:r>
                <a:rPr sz="1000" dirty="0">
                  <a:latin typeface="Calibri"/>
                  <a:cs typeface="Calibri"/>
                </a:rPr>
                <a:t>96</a:t>
              </a:r>
              <a:endParaRPr sz="1000">
                <a:latin typeface="Calibri"/>
                <a:cs typeface="Calibri"/>
              </a:endParaRPr>
            </a:p>
          </p:txBody>
        </p:sp>
      </p:grpSp>
      <p:sp>
        <p:nvSpPr>
          <p:cNvPr id="233" name="object 41"/>
          <p:cNvSpPr txBox="1"/>
          <p:nvPr/>
        </p:nvSpPr>
        <p:spPr>
          <a:xfrm>
            <a:off x="9655470" y="30182999"/>
            <a:ext cx="4745715" cy="874598"/>
          </a:xfrm>
          <a:prstGeom prst="rect">
            <a:avLst/>
          </a:prstGeom>
        </p:spPr>
        <p:txBody>
          <a:bodyPr vert="horz" wrap="square" lIns="0" tIns="12700" rIns="0" bIns="0" rtlCol="0">
            <a:spAutoFit/>
          </a:bodyPr>
          <a:lstStyle/>
          <a:p>
            <a:pPr marL="42545" marR="5080" indent="-30480">
              <a:spcBef>
                <a:spcPts val="100"/>
              </a:spcBef>
            </a:pPr>
            <a:r>
              <a:rPr sz="1400" spc="-5" dirty="0">
                <a:latin typeface="Arial"/>
                <a:cs typeface="Arial"/>
              </a:rPr>
              <a:t>Figure 2. Memory allocated(MB) </a:t>
            </a:r>
            <a:r>
              <a:rPr lang="en-US" sz="1400" dirty="0" smtClean="0">
                <a:latin typeface="Arial"/>
                <a:cs typeface="Arial"/>
              </a:rPr>
              <a:t>for conti</a:t>
            </a:r>
            <a:r>
              <a:rPr sz="1400" spc="0" dirty="0" smtClean="0">
                <a:latin typeface="Arial"/>
                <a:cs typeface="Arial"/>
              </a:rPr>
              <a:t>nuous </a:t>
            </a:r>
            <a:r>
              <a:rPr sz="1400" spc="-5" dirty="0">
                <a:latin typeface="Arial"/>
                <a:cs typeface="Arial"/>
              </a:rPr>
              <a:t>features (60 random samples)  </a:t>
            </a:r>
            <a:r>
              <a:rPr sz="1400" spc="-5" dirty="0" smtClean="0">
                <a:latin typeface="Arial"/>
                <a:cs typeface="Arial"/>
              </a:rPr>
              <a:t>Note:</a:t>
            </a:r>
            <a:r>
              <a:rPr lang="en-US" sz="1400" dirty="0">
                <a:latin typeface="Arial"/>
                <a:cs typeface="Arial"/>
              </a:rPr>
              <a:t> </a:t>
            </a:r>
            <a:r>
              <a:rPr sz="1400" spc="-5" dirty="0" smtClean="0">
                <a:latin typeface="Arial"/>
                <a:cs typeface="Arial"/>
              </a:rPr>
              <a:t>profReg </a:t>
            </a:r>
            <a:r>
              <a:rPr sz="1400" dirty="0">
                <a:latin typeface="Arial"/>
                <a:cs typeface="Arial"/>
              </a:rPr>
              <a:t>and </a:t>
            </a:r>
            <a:r>
              <a:rPr sz="1400" spc="-5" dirty="0">
                <a:latin typeface="Arial"/>
                <a:cs typeface="Arial"/>
              </a:rPr>
              <a:t>calcDissimilar </a:t>
            </a:r>
            <a:r>
              <a:rPr sz="1400" dirty="0">
                <a:latin typeface="Arial"/>
                <a:cs typeface="Arial"/>
              </a:rPr>
              <a:t>call </a:t>
            </a:r>
            <a:r>
              <a:rPr sz="1400" spc="-5" dirty="0">
                <a:latin typeface="Arial"/>
                <a:cs typeface="Arial"/>
              </a:rPr>
              <a:t>C/C++ code ‘profRegr’ </a:t>
            </a:r>
            <a:r>
              <a:rPr sz="1400" dirty="0">
                <a:latin typeface="Arial"/>
                <a:cs typeface="Arial"/>
              </a:rPr>
              <a:t>and </a:t>
            </a:r>
            <a:r>
              <a:rPr sz="1400" spc="-5" dirty="0">
                <a:latin typeface="Arial"/>
                <a:cs typeface="Arial"/>
              </a:rPr>
              <a:t>‘</a:t>
            </a:r>
            <a:r>
              <a:rPr sz="1400" spc="-5" dirty="0" smtClean="0">
                <a:latin typeface="Arial"/>
                <a:cs typeface="Arial"/>
              </a:rPr>
              <a:t>calcDisSimMat</a:t>
            </a:r>
            <a:r>
              <a:rPr sz="1400" spc="85" dirty="0" smtClean="0">
                <a:latin typeface="Arial"/>
                <a:cs typeface="Arial"/>
              </a:rPr>
              <a:t> </a:t>
            </a:r>
            <a:r>
              <a:rPr sz="1400" dirty="0" smtClean="0">
                <a:latin typeface="Arial"/>
                <a:cs typeface="Arial"/>
              </a:rPr>
              <a:t>,</a:t>
            </a:r>
            <a:r>
              <a:rPr sz="1400" spc="-5" dirty="0" smtClean="0">
                <a:latin typeface="Arial"/>
                <a:cs typeface="Arial"/>
              </a:rPr>
              <a:t>so </a:t>
            </a:r>
            <a:r>
              <a:rPr sz="1400" spc="-5" dirty="0">
                <a:latin typeface="Arial"/>
                <a:cs typeface="Arial"/>
              </a:rPr>
              <a:t>profvis cannot proﬁle </a:t>
            </a:r>
            <a:r>
              <a:rPr sz="1400" dirty="0">
                <a:latin typeface="Arial"/>
                <a:cs typeface="Arial"/>
              </a:rPr>
              <a:t>the </a:t>
            </a:r>
            <a:r>
              <a:rPr sz="1400" spc="-5" dirty="0">
                <a:latin typeface="Arial"/>
                <a:cs typeface="Arial"/>
              </a:rPr>
              <a:t>memory usage for these two</a:t>
            </a:r>
            <a:r>
              <a:rPr sz="1400" spc="100" dirty="0">
                <a:latin typeface="Arial"/>
                <a:cs typeface="Arial"/>
              </a:rPr>
              <a:t> </a:t>
            </a:r>
            <a:r>
              <a:rPr sz="1400" spc="0" dirty="0" smtClean="0">
                <a:latin typeface="Arial"/>
                <a:cs typeface="Arial"/>
              </a:rPr>
              <a:t>func</a:t>
            </a:r>
            <a:r>
              <a:rPr lang="en-US" sz="1400" spc="0" dirty="0" smtClean="0">
                <a:latin typeface="Arial"/>
                <a:cs typeface="Arial"/>
              </a:rPr>
              <a:t>tions.</a:t>
            </a:r>
            <a:endParaRPr sz="1400" dirty="0">
              <a:latin typeface="Arial"/>
              <a:cs typeface="Arial"/>
            </a:endParaRPr>
          </a:p>
        </p:txBody>
      </p:sp>
      <p:cxnSp>
        <p:nvCxnSpPr>
          <p:cNvPr id="6" name="Straight Arrow Connector 5"/>
          <p:cNvCxnSpPr>
            <a:stCxn id="236" idx="0"/>
          </p:cNvCxnSpPr>
          <p:nvPr/>
        </p:nvCxnSpPr>
        <p:spPr>
          <a:xfrm flipV="1">
            <a:off x="13003663" y="22173553"/>
            <a:ext cx="1083700" cy="17426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a:off x="13096636" y="25059911"/>
            <a:ext cx="666929" cy="1758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6" name="TextBox 235"/>
          <p:cNvSpPr txBox="1"/>
          <p:nvPr/>
        </p:nvSpPr>
        <p:spPr>
          <a:xfrm>
            <a:off x="11061354" y="23916215"/>
            <a:ext cx="3884618" cy="1015663"/>
          </a:xfrm>
          <a:prstGeom prst="rect">
            <a:avLst/>
          </a:prstGeom>
          <a:noFill/>
        </p:spPr>
        <p:txBody>
          <a:bodyPr wrap="square" rtlCol="0">
            <a:spAutoFit/>
          </a:bodyPr>
          <a:lstStyle/>
          <a:p>
            <a:r>
              <a:rPr lang="en-US" sz="2000" dirty="0" smtClean="0">
                <a:latin typeface="Arial"/>
                <a:cs typeface="Arial"/>
              </a:rPr>
              <a:t>This plotting function will be relatively straightforward to modify for better performance.</a:t>
            </a:r>
            <a:endParaRPr lang="en-US" sz="2000" dirty="0">
              <a:latin typeface="Arial"/>
              <a:cs typeface="Arial"/>
            </a:endParaRPr>
          </a:p>
        </p:txBody>
      </p:sp>
      <p:cxnSp>
        <p:nvCxnSpPr>
          <p:cNvPr id="238" name="Straight Arrow Connector 237"/>
          <p:cNvCxnSpPr>
            <a:stCxn id="239" idx="2"/>
          </p:cNvCxnSpPr>
          <p:nvPr/>
        </p:nvCxnSpPr>
        <p:spPr>
          <a:xfrm>
            <a:off x="12029568" y="18656830"/>
            <a:ext cx="974095" cy="7257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9" name="TextBox 238"/>
          <p:cNvSpPr txBox="1"/>
          <p:nvPr/>
        </p:nvSpPr>
        <p:spPr>
          <a:xfrm>
            <a:off x="10233029" y="17641167"/>
            <a:ext cx="3593077" cy="1015663"/>
          </a:xfrm>
          <a:prstGeom prst="rect">
            <a:avLst/>
          </a:prstGeom>
          <a:noFill/>
        </p:spPr>
        <p:txBody>
          <a:bodyPr wrap="square" rtlCol="0">
            <a:spAutoFit/>
          </a:bodyPr>
          <a:lstStyle/>
          <a:p>
            <a:r>
              <a:rPr lang="en-US" sz="2000" dirty="0" smtClean="0">
                <a:latin typeface="Arial"/>
                <a:cs typeface="Arial"/>
              </a:rPr>
              <a:t>This function has nested FOR loops, which can be modified for better performance.</a:t>
            </a:r>
            <a:endParaRPr lang="en-US" sz="2000" dirty="0">
              <a:latin typeface="Arial"/>
              <a:cs typeface="Arial"/>
            </a:endParaRPr>
          </a:p>
        </p:txBody>
      </p:sp>
      <p:sp>
        <p:nvSpPr>
          <p:cNvPr id="240" name="TextBox 239"/>
          <p:cNvSpPr txBox="1"/>
          <p:nvPr/>
        </p:nvSpPr>
        <p:spPr>
          <a:xfrm>
            <a:off x="8851189" y="14785707"/>
            <a:ext cx="7023811" cy="2308324"/>
          </a:xfrm>
          <a:prstGeom prst="rect">
            <a:avLst/>
          </a:prstGeom>
          <a:noFill/>
        </p:spPr>
        <p:txBody>
          <a:bodyPr wrap="square" rtlCol="0">
            <a:spAutoFit/>
          </a:bodyPr>
          <a:lstStyle/>
          <a:p>
            <a:r>
              <a:rPr lang="en-US" sz="2400" dirty="0" smtClean="0">
                <a:latin typeface="Arial"/>
                <a:cs typeface="Arial"/>
              </a:rPr>
              <a:t>As we input more data, </a:t>
            </a:r>
            <a:r>
              <a:rPr lang="en-US" sz="2400" dirty="0" err="1" smtClean="0">
                <a:latin typeface="Arial"/>
                <a:cs typeface="Arial"/>
              </a:rPr>
              <a:t>PReMiuM</a:t>
            </a:r>
            <a:r>
              <a:rPr lang="en-US" sz="2400" dirty="0" smtClean="0">
                <a:latin typeface="Arial"/>
                <a:cs typeface="Arial"/>
              </a:rPr>
              <a:t> becomes too slow or fails to run.  The package is ~quadratic in complexity. </a:t>
            </a:r>
          </a:p>
          <a:p>
            <a:r>
              <a:rPr lang="en-US" sz="2400" dirty="0" smtClean="0">
                <a:latin typeface="Arial"/>
                <a:cs typeface="Arial"/>
              </a:rPr>
              <a:t>  </a:t>
            </a:r>
          </a:p>
          <a:p>
            <a:r>
              <a:rPr lang="en-US" sz="2400" dirty="0" smtClean="0">
                <a:latin typeface="Arial"/>
                <a:cs typeface="Arial"/>
              </a:rPr>
              <a:t>Computational bottlenecks were analyzed with the code profiling tool </a:t>
            </a:r>
            <a:r>
              <a:rPr lang="en-US" sz="2400" dirty="0" err="1" smtClean="0">
                <a:latin typeface="Arial"/>
                <a:cs typeface="Arial"/>
              </a:rPr>
              <a:t>profvis</a:t>
            </a:r>
            <a:r>
              <a:rPr lang="en-US" sz="2400" dirty="0" smtClean="0">
                <a:latin typeface="Arial"/>
                <a:cs typeface="Arial"/>
              </a:rPr>
              <a:t>:</a:t>
            </a:r>
            <a:endParaRPr lang="en-US" sz="2400" dirty="0">
              <a:latin typeface="Arial"/>
              <a:cs typeface="Arial"/>
            </a:endParaRPr>
          </a:p>
        </p:txBody>
      </p:sp>
      <p:sp>
        <p:nvSpPr>
          <p:cNvPr id="241" name="TextBox 240"/>
          <p:cNvSpPr txBox="1"/>
          <p:nvPr/>
        </p:nvSpPr>
        <p:spPr>
          <a:xfrm>
            <a:off x="1001881" y="13579396"/>
            <a:ext cx="7117162" cy="954107"/>
          </a:xfrm>
          <a:prstGeom prst="rect">
            <a:avLst/>
          </a:prstGeom>
          <a:noFill/>
        </p:spPr>
        <p:txBody>
          <a:bodyPr wrap="square" rtlCol="0">
            <a:spAutoFit/>
          </a:bodyPr>
          <a:lstStyle/>
          <a:p>
            <a:r>
              <a:rPr lang="en-US" sz="2800" dirty="0" smtClean="0">
                <a:latin typeface="Arial"/>
                <a:cs typeface="Arial"/>
              </a:rPr>
              <a:t>Variety trial data can be clustered into </a:t>
            </a:r>
            <a:r>
              <a:rPr lang="en-US" sz="2800" dirty="0" err="1" smtClean="0">
                <a:latin typeface="Arial"/>
                <a:cs typeface="Arial"/>
              </a:rPr>
              <a:t>envirotypes</a:t>
            </a:r>
            <a:r>
              <a:rPr lang="en-US" sz="2800" dirty="0" smtClean="0">
                <a:latin typeface="Arial"/>
                <a:cs typeface="Arial"/>
              </a:rPr>
              <a:t> using </a:t>
            </a:r>
            <a:r>
              <a:rPr lang="en-US" sz="2800" dirty="0" err="1" smtClean="0">
                <a:latin typeface="Arial"/>
                <a:cs typeface="Arial"/>
              </a:rPr>
              <a:t>PReMiuM</a:t>
            </a:r>
            <a:r>
              <a:rPr lang="en-US" sz="2800" dirty="0" smtClean="0">
                <a:latin typeface="Arial"/>
                <a:cs typeface="Arial"/>
              </a:rPr>
              <a:t>. </a:t>
            </a:r>
            <a:endParaRPr lang="en-US" sz="2800" dirty="0">
              <a:latin typeface="Arial"/>
              <a:cs typeface="Arial"/>
            </a:endParaRPr>
          </a:p>
        </p:txBody>
      </p:sp>
      <p:pic>
        <p:nvPicPr>
          <p:cNvPr id="242" name="Picture 241" descr="sixclus_Figure2 variety trial results.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02579" y="23423978"/>
            <a:ext cx="6097391" cy="4572000"/>
          </a:xfrm>
          <a:prstGeom prst="rect">
            <a:avLst/>
          </a:prstGeom>
        </p:spPr>
      </p:pic>
      <p:pic>
        <p:nvPicPr>
          <p:cNvPr id="243" name="Picture 242" descr="violin_sixcluster_Figure3.png"/>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133877" y="18069440"/>
            <a:ext cx="5788632" cy="4340508"/>
          </a:xfrm>
          <a:prstGeom prst="rect">
            <a:avLst/>
          </a:prstGeom>
        </p:spPr>
      </p:pic>
      <p:sp>
        <p:nvSpPr>
          <p:cNvPr id="244" name="TextBox 243"/>
          <p:cNvSpPr txBox="1"/>
          <p:nvPr/>
        </p:nvSpPr>
        <p:spPr>
          <a:xfrm>
            <a:off x="1030983" y="30021681"/>
            <a:ext cx="6956003" cy="1631216"/>
          </a:xfrm>
          <a:prstGeom prst="rect">
            <a:avLst/>
          </a:prstGeom>
          <a:noFill/>
        </p:spPr>
        <p:txBody>
          <a:bodyPr wrap="square" rtlCol="0">
            <a:spAutoFit/>
          </a:bodyPr>
          <a:lstStyle/>
          <a:p>
            <a:pPr marL="342900" indent="-342900">
              <a:buFont typeface="Arial"/>
              <a:buChar char="•"/>
            </a:pPr>
            <a:r>
              <a:rPr lang="en-US" sz="2000" dirty="0" err="1" smtClean="0">
                <a:solidFill>
                  <a:schemeClr val="tx2"/>
                </a:solidFill>
                <a:latin typeface="Arial"/>
                <a:cs typeface="Arial"/>
              </a:rPr>
              <a:t>PReMiuM</a:t>
            </a:r>
            <a:r>
              <a:rPr lang="en-US" sz="2000" dirty="0" smtClean="0">
                <a:solidFill>
                  <a:schemeClr val="tx2"/>
                </a:solidFill>
                <a:latin typeface="Arial"/>
                <a:cs typeface="Arial"/>
              </a:rPr>
              <a:t> analysis of simulated input clusters with yield and a range of environment types resulted in precise recovery of the input groups. (Simulated </a:t>
            </a:r>
            <a:r>
              <a:rPr lang="en-US" sz="2000" dirty="0">
                <a:solidFill>
                  <a:schemeClr val="tx2"/>
                </a:solidFill>
                <a:latin typeface="Arial"/>
                <a:cs typeface="Arial"/>
              </a:rPr>
              <a:t>d</a:t>
            </a:r>
            <a:r>
              <a:rPr lang="en-US" sz="2000" dirty="0" smtClean="0">
                <a:solidFill>
                  <a:schemeClr val="tx2"/>
                </a:solidFill>
                <a:latin typeface="Arial"/>
                <a:cs typeface="Arial"/>
              </a:rPr>
              <a:t>ata were provided and analyzed </a:t>
            </a:r>
            <a:r>
              <a:rPr lang="en-US" sz="2000" dirty="0">
                <a:solidFill>
                  <a:schemeClr val="tx2"/>
                </a:solidFill>
                <a:latin typeface="Arial"/>
                <a:cs typeface="Arial"/>
              </a:rPr>
              <a:t>by C. Messina and M. Cooper, </a:t>
            </a:r>
            <a:r>
              <a:rPr lang="en-US" sz="2000" dirty="0" err="1" smtClean="0">
                <a:solidFill>
                  <a:schemeClr val="tx2"/>
                </a:solidFill>
                <a:latin typeface="Arial"/>
                <a:cs typeface="Arial"/>
              </a:rPr>
              <a:t>DupontPioneer</a:t>
            </a:r>
            <a:r>
              <a:rPr lang="en-US" sz="2000" dirty="0" smtClean="0">
                <a:solidFill>
                  <a:schemeClr val="tx2"/>
                </a:solidFill>
                <a:latin typeface="Arial"/>
                <a:cs typeface="Arial"/>
              </a:rPr>
              <a:t>.)</a:t>
            </a:r>
            <a:endParaRPr lang="en-US" sz="2000" dirty="0">
              <a:solidFill>
                <a:schemeClr val="tx2"/>
              </a:solidFill>
              <a:latin typeface="Arial"/>
              <a:cs typeface="Arial"/>
            </a:endParaRPr>
          </a:p>
        </p:txBody>
      </p:sp>
      <p:sp>
        <p:nvSpPr>
          <p:cNvPr id="245" name="TextBox 244"/>
          <p:cNvSpPr txBox="1"/>
          <p:nvPr/>
        </p:nvSpPr>
        <p:spPr>
          <a:xfrm>
            <a:off x="1001881" y="14785707"/>
            <a:ext cx="3993401" cy="830997"/>
          </a:xfrm>
          <a:prstGeom prst="rect">
            <a:avLst/>
          </a:prstGeom>
          <a:noFill/>
        </p:spPr>
        <p:txBody>
          <a:bodyPr wrap="none" rtlCol="0">
            <a:spAutoFit/>
          </a:bodyPr>
          <a:lstStyle/>
          <a:p>
            <a:r>
              <a:rPr lang="en-US" sz="2400" dirty="0" smtClean="0">
                <a:solidFill>
                  <a:schemeClr val="accent6">
                    <a:lumMod val="50000"/>
                  </a:schemeClr>
                </a:solidFill>
                <a:latin typeface="Arial"/>
                <a:cs typeface="Arial"/>
              </a:rPr>
              <a:t>Public Variety Trial Example</a:t>
            </a:r>
          </a:p>
          <a:p>
            <a:r>
              <a:rPr lang="en-US" sz="2400" dirty="0">
                <a:solidFill>
                  <a:schemeClr val="accent6">
                    <a:lumMod val="50000"/>
                  </a:schemeClr>
                </a:solidFill>
                <a:latin typeface="Arial"/>
                <a:cs typeface="Arial"/>
              </a:rPr>
              <a:t> </a:t>
            </a:r>
            <a:r>
              <a:rPr lang="en-US" sz="2400" dirty="0" smtClean="0">
                <a:solidFill>
                  <a:schemeClr val="accent6">
                    <a:lumMod val="50000"/>
                  </a:schemeClr>
                </a:solidFill>
                <a:latin typeface="Arial"/>
                <a:cs typeface="Arial"/>
              </a:rPr>
              <a:t>    </a:t>
            </a:r>
            <a:r>
              <a:rPr lang="en-US" sz="2000" dirty="0" smtClean="0">
                <a:solidFill>
                  <a:schemeClr val="accent6">
                    <a:lumMod val="50000"/>
                  </a:schemeClr>
                </a:solidFill>
                <a:latin typeface="Arial"/>
                <a:cs typeface="Arial"/>
              </a:rPr>
              <a:t>Experimental Design</a:t>
            </a:r>
            <a:endParaRPr lang="en-US" sz="2000" dirty="0">
              <a:solidFill>
                <a:schemeClr val="accent6">
                  <a:lumMod val="50000"/>
                </a:schemeClr>
              </a:solidFill>
              <a:latin typeface="Arial"/>
              <a:cs typeface="Arial"/>
            </a:endParaRPr>
          </a:p>
        </p:txBody>
      </p:sp>
      <p:sp>
        <p:nvSpPr>
          <p:cNvPr id="247" name="TextBox 246"/>
          <p:cNvSpPr txBox="1"/>
          <p:nvPr/>
        </p:nvSpPr>
        <p:spPr>
          <a:xfrm>
            <a:off x="1467319" y="15599708"/>
            <a:ext cx="5971828" cy="1600438"/>
          </a:xfrm>
          <a:prstGeom prst="rect">
            <a:avLst/>
          </a:prstGeom>
          <a:noFill/>
        </p:spPr>
        <p:txBody>
          <a:bodyPr wrap="square" rtlCol="0">
            <a:spAutoFit/>
          </a:bodyPr>
          <a:lstStyle/>
          <a:p>
            <a:r>
              <a:rPr lang="en-US" sz="1400" dirty="0" smtClean="0">
                <a:latin typeface="Arial"/>
                <a:cs typeface="Arial"/>
              </a:rPr>
              <a:t>One year (2014) </a:t>
            </a:r>
          </a:p>
          <a:p>
            <a:r>
              <a:rPr lang="en-US" sz="1400" dirty="0" smtClean="0">
                <a:latin typeface="Arial"/>
                <a:cs typeface="Arial"/>
              </a:rPr>
              <a:t>Locations in Kansas, Missouri, Illinois (five fields per state)</a:t>
            </a:r>
          </a:p>
          <a:p>
            <a:r>
              <a:rPr lang="en-US" sz="1400" dirty="0" smtClean="0">
                <a:latin typeface="Arial"/>
                <a:cs typeface="Arial"/>
              </a:rPr>
              <a:t>Unbalanced design (not all genotypes/varieties in all fields)</a:t>
            </a:r>
          </a:p>
          <a:p>
            <a:r>
              <a:rPr lang="en-US" sz="1400" dirty="0" smtClean="0">
                <a:latin typeface="Arial"/>
                <a:cs typeface="Arial"/>
              </a:rPr>
              <a:t>Ten varieties analyzed </a:t>
            </a:r>
            <a:r>
              <a:rPr lang="en-US" sz="1400" dirty="0">
                <a:latin typeface="Arial"/>
                <a:cs typeface="Arial"/>
              </a:rPr>
              <a:t>	</a:t>
            </a:r>
          </a:p>
          <a:p>
            <a:r>
              <a:rPr lang="en-US" sz="1400" dirty="0" smtClean="0">
                <a:latin typeface="Arial"/>
                <a:cs typeface="Arial"/>
              </a:rPr>
              <a:t>Weather covariates from NOAA </a:t>
            </a:r>
          </a:p>
          <a:p>
            <a:r>
              <a:rPr lang="en-US" sz="1400" dirty="0" smtClean="0">
                <a:latin typeface="Arial"/>
                <a:cs typeface="Arial"/>
              </a:rPr>
              <a:t> --monthly averages of six variables</a:t>
            </a:r>
          </a:p>
          <a:p>
            <a:r>
              <a:rPr lang="en-US" sz="1400" dirty="0" smtClean="0">
                <a:latin typeface="Arial"/>
                <a:cs typeface="Arial"/>
              </a:rPr>
              <a:t> --retrieved using approximate GPS coordinates from nearest town</a:t>
            </a:r>
            <a:endParaRPr lang="en-US" sz="1400" dirty="0">
              <a:latin typeface="Arial"/>
              <a:cs typeface="Arial"/>
            </a:endParaRPr>
          </a:p>
        </p:txBody>
      </p:sp>
      <p:sp>
        <p:nvSpPr>
          <p:cNvPr id="248" name="Rectangle 247"/>
          <p:cNvSpPr/>
          <p:nvPr/>
        </p:nvSpPr>
        <p:spPr>
          <a:xfrm>
            <a:off x="1366102" y="17363116"/>
            <a:ext cx="4218723" cy="400110"/>
          </a:xfrm>
          <a:prstGeom prst="rect">
            <a:avLst/>
          </a:prstGeom>
        </p:spPr>
        <p:txBody>
          <a:bodyPr wrap="none">
            <a:spAutoFit/>
          </a:bodyPr>
          <a:lstStyle/>
          <a:p>
            <a:r>
              <a:rPr lang="en-US" sz="2000" dirty="0" err="1" smtClean="0">
                <a:solidFill>
                  <a:schemeClr val="accent6">
                    <a:lumMod val="50000"/>
                  </a:schemeClr>
                </a:solidFill>
                <a:latin typeface="Arial"/>
                <a:cs typeface="Arial"/>
              </a:rPr>
              <a:t>PReMiuM</a:t>
            </a:r>
            <a:r>
              <a:rPr lang="en-US" sz="2000" dirty="0" smtClean="0">
                <a:solidFill>
                  <a:schemeClr val="accent6">
                    <a:lumMod val="50000"/>
                  </a:schemeClr>
                </a:solidFill>
                <a:latin typeface="Arial"/>
                <a:cs typeface="Arial"/>
              </a:rPr>
              <a:t> clustering of </a:t>
            </a:r>
            <a:r>
              <a:rPr lang="en-US" sz="2000" dirty="0" err="1" smtClean="0">
                <a:solidFill>
                  <a:schemeClr val="accent6">
                    <a:lumMod val="50000"/>
                  </a:schemeClr>
                </a:solidFill>
                <a:latin typeface="Arial"/>
                <a:cs typeface="Arial"/>
              </a:rPr>
              <a:t>envirotypes</a:t>
            </a:r>
            <a:r>
              <a:rPr lang="en-US" sz="2000" dirty="0" smtClean="0">
                <a:solidFill>
                  <a:schemeClr val="accent6">
                    <a:lumMod val="50000"/>
                  </a:schemeClr>
                </a:solidFill>
                <a:latin typeface="Arial"/>
                <a:cs typeface="Arial"/>
              </a:rPr>
              <a:t>:</a:t>
            </a:r>
            <a:endParaRPr lang="en-US" sz="2000" dirty="0">
              <a:solidFill>
                <a:schemeClr val="accent6">
                  <a:lumMod val="50000"/>
                </a:schemeClr>
              </a:solidFill>
              <a:latin typeface="Arial"/>
              <a:cs typeface="Arial"/>
            </a:endParaRPr>
          </a:p>
        </p:txBody>
      </p:sp>
      <p:sp>
        <p:nvSpPr>
          <p:cNvPr id="249" name="Rectangle 248"/>
          <p:cNvSpPr/>
          <p:nvPr/>
        </p:nvSpPr>
        <p:spPr>
          <a:xfrm>
            <a:off x="1358568" y="22391696"/>
            <a:ext cx="6628418" cy="646331"/>
          </a:xfrm>
          <a:prstGeom prst="rect">
            <a:avLst/>
          </a:prstGeom>
        </p:spPr>
        <p:txBody>
          <a:bodyPr wrap="square">
            <a:spAutoFit/>
          </a:bodyPr>
          <a:lstStyle/>
          <a:p>
            <a:r>
              <a:rPr lang="en-US" sz="1200" dirty="0">
                <a:latin typeface="Arial"/>
                <a:cs typeface="Arial"/>
              </a:rPr>
              <a:t>Figure 3 Yield Comparisons Across Public Variety Trials a)  Violin plot of </a:t>
            </a:r>
            <a:r>
              <a:rPr lang="en-US" sz="1200" dirty="0" err="1">
                <a:latin typeface="Arial"/>
                <a:cs typeface="Arial"/>
              </a:rPr>
              <a:t>PReMiuM</a:t>
            </a:r>
            <a:r>
              <a:rPr lang="en-US" sz="1200" dirty="0">
                <a:latin typeface="Arial"/>
                <a:cs typeface="Arial"/>
              </a:rPr>
              <a:t> cluster assignment by hybrid, showing range of variation and distribution of measured yield values.  b) Violin plot of yield by hybrid name; the pale blue cloud indicates the range of yield values. </a:t>
            </a:r>
          </a:p>
        </p:txBody>
      </p:sp>
      <p:sp>
        <p:nvSpPr>
          <p:cNvPr id="251" name="Rectangle 250"/>
          <p:cNvSpPr/>
          <p:nvPr/>
        </p:nvSpPr>
        <p:spPr>
          <a:xfrm>
            <a:off x="1166665" y="27875606"/>
            <a:ext cx="6691917" cy="1615827"/>
          </a:xfrm>
          <a:prstGeom prst="rect">
            <a:avLst/>
          </a:prstGeom>
        </p:spPr>
        <p:txBody>
          <a:bodyPr wrap="square">
            <a:spAutoFit/>
          </a:bodyPr>
          <a:lstStyle/>
          <a:p>
            <a:r>
              <a:rPr lang="en-US" sz="1100" dirty="0">
                <a:latin typeface="Arial"/>
                <a:cs typeface="Arial"/>
              </a:rPr>
              <a:t>Fig. 2 </a:t>
            </a:r>
            <a:r>
              <a:rPr lang="en-US" sz="1100" dirty="0" err="1">
                <a:latin typeface="Arial"/>
                <a:cs typeface="Arial"/>
              </a:rPr>
              <a:t>PReMiuM</a:t>
            </a:r>
            <a:r>
              <a:rPr lang="en-US" sz="1100" dirty="0">
                <a:latin typeface="Arial"/>
                <a:cs typeface="Arial"/>
              </a:rPr>
              <a:t> profile box plots of analysis outputs. Summary plot outputs of </a:t>
            </a:r>
            <a:r>
              <a:rPr lang="en-US" sz="1100" dirty="0" err="1">
                <a:latin typeface="Arial"/>
                <a:cs typeface="Arial"/>
              </a:rPr>
              <a:t>PReMiuM</a:t>
            </a:r>
            <a:r>
              <a:rPr lang="en-US" sz="1100" dirty="0">
                <a:latin typeface="Arial"/>
                <a:cs typeface="Arial"/>
              </a:rPr>
              <a:t> analysis, with the </a:t>
            </a:r>
            <a:r>
              <a:rPr lang="en-US" sz="1100" dirty="0" err="1">
                <a:latin typeface="Arial"/>
                <a:cs typeface="Arial"/>
              </a:rPr>
              <a:t>PReMiuM</a:t>
            </a:r>
            <a:r>
              <a:rPr lang="en-US" sz="1100" dirty="0">
                <a:latin typeface="Arial"/>
                <a:cs typeface="Arial"/>
              </a:rPr>
              <a:t> clusters shown on the x axis of each graph. Weather </a:t>
            </a:r>
            <a:r>
              <a:rPr lang="en-US" sz="1100" dirty="0" err="1">
                <a:latin typeface="Arial"/>
                <a:cs typeface="Arial"/>
              </a:rPr>
              <a:t>variates</a:t>
            </a:r>
            <a:r>
              <a:rPr lang="en-US" sz="1100" dirty="0">
                <a:latin typeface="Arial"/>
                <a:cs typeface="Arial"/>
              </a:rPr>
              <a:t> are, from left to right, air temperature (in Kelvin), wind (omega), air pressure, relative humidity, crosswind velocity, and vertical wind velocity.  Blue color indicates less than the overall mean, green color indicates that the value is near the overall mean, and red color indicates that the values are higher than the overall mean.  Hybrids are listed by number in the plot headers, </a:t>
            </a:r>
            <a:r>
              <a:rPr lang="en-US" sz="1100" dirty="0" smtClean="0">
                <a:latin typeface="Arial"/>
                <a:cs typeface="Arial"/>
              </a:rPr>
              <a:t>as </a:t>
            </a:r>
            <a:r>
              <a:rPr lang="en-US" sz="1100" dirty="0" err="1" smtClean="0">
                <a:latin typeface="Arial"/>
                <a:cs typeface="Arial"/>
              </a:rPr>
              <a:t>AgriGold</a:t>
            </a:r>
            <a:r>
              <a:rPr lang="en-US" sz="1100" dirty="0" smtClean="0">
                <a:latin typeface="Arial"/>
                <a:cs typeface="Arial"/>
              </a:rPr>
              <a:t> </a:t>
            </a:r>
            <a:r>
              <a:rPr lang="en-US" sz="1100" dirty="0">
                <a:latin typeface="Arial"/>
                <a:cs typeface="Arial"/>
              </a:rPr>
              <a:t>A6499STXRIB with 0, </a:t>
            </a:r>
            <a:r>
              <a:rPr lang="en-US" sz="1100" dirty="0" err="1">
                <a:latin typeface="Arial"/>
                <a:cs typeface="Arial"/>
              </a:rPr>
              <a:t>AgriGold</a:t>
            </a:r>
            <a:r>
              <a:rPr lang="en-US" sz="1100" dirty="0">
                <a:latin typeface="Arial"/>
                <a:cs typeface="Arial"/>
              </a:rPr>
              <a:t> A6533VT3PRIB with 1, Beck-XL 5939AMXT with 2, Beck-XL 6365AMX with 3, Burrus-6T54 3000GT with 4, DEKALB-DKC53-78 SSRIB with 5, MAT CHECK-LATE with 6, Power Plus-5C17 AMXT with 7, Power Plus-6P75 AMXT with 8, Stone-6378RIB with 9</a:t>
            </a:r>
          </a:p>
        </p:txBody>
      </p:sp>
      <p:pic>
        <p:nvPicPr>
          <p:cNvPr id="2" name="Picture 1" descr="insight sim.tiff"/>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8237200" y="7650940"/>
            <a:ext cx="10357384" cy="6871726"/>
          </a:xfrm>
          <a:prstGeom prst="rect">
            <a:avLst/>
          </a:prstGeom>
        </p:spPr>
      </p:pic>
      <p:pic>
        <p:nvPicPr>
          <p:cNvPr id="3" name="Picture 2" descr="SV_0kqR5KxuHhHUcbH-qrcode.png"/>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0152521" y="15320254"/>
            <a:ext cx="1310694" cy="1310694"/>
          </a:xfrm>
          <a:prstGeom prst="rect">
            <a:avLst/>
          </a:prstGeom>
        </p:spPr>
      </p:pic>
      <p:sp>
        <p:nvSpPr>
          <p:cNvPr id="4" name="TextBox 3"/>
          <p:cNvSpPr txBox="1"/>
          <p:nvPr/>
        </p:nvSpPr>
        <p:spPr>
          <a:xfrm>
            <a:off x="17869243" y="15378854"/>
            <a:ext cx="12906782" cy="1877437"/>
          </a:xfrm>
          <a:prstGeom prst="rect">
            <a:avLst/>
          </a:prstGeom>
          <a:noFill/>
        </p:spPr>
        <p:txBody>
          <a:bodyPr wrap="square" rtlCol="0">
            <a:spAutoFit/>
          </a:bodyPr>
          <a:lstStyle/>
          <a:p>
            <a:r>
              <a:rPr lang="en-US" sz="2800" dirty="0" smtClean="0">
                <a:latin typeface="Arial"/>
                <a:cs typeface="Arial"/>
              </a:rPr>
              <a:t>Let us know how we could help you with teaching plant breeding using simulations!</a:t>
            </a:r>
          </a:p>
          <a:p>
            <a:r>
              <a:rPr lang="en-US" sz="2000" dirty="0" smtClean="0">
                <a:latin typeface="Arial"/>
                <a:cs typeface="Arial"/>
              </a:rPr>
              <a:t>Please comment via this short survey – use a paper survey (below), or snap the QR code,  </a:t>
            </a:r>
            <a:r>
              <a:rPr lang="en-US" sz="2000" dirty="0">
                <a:latin typeface="Arial"/>
                <a:cs typeface="Arial"/>
              </a:rPr>
              <a:t>go to </a:t>
            </a:r>
            <a:r>
              <a:rPr lang="en-US" sz="2000" dirty="0">
                <a:latin typeface="Arial"/>
                <a:cs typeface="Arial"/>
                <a:hlinkClick r:id="rId36"/>
              </a:rPr>
              <a:t>https://uncw.az1.qualtrics.com/jfe/form/</a:t>
            </a:r>
            <a:r>
              <a:rPr lang="en-US" sz="2000" dirty="0" smtClean="0">
                <a:latin typeface="Arial"/>
                <a:cs typeface="Arial"/>
                <a:hlinkClick r:id="rId36"/>
              </a:rPr>
              <a:t>SV_0kqR5KxuHhHUcbH</a:t>
            </a:r>
            <a:r>
              <a:rPr lang="en-US" sz="2000" dirty="0">
                <a:latin typeface="Arial"/>
                <a:cs typeface="Arial"/>
              </a:rPr>
              <a:t> </a:t>
            </a:r>
            <a:r>
              <a:rPr lang="en-US" sz="2000" dirty="0" smtClean="0">
                <a:latin typeface="Arial"/>
                <a:cs typeface="Arial"/>
              </a:rPr>
              <a:t>or </a:t>
            </a:r>
            <a:r>
              <a:rPr lang="en-US" sz="2000" b="1" dirty="0" smtClean="0"/>
              <a:t>https</a:t>
            </a:r>
            <a:r>
              <a:rPr lang="en-US" sz="2000" b="1" dirty="0"/>
              <a:t>://</a:t>
            </a:r>
            <a:r>
              <a:rPr lang="en-US" sz="2000" b="1" dirty="0" err="1"/>
              <a:t>tinyurl.com</a:t>
            </a:r>
            <a:r>
              <a:rPr lang="en-US" sz="2000" b="1" dirty="0"/>
              <a:t>/y9w2rb68</a:t>
            </a:r>
            <a:r>
              <a:rPr lang="en-US" sz="2000" dirty="0" smtClean="0">
                <a:latin typeface="Arial"/>
                <a:cs typeface="Arial"/>
              </a:rPr>
              <a:t>, </a:t>
            </a:r>
            <a:r>
              <a:rPr lang="en-US" sz="2000" dirty="0">
                <a:latin typeface="Arial"/>
                <a:cs typeface="Arial"/>
              </a:rPr>
              <a:t>or </a:t>
            </a:r>
            <a:r>
              <a:rPr lang="en-US" sz="2000" dirty="0" smtClean="0">
                <a:latin typeface="Arial"/>
                <a:cs typeface="Arial"/>
              </a:rPr>
              <a:t>email </a:t>
            </a:r>
            <a:r>
              <a:rPr lang="en-US" sz="2000" dirty="0" smtClean="0">
                <a:latin typeface="Arial"/>
                <a:cs typeface="Arial"/>
                <a:hlinkClick r:id="rId37"/>
              </a:rPr>
              <a:t>stapletona@uncw.edu</a:t>
            </a:r>
            <a:r>
              <a:rPr lang="en-US" sz="2000" dirty="0" smtClean="0">
                <a:latin typeface="Arial"/>
                <a:cs typeface="Arial"/>
              </a:rPr>
              <a:t> to access the online survey form.</a:t>
            </a:r>
            <a:endParaRPr lang="en-US" sz="2000" dirty="0">
              <a:latin typeface="Arial"/>
              <a:cs typeface="Arial"/>
            </a:endParaRPr>
          </a:p>
        </p:txBody>
      </p:sp>
      <p:sp>
        <p:nvSpPr>
          <p:cNvPr id="18" name="TextBox 17"/>
          <p:cNvSpPr txBox="1"/>
          <p:nvPr/>
        </p:nvSpPr>
        <p:spPr>
          <a:xfrm>
            <a:off x="18335539" y="19261672"/>
            <a:ext cx="12867201" cy="8710076"/>
          </a:xfrm>
          <a:prstGeom prst="rect">
            <a:avLst/>
          </a:prstGeom>
          <a:noFill/>
        </p:spPr>
        <p:txBody>
          <a:bodyPr wrap="square" rtlCol="0">
            <a:spAutoFit/>
          </a:bodyPr>
          <a:lstStyle/>
          <a:p>
            <a:r>
              <a:rPr lang="en-US" sz="2800" dirty="0">
                <a:latin typeface="Arial"/>
                <a:cs typeface="Arial"/>
              </a:rPr>
              <a:t> </a:t>
            </a:r>
            <a:r>
              <a:rPr lang="en-US" sz="2800" dirty="0" smtClean="0">
                <a:latin typeface="Arial"/>
                <a:cs typeface="Arial"/>
              </a:rPr>
              <a:t>Create </a:t>
            </a:r>
            <a:r>
              <a:rPr lang="en-US" sz="2800" dirty="0">
                <a:latin typeface="Arial"/>
                <a:cs typeface="Arial"/>
              </a:rPr>
              <a:t>known-truth simulations of crossover genotype by environment interaction with realistic correlated covariate structures which combine to generate nonlinear outcome (yield) levels. </a:t>
            </a:r>
            <a:endParaRPr lang="en-US" sz="2800" dirty="0" smtClean="0">
              <a:latin typeface="Arial"/>
              <a:cs typeface="Arial"/>
            </a:endParaRPr>
          </a:p>
          <a:p>
            <a:r>
              <a:rPr lang="en-US" sz="2800" dirty="0" smtClean="0">
                <a:latin typeface="Arial"/>
                <a:cs typeface="Arial"/>
              </a:rPr>
              <a:t>These </a:t>
            </a:r>
            <a:r>
              <a:rPr lang="en-US" sz="2800" dirty="0">
                <a:latin typeface="Arial"/>
                <a:cs typeface="Arial"/>
              </a:rPr>
              <a:t>simulations and </a:t>
            </a:r>
            <a:r>
              <a:rPr lang="en-US" sz="2800" dirty="0" smtClean="0">
                <a:latin typeface="Arial"/>
                <a:cs typeface="Arial"/>
              </a:rPr>
              <a:t>our documentation </a:t>
            </a:r>
            <a:r>
              <a:rPr lang="en-US" sz="2800" dirty="0">
                <a:latin typeface="Arial"/>
                <a:cs typeface="Arial"/>
              </a:rPr>
              <a:t>and tutorials </a:t>
            </a:r>
            <a:r>
              <a:rPr lang="en-US" sz="2800" dirty="0" smtClean="0">
                <a:latin typeface="Arial"/>
                <a:cs typeface="Arial"/>
              </a:rPr>
              <a:t>are always </a:t>
            </a:r>
            <a:r>
              <a:rPr lang="en-US" sz="2800" dirty="0">
                <a:latin typeface="Arial"/>
                <a:cs typeface="Arial"/>
              </a:rPr>
              <a:t>publicly available </a:t>
            </a:r>
            <a:r>
              <a:rPr lang="en-US" sz="2800" dirty="0" smtClean="0">
                <a:latin typeface="Arial"/>
                <a:cs typeface="Arial"/>
              </a:rPr>
              <a:t>for </a:t>
            </a:r>
            <a:r>
              <a:rPr lang="en-US" sz="2800" dirty="0">
                <a:latin typeface="Arial"/>
                <a:cs typeface="Arial"/>
              </a:rPr>
              <a:t>use by other algorithm developers and breeders.</a:t>
            </a:r>
          </a:p>
          <a:p>
            <a:r>
              <a:rPr lang="en-US" sz="2800" dirty="0">
                <a:latin typeface="Arial"/>
                <a:cs typeface="Arial"/>
              </a:rPr>
              <a:t> </a:t>
            </a:r>
          </a:p>
          <a:p>
            <a:r>
              <a:rPr lang="en-US" sz="2800" dirty="0" smtClean="0">
                <a:latin typeface="Arial"/>
                <a:cs typeface="Arial"/>
              </a:rPr>
              <a:t>Improve </a:t>
            </a:r>
            <a:r>
              <a:rPr lang="en-US" sz="2800" dirty="0">
                <a:latin typeface="Arial"/>
                <a:cs typeface="Arial"/>
              </a:rPr>
              <a:t>the </a:t>
            </a:r>
            <a:r>
              <a:rPr lang="en-US" sz="2800" dirty="0" err="1">
                <a:latin typeface="Arial"/>
                <a:cs typeface="Arial"/>
              </a:rPr>
              <a:t>PReMiuM</a:t>
            </a:r>
            <a:r>
              <a:rPr lang="en-US" sz="2800" dirty="0">
                <a:latin typeface="Arial"/>
                <a:cs typeface="Arial"/>
              </a:rPr>
              <a:t> profile regression algorithm run speed and develop breeder-relevant output plots and </a:t>
            </a:r>
            <a:r>
              <a:rPr lang="en-US" sz="2800" dirty="0" smtClean="0">
                <a:latin typeface="Arial"/>
                <a:cs typeface="Arial"/>
              </a:rPr>
              <a:t>tables, make the entire pipeline available on public infrastructure (we support ‘mastermind, don’t download’).</a:t>
            </a:r>
            <a:endParaRPr lang="en-US" sz="2800" dirty="0">
              <a:latin typeface="Arial"/>
              <a:cs typeface="Arial"/>
            </a:endParaRPr>
          </a:p>
          <a:p>
            <a:r>
              <a:rPr lang="en-US" sz="2800" dirty="0">
                <a:latin typeface="Arial"/>
                <a:cs typeface="Arial"/>
              </a:rPr>
              <a:t>  </a:t>
            </a:r>
          </a:p>
          <a:p>
            <a:r>
              <a:rPr lang="en-US" sz="2800" dirty="0" smtClean="0">
                <a:latin typeface="Arial"/>
                <a:cs typeface="Arial"/>
              </a:rPr>
              <a:t>Analyze </a:t>
            </a:r>
            <a:r>
              <a:rPr lang="en-US" sz="2800" dirty="0">
                <a:latin typeface="Arial"/>
                <a:cs typeface="Arial"/>
              </a:rPr>
              <a:t>real crop </a:t>
            </a:r>
            <a:r>
              <a:rPr lang="en-US" sz="2800" dirty="0" smtClean="0">
                <a:latin typeface="Arial"/>
                <a:cs typeface="Arial"/>
              </a:rPr>
              <a:t>datasets from G2F and T3 </a:t>
            </a:r>
            <a:r>
              <a:rPr lang="en-US" sz="2800" dirty="0">
                <a:latin typeface="Arial"/>
                <a:cs typeface="Arial"/>
              </a:rPr>
              <a:t>with our improved </a:t>
            </a:r>
            <a:r>
              <a:rPr lang="en-US" sz="2800" dirty="0" err="1">
                <a:latin typeface="Arial"/>
                <a:cs typeface="Arial"/>
              </a:rPr>
              <a:t>PReMiuM</a:t>
            </a:r>
            <a:r>
              <a:rPr lang="en-US" sz="2800" dirty="0">
                <a:latin typeface="Arial"/>
                <a:cs typeface="Arial"/>
              </a:rPr>
              <a:t> and </a:t>
            </a:r>
            <a:r>
              <a:rPr lang="en-US" sz="2800" dirty="0" err="1">
                <a:latin typeface="Arial"/>
                <a:cs typeface="Arial"/>
              </a:rPr>
              <a:t>PReMiuM+linear</a:t>
            </a:r>
            <a:r>
              <a:rPr lang="en-US" sz="2800" dirty="0">
                <a:latin typeface="Arial"/>
                <a:cs typeface="Arial"/>
              </a:rPr>
              <a:t> model workflow, make spatial results maps to visualize the results in an easily interpretable field context.</a:t>
            </a:r>
          </a:p>
          <a:p>
            <a:r>
              <a:rPr lang="en-US" sz="2800" dirty="0">
                <a:latin typeface="Arial"/>
                <a:cs typeface="Arial"/>
              </a:rPr>
              <a:t> </a:t>
            </a:r>
          </a:p>
          <a:p>
            <a:r>
              <a:rPr lang="en-US" sz="2800" dirty="0">
                <a:latin typeface="Arial"/>
                <a:cs typeface="Arial"/>
              </a:rPr>
              <a:t> </a:t>
            </a:r>
          </a:p>
          <a:p>
            <a:r>
              <a:rPr lang="en-US" sz="2800" dirty="0" smtClean="0">
                <a:latin typeface="Arial"/>
                <a:cs typeface="Arial"/>
              </a:rPr>
              <a:t>Develop </a:t>
            </a:r>
            <a:r>
              <a:rPr lang="en-US" sz="2800" dirty="0">
                <a:latin typeface="Arial"/>
                <a:cs typeface="Arial"/>
              </a:rPr>
              <a:t>breeding simulation models that incorporate realistic environment covariate features of test and target environments </a:t>
            </a:r>
            <a:r>
              <a:rPr lang="en-US" sz="2800" dirty="0" smtClean="0">
                <a:latin typeface="Arial"/>
                <a:cs typeface="Arial"/>
              </a:rPr>
              <a:t>and </a:t>
            </a:r>
            <a:r>
              <a:rPr lang="en-US" sz="2800" dirty="0">
                <a:latin typeface="Arial"/>
                <a:cs typeface="Arial"/>
              </a:rPr>
              <a:t>flexible, extensible specifications of genetic gain within an open web-accessible modeling </a:t>
            </a:r>
            <a:r>
              <a:rPr lang="en-US" sz="2800" dirty="0" smtClean="0">
                <a:latin typeface="Arial"/>
                <a:cs typeface="Arial"/>
              </a:rPr>
              <a:t>system—</a:t>
            </a:r>
            <a:r>
              <a:rPr lang="en-US" sz="2800" dirty="0" err="1" smtClean="0">
                <a:latin typeface="Arial"/>
                <a:cs typeface="Arial"/>
              </a:rPr>
              <a:t>InsightMaker</a:t>
            </a:r>
            <a:r>
              <a:rPr lang="en-US" sz="2800" dirty="0" smtClean="0">
                <a:latin typeface="Arial"/>
                <a:cs typeface="Arial"/>
              </a:rPr>
              <a:t>--to support </a:t>
            </a:r>
            <a:r>
              <a:rPr lang="en-US" sz="2800" dirty="0">
                <a:latin typeface="Arial"/>
                <a:cs typeface="Arial"/>
              </a:rPr>
              <a:t>both student training and advanced breeder modeling of breeding program options to achieve higher yields with relevant constraints.  </a:t>
            </a:r>
          </a:p>
        </p:txBody>
      </p:sp>
      <p:sp>
        <p:nvSpPr>
          <p:cNvPr id="21" name="TextBox 20"/>
          <p:cNvSpPr txBox="1"/>
          <p:nvPr/>
        </p:nvSpPr>
        <p:spPr>
          <a:xfrm>
            <a:off x="17869243" y="28903092"/>
            <a:ext cx="1496248" cy="707886"/>
          </a:xfrm>
          <a:prstGeom prst="rect">
            <a:avLst/>
          </a:prstGeom>
          <a:noFill/>
        </p:spPr>
        <p:txBody>
          <a:bodyPr wrap="none" rtlCol="0">
            <a:spAutoFit/>
          </a:bodyPr>
          <a:lstStyle/>
          <a:p>
            <a:r>
              <a:rPr lang="en-US" sz="2000" dirty="0" smtClean="0">
                <a:latin typeface="Arial"/>
                <a:cs typeface="Arial"/>
              </a:rPr>
              <a:t>References</a:t>
            </a:r>
          </a:p>
          <a:p>
            <a:endParaRPr lang="en-US" sz="2000" dirty="0">
              <a:latin typeface="Arial"/>
              <a:cs typeface="Arial"/>
            </a:endParaRPr>
          </a:p>
        </p:txBody>
      </p:sp>
      <p:cxnSp>
        <p:nvCxnSpPr>
          <p:cNvPr id="24" name="Straight Connector 23"/>
          <p:cNvCxnSpPr/>
          <p:nvPr/>
        </p:nvCxnSpPr>
        <p:spPr>
          <a:xfrm>
            <a:off x="8342803" y="13500100"/>
            <a:ext cx="0" cy="16327321"/>
          </a:xfrm>
          <a:prstGeom prst="line">
            <a:avLst/>
          </a:prstGeom>
          <a:ln w="3175" cmpd="sng">
            <a:solidFill>
              <a:schemeClr val="accent6">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377326" y="18859023"/>
            <a:ext cx="1681270" cy="523220"/>
          </a:xfrm>
          <a:prstGeom prst="rect">
            <a:avLst/>
          </a:prstGeom>
          <a:noFill/>
        </p:spPr>
        <p:txBody>
          <a:bodyPr wrap="none" rtlCol="0">
            <a:spAutoFit/>
          </a:bodyPr>
          <a:lstStyle/>
          <a:p>
            <a:r>
              <a:rPr lang="en-US" sz="1400" dirty="0" smtClean="0">
                <a:latin typeface="Arial"/>
                <a:cs typeface="Arial"/>
              </a:rPr>
              <a:t>5 = optimal </a:t>
            </a:r>
          </a:p>
          <a:p>
            <a:r>
              <a:rPr lang="en-US" sz="1400" dirty="0" smtClean="0">
                <a:latin typeface="Arial"/>
                <a:cs typeface="Arial"/>
              </a:rPr>
              <a:t>weather (low VPD)</a:t>
            </a:r>
            <a:endParaRPr lang="en-US" sz="1400" dirty="0">
              <a:latin typeface="Arial"/>
              <a:cs typeface="Arial"/>
            </a:endParaRPr>
          </a:p>
        </p:txBody>
      </p:sp>
      <p:sp>
        <p:nvSpPr>
          <p:cNvPr id="125" name="TextBox 124"/>
          <p:cNvSpPr txBox="1"/>
          <p:nvPr/>
        </p:nvSpPr>
        <p:spPr>
          <a:xfrm>
            <a:off x="5969446" y="17580096"/>
            <a:ext cx="2044149" cy="523220"/>
          </a:xfrm>
          <a:prstGeom prst="rect">
            <a:avLst/>
          </a:prstGeom>
          <a:noFill/>
        </p:spPr>
        <p:txBody>
          <a:bodyPr wrap="none" rtlCol="0">
            <a:spAutoFit/>
          </a:bodyPr>
          <a:lstStyle/>
          <a:p>
            <a:r>
              <a:rPr lang="en-US" sz="1400" dirty="0" smtClean="0">
                <a:latin typeface="Arial"/>
                <a:cs typeface="Arial"/>
              </a:rPr>
              <a:t>3 and 4 = poor weather </a:t>
            </a:r>
          </a:p>
          <a:p>
            <a:r>
              <a:rPr lang="en-US" sz="1400" dirty="0" smtClean="0">
                <a:latin typeface="Arial"/>
                <a:cs typeface="Arial"/>
              </a:rPr>
              <a:t>(high VPD)</a:t>
            </a:r>
            <a:endParaRPr lang="en-US" sz="1400" dirty="0">
              <a:latin typeface="Arial"/>
              <a:cs typeface="Arial"/>
            </a:endParaRPr>
          </a:p>
        </p:txBody>
      </p:sp>
      <p:cxnSp>
        <p:nvCxnSpPr>
          <p:cNvPr id="26" name="Straight Arrow Connector 25"/>
          <p:cNvCxnSpPr>
            <a:stCxn id="23" idx="1"/>
          </p:cNvCxnSpPr>
          <p:nvPr/>
        </p:nvCxnSpPr>
        <p:spPr>
          <a:xfrm flipH="1" flipV="1">
            <a:off x="6146800" y="18656830"/>
            <a:ext cx="230526" cy="463803"/>
          </a:xfrm>
          <a:prstGeom prst="straightConnector1">
            <a:avLst/>
          </a:prstGeom>
          <a:ln>
            <a:solidFill>
              <a:srgbClr val="653B1B"/>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6146801" y="18031190"/>
            <a:ext cx="389466" cy="45560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6146800" y="18069290"/>
            <a:ext cx="609601" cy="497769"/>
          </a:xfrm>
          <a:prstGeom prst="straightConnector1">
            <a:avLst/>
          </a:prstGeom>
          <a:ln>
            <a:solidFill>
              <a:srgbClr val="FE2DC9"/>
            </a:solidFill>
            <a:tailEnd type="arrow"/>
          </a:ln>
        </p:spPr>
        <p:style>
          <a:lnRef idx="2">
            <a:schemeClr val="accent1"/>
          </a:lnRef>
          <a:fillRef idx="0">
            <a:schemeClr val="accent1"/>
          </a:fillRef>
          <a:effectRef idx="1">
            <a:schemeClr val="accent1"/>
          </a:effectRef>
          <a:fontRef idx="minor">
            <a:schemeClr val="tx1"/>
          </a:fontRef>
        </p:style>
      </p:cxnSp>
      <p:sp>
        <p:nvSpPr>
          <p:cNvPr id="96" name="Right Brace 95"/>
          <p:cNvSpPr/>
          <p:nvPr/>
        </p:nvSpPr>
        <p:spPr>
          <a:xfrm rot="16200000">
            <a:off x="6158536" y="23530960"/>
            <a:ext cx="265853" cy="48961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7" name="TextBox 96"/>
          <p:cNvSpPr txBox="1"/>
          <p:nvPr/>
        </p:nvSpPr>
        <p:spPr>
          <a:xfrm>
            <a:off x="5923041" y="23211953"/>
            <a:ext cx="2196002" cy="430887"/>
          </a:xfrm>
          <a:prstGeom prst="rect">
            <a:avLst/>
          </a:prstGeom>
          <a:noFill/>
        </p:spPr>
        <p:txBody>
          <a:bodyPr wrap="square" rtlCol="0">
            <a:spAutoFit/>
          </a:bodyPr>
          <a:lstStyle/>
          <a:p>
            <a:r>
              <a:rPr lang="en-US" sz="1100" dirty="0" smtClean="0">
                <a:latin typeface="Arial"/>
                <a:cs typeface="Arial"/>
              </a:rPr>
              <a:t>These are the profiles of the weather covariates.</a:t>
            </a:r>
            <a:endParaRPr lang="en-US" sz="1100" dirty="0">
              <a:latin typeface="Arial"/>
              <a:cs typeface="Arial"/>
            </a:endParaRPr>
          </a:p>
        </p:txBody>
      </p:sp>
      <p:sp>
        <p:nvSpPr>
          <p:cNvPr id="99" name="TextBox 98"/>
          <p:cNvSpPr txBox="1"/>
          <p:nvPr/>
        </p:nvSpPr>
        <p:spPr>
          <a:xfrm>
            <a:off x="8897912" y="13568559"/>
            <a:ext cx="6048060" cy="954107"/>
          </a:xfrm>
          <a:prstGeom prst="rect">
            <a:avLst/>
          </a:prstGeom>
          <a:noFill/>
        </p:spPr>
        <p:txBody>
          <a:bodyPr wrap="square" rtlCol="0">
            <a:spAutoFit/>
          </a:bodyPr>
          <a:lstStyle/>
          <a:p>
            <a:r>
              <a:rPr lang="en-US" sz="2800" dirty="0" smtClean="0">
                <a:latin typeface="Arial"/>
                <a:cs typeface="Arial"/>
              </a:rPr>
              <a:t>Code profiling gave us good targets for speed improvements.</a:t>
            </a:r>
            <a:endParaRPr lang="en-US" sz="2800" dirty="0">
              <a:latin typeface="Arial"/>
              <a:cs typeface="Arial"/>
            </a:endParaRPr>
          </a:p>
        </p:txBody>
      </p:sp>
      <p:sp>
        <p:nvSpPr>
          <p:cNvPr id="108" name="TextBox 107"/>
          <p:cNvSpPr txBox="1"/>
          <p:nvPr/>
        </p:nvSpPr>
        <p:spPr>
          <a:xfrm>
            <a:off x="17869243" y="30857542"/>
            <a:ext cx="2421531" cy="400110"/>
          </a:xfrm>
          <a:prstGeom prst="rect">
            <a:avLst/>
          </a:prstGeom>
          <a:noFill/>
        </p:spPr>
        <p:txBody>
          <a:bodyPr wrap="none" rtlCol="0">
            <a:spAutoFit/>
          </a:bodyPr>
          <a:lstStyle/>
          <a:p>
            <a:r>
              <a:rPr lang="en-US" sz="2000" dirty="0" smtClean="0">
                <a:latin typeface="Arial"/>
                <a:cs typeface="Arial"/>
              </a:rPr>
              <a:t>Acknowledgements</a:t>
            </a:r>
            <a:endParaRPr lang="en-US" sz="2000" dirty="0">
              <a:latin typeface="Arial"/>
              <a:cs typeface="Arial"/>
            </a:endParaRPr>
          </a:p>
        </p:txBody>
      </p:sp>
      <p:sp>
        <p:nvSpPr>
          <p:cNvPr id="25" name="TextBox 24"/>
          <p:cNvSpPr txBox="1"/>
          <p:nvPr/>
        </p:nvSpPr>
        <p:spPr>
          <a:xfrm>
            <a:off x="18335538" y="29326533"/>
            <a:ext cx="13279343" cy="1446550"/>
          </a:xfrm>
          <a:prstGeom prst="rect">
            <a:avLst/>
          </a:prstGeom>
          <a:noFill/>
        </p:spPr>
        <p:txBody>
          <a:bodyPr wrap="square" rtlCol="0">
            <a:spAutoFit/>
          </a:bodyPr>
          <a:lstStyle/>
          <a:p>
            <a:r>
              <a:rPr lang="en-US" sz="1100" dirty="0"/>
              <a:t>Bradshaw, J. E. (2016). </a:t>
            </a:r>
            <a:r>
              <a:rPr lang="en-US" sz="1100" i="1" dirty="0"/>
              <a:t>Plant Breeding: Past, Present and Future</a:t>
            </a:r>
            <a:r>
              <a:rPr lang="en-US" sz="1100" dirty="0"/>
              <a:t>. Springer.</a:t>
            </a:r>
          </a:p>
          <a:p>
            <a:r>
              <a:rPr lang="en-US" sz="1100" dirty="0" err="1" smtClean="0"/>
              <a:t>Chenu</a:t>
            </a:r>
            <a:r>
              <a:rPr lang="en-US" sz="1100" dirty="0"/>
              <a:t>, K. (2015). </a:t>
            </a:r>
            <a:r>
              <a:rPr lang="en-US" sz="1100" dirty="0" err="1"/>
              <a:t>Characterising</a:t>
            </a:r>
            <a:r>
              <a:rPr lang="en-US" sz="1100" dirty="0"/>
              <a:t> the crop environment – Nature, significance and applications. </a:t>
            </a:r>
            <a:r>
              <a:rPr lang="en-US" sz="1100" i="1" dirty="0"/>
              <a:t>Crop Physiol. Second Ed.</a:t>
            </a:r>
            <a:r>
              <a:rPr lang="en-US" sz="1100" dirty="0"/>
              <a:t>, 321:348. doi:10.1016/B978-0-12-417104-6.00013-3.</a:t>
            </a:r>
          </a:p>
          <a:p>
            <a:r>
              <a:rPr lang="en-US" sz="1100" dirty="0" smtClean="0"/>
              <a:t>Cooper</a:t>
            </a:r>
            <a:r>
              <a:rPr lang="en-US" sz="1100" dirty="0"/>
              <a:t>, M., Messina, C. D., </a:t>
            </a:r>
            <a:r>
              <a:rPr lang="en-US" sz="1100" dirty="0" err="1"/>
              <a:t>Podlich</a:t>
            </a:r>
            <a:r>
              <a:rPr lang="en-US" sz="1100" dirty="0"/>
              <a:t>, D., </a:t>
            </a:r>
            <a:r>
              <a:rPr lang="en-US" sz="1100" dirty="0" err="1"/>
              <a:t>Totir</a:t>
            </a:r>
            <a:r>
              <a:rPr lang="en-US" sz="1100" dirty="0"/>
              <a:t>, L. R., </a:t>
            </a:r>
            <a:r>
              <a:rPr lang="en-US" sz="1100" dirty="0" err="1"/>
              <a:t>Baumgarten</a:t>
            </a:r>
            <a:r>
              <a:rPr lang="en-US" sz="1100" dirty="0"/>
              <a:t>, A., </a:t>
            </a:r>
            <a:r>
              <a:rPr lang="en-US" sz="1100" dirty="0" err="1"/>
              <a:t>Hausmann</a:t>
            </a:r>
            <a:r>
              <a:rPr lang="en-US" sz="1100" dirty="0"/>
              <a:t>, N. J., et al. (2014). Predicting the future of plant breeding: complementing empirical evaluation with genetic prediction. </a:t>
            </a:r>
            <a:r>
              <a:rPr lang="en-US" sz="1100" i="1" dirty="0"/>
              <a:t>Crop Pasture Sci.</a:t>
            </a:r>
            <a:r>
              <a:rPr lang="en-US" sz="1100" dirty="0"/>
              <a:t> 65, 311. doi:10.1071/CP14007.</a:t>
            </a:r>
          </a:p>
          <a:p>
            <a:r>
              <a:rPr lang="en-US" sz="1100" dirty="0" err="1" smtClean="0"/>
              <a:t>Liverani</a:t>
            </a:r>
            <a:r>
              <a:rPr lang="en-US" sz="1100" dirty="0"/>
              <a:t>, S., Hastie, D. I., </a:t>
            </a:r>
            <a:r>
              <a:rPr lang="en-US" sz="1100" dirty="0" err="1"/>
              <a:t>Azizi</a:t>
            </a:r>
            <a:r>
              <a:rPr lang="en-US" sz="1100" dirty="0"/>
              <a:t>, L., </a:t>
            </a:r>
            <a:r>
              <a:rPr lang="en-US" sz="1100" dirty="0" err="1"/>
              <a:t>Papathomas</a:t>
            </a:r>
            <a:r>
              <a:rPr lang="en-US" sz="1100" dirty="0"/>
              <a:t>, M., and Richardson, S. (2013). </a:t>
            </a:r>
            <a:r>
              <a:rPr lang="en-US" sz="1100" dirty="0" err="1"/>
              <a:t>PReMiuM</a:t>
            </a:r>
            <a:r>
              <a:rPr lang="en-US" sz="1100" dirty="0"/>
              <a:t>: An R Package for Profile Regression Mixture Models using </a:t>
            </a:r>
            <a:r>
              <a:rPr lang="en-US" sz="1100" dirty="0" err="1"/>
              <a:t>Dirichlet</a:t>
            </a:r>
            <a:r>
              <a:rPr lang="en-US" sz="1100" dirty="0"/>
              <a:t> Processes. </a:t>
            </a:r>
            <a:r>
              <a:rPr lang="en-US" sz="1100" i="1" dirty="0"/>
              <a:t>ArXiv13032836 Stat</a:t>
            </a:r>
            <a:r>
              <a:rPr lang="en-US" sz="1100" dirty="0"/>
              <a:t>. Available at: http://</a:t>
            </a:r>
            <a:r>
              <a:rPr lang="en-US" sz="1100" dirty="0" err="1"/>
              <a:t>arxiv.org</a:t>
            </a:r>
            <a:r>
              <a:rPr lang="en-US" sz="1100" dirty="0"/>
              <a:t>/abs/1303.2836 [Accessed July 10, 2016].</a:t>
            </a:r>
          </a:p>
          <a:p>
            <a:r>
              <a:rPr lang="en-US" sz="1100" dirty="0"/>
              <a:t> </a:t>
            </a:r>
            <a:r>
              <a:rPr lang="en-US" sz="1100" dirty="0" err="1" smtClean="0"/>
              <a:t>Liverani</a:t>
            </a:r>
            <a:r>
              <a:rPr lang="en-US" sz="1100" dirty="0"/>
              <a:t>, S., Hastie, D. I., </a:t>
            </a:r>
            <a:r>
              <a:rPr lang="en-US" sz="1100" dirty="0" err="1"/>
              <a:t>Azizi</a:t>
            </a:r>
            <a:r>
              <a:rPr lang="en-US" sz="1100" dirty="0"/>
              <a:t>, L., </a:t>
            </a:r>
            <a:r>
              <a:rPr lang="en-US" sz="1100" dirty="0" err="1"/>
              <a:t>Papathomas</a:t>
            </a:r>
            <a:r>
              <a:rPr lang="en-US" sz="1100" dirty="0"/>
              <a:t>, M., and Richardson, S. (2015). </a:t>
            </a:r>
            <a:r>
              <a:rPr lang="en-US" sz="1100" b="1" dirty="0" err="1"/>
              <a:t>PReMiuM</a:t>
            </a:r>
            <a:r>
              <a:rPr lang="en-US" sz="1100" dirty="0"/>
              <a:t> : An </a:t>
            </a:r>
            <a:r>
              <a:rPr lang="en-US" sz="1100" i="1" dirty="0"/>
              <a:t>R</a:t>
            </a:r>
            <a:r>
              <a:rPr lang="en-US" sz="1100" dirty="0"/>
              <a:t> Package for Profile Regression Mixture Models Using </a:t>
            </a:r>
            <a:r>
              <a:rPr lang="en-US" sz="1100" dirty="0" err="1"/>
              <a:t>Dirichlet</a:t>
            </a:r>
            <a:r>
              <a:rPr lang="en-US" sz="1100" dirty="0"/>
              <a:t> Processes. </a:t>
            </a:r>
            <a:r>
              <a:rPr lang="en-US" sz="1100" i="1" dirty="0"/>
              <a:t>J. Stat. </a:t>
            </a:r>
            <a:r>
              <a:rPr lang="en-US" sz="1100" i="1" dirty="0" err="1"/>
              <a:t>Softw</a:t>
            </a:r>
            <a:r>
              <a:rPr lang="en-US" sz="1100" i="1" dirty="0"/>
              <a:t>.</a:t>
            </a:r>
            <a:r>
              <a:rPr lang="en-US" sz="1100" dirty="0"/>
              <a:t> 64. doi:10.18637/jss.v064.i07</a:t>
            </a:r>
            <a:r>
              <a:rPr lang="en-US" sz="1100" dirty="0" smtClean="0"/>
              <a:t>.</a:t>
            </a:r>
          </a:p>
          <a:p>
            <a:r>
              <a:rPr lang="en-US" sz="1100" dirty="0" err="1" smtClean="0"/>
              <a:t>Malosetti</a:t>
            </a:r>
            <a:r>
              <a:rPr lang="en-US" sz="1100" dirty="0"/>
              <a:t>, M., </a:t>
            </a:r>
            <a:r>
              <a:rPr lang="en-US" sz="1100" dirty="0" err="1"/>
              <a:t>Bustos-Korts</a:t>
            </a:r>
            <a:r>
              <a:rPr lang="en-US" sz="1100" dirty="0"/>
              <a:t>, D., Boer, M. P., and van </a:t>
            </a:r>
            <a:r>
              <a:rPr lang="en-US" sz="1100" dirty="0" err="1"/>
              <a:t>Eeuwijk</a:t>
            </a:r>
            <a:r>
              <a:rPr lang="en-US" sz="1100" dirty="0"/>
              <a:t>, F. A. (2016). Predicting Responses in Multiple Environments: Issues in Relation to Genotype × Environment Interactions. </a:t>
            </a:r>
            <a:r>
              <a:rPr lang="en-US" sz="1100" i="1" dirty="0"/>
              <a:t>Crop Sci.</a:t>
            </a:r>
            <a:r>
              <a:rPr lang="en-US" sz="1100" dirty="0"/>
              <a:t> 0, 0. doi:10.2135/cropsci2015.05.0311</a:t>
            </a:r>
            <a:r>
              <a:rPr lang="en-US" sz="1100" dirty="0" smtClean="0"/>
              <a:t>.</a:t>
            </a:r>
            <a:endParaRPr lang="en-US" sz="1100" dirty="0"/>
          </a:p>
        </p:txBody>
      </p:sp>
    </p:spTree>
    <p:extLst>
      <p:ext uri="{BB962C8B-B14F-4D97-AF65-F5344CB8AC3E}">
        <p14:creationId xmlns:p14="http://schemas.microsoft.com/office/powerpoint/2010/main" val="293822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TotalTime>
  <Words>1663</Words>
  <Application>Microsoft Macintosh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UNCW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Stapleton</dc:creator>
  <cp:lastModifiedBy>Ann Stapleton</cp:lastModifiedBy>
  <cp:revision>65</cp:revision>
  <dcterms:created xsi:type="dcterms:W3CDTF">2017-07-16T17:55:20Z</dcterms:created>
  <dcterms:modified xsi:type="dcterms:W3CDTF">2017-07-19T18:29:06Z</dcterms:modified>
</cp:coreProperties>
</file>