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aleway SemiBold"/>
      <p:regular r:id="rId27"/>
      <p:bold r:id="rId28"/>
      <p:italic r:id="rId29"/>
      <p:boldItalic r:id="rId30"/>
    </p:embeddedFont>
    <p:embeddedFont>
      <p:font typeface="Raleway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alewaySemiBold-bold.fntdata"/><Relationship Id="rId27" Type="http://schemas.openxmlformats.org/officeDocument/2006/relationships/font" Target="fonts/Raleway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Medium-regular.fntdata"/><Relationship Id="rId30" Type="http://schemas.openxmlformats.org/officeDocument/2006/relationships/font" Target="fonts/Raleway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RalewayMedium-italic.fntdata"/><Relationship Id="rId10" Type="http://schemas.openxmlformats.org/officeDocument/2006/relationships/slide" Target="slides/slide6.xml"/><Relationship Id="rId32" Type="http://schemas.openxmlformats.org/officeDocument/2006/relationships/font" Target="fonts/RalewayMedium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alewayMedium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c5cbd0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c5cbd0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860eb98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860eb98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8c58dc0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8c58dc0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860eb98f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860eb98f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8b53725c8_0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8b53725c8_0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8b53725c8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8b53725c8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8c5cbd0c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8c5cbd0c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860eb98f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860eb98f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8b53725c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8b53725c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b53725c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b53725c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b53725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b5372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c5cbd0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c5cbd0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67c34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67c34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b53725c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b53725c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67c340c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67c340c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60eb98f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60eb98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b53725c8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b53725c8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12.jpg"/><Relationship Id="rId6" Type="http://schemas.openxmlformats.org/officeDocument/2006/relationships/image" Target="../media/image8.jpg"/><Relationship Id="rId7" Type="http://schemas.openxmlformats.org/officeDocument/2006/relationships/image" Target="../media/image13.jpg"/><Relationship Id="rId8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atari.com/history/1972-1984-0" TargetMode="External"/><Relationship Id="rId4" Type="http://schemas.openxmlformats.org/officeDocument/2006/relationships/hyperlink" Target="https://www.opengl.org/resources/libraries/glut/spec3/node76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E6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4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BREAKO</a:t>
            </a:r>
            <a:r>
              <a:rPr b="1" baseline="30000" lang="en" sz="8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27075"/>
            <a:ext cx="85206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ECABA"/>
                </a:solidFill>
              </a:rPr>
              <a:t>CS360 PROJECT</a:t>
            </a:r>
            <a:endParaRPr b="1" sz="1400">
              <a:solidFill>
                <a:srgbClr val="FECABA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ECAB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NORA ALSHAALAN</a:t>
            </a:r>
            <a:endParaRPr sz="1400">
              <a:solidFill>
                <a:srgbClr val="FECAB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ECAB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NORAH ALSABTI</a:t>
            </a:r>
            <a:endParaRPr sz="1400">
              <a:solidFill>
                <a:srgbClr val="FECAB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484500" y="2413525"/>
            <a:ext cx="419100" cy="419100"/>
          </a:xfrm>
          <a:prstGeom prst="ellipse">
            <a:avLst/>
          </a:prstGeom>
          <a:solidFill>
            <a:srgbClr val="4557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225150" y="3516632"/>
            <a:ext cx="937800" cy="141600"/>
          </a:xfrm>
          <a:prstGeom prst="rect">
            <a:avLst/>
          </a:prstGeom>
          <a:solidFill>
            <a:srgbClr val="FEC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CABA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ctrTitle"/>
          </p:nvPr>
        </p:nvSpPr>
        <p:spPr>
          <a:xfrm>
            <a:off x="311700" y="131775"/>
            <a:ext cx="85206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CHALLENGE 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1957500" y="1218775"/>
            <a:ext cx="5229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AABB - Circle collision detection</a:t>
            </a:r>
            <a:endParaRPr b="1" sz="18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Finding P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1359825" y="1997525"/>
            <a:ext cx="1890900" cy="1890900"/>
          </a:xfrm>
          <a:prstGeom prst="ellipse">
            <a:avLst/>
          </a:prstGeom>
          <a:noFill/>
          <a:ln cap="flat" cmpd="sng" w="38100">
            <a:solidFill>
              <a:srgbClr val="F37E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3799900" y="2594825"/>
            <a:ext cx="3567300" cy="2069700"/>
          </a:xfrm>
          <a:prstGeom prst="rect">
            <a:avLst/>
          </a:prstGeom>
          <a:noFill/>
          <a:ln cap="flat" cmpd="sng" w="38100">
            <a:solidFill>
              <a:srgbClr val="455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2"/>
          <p:cNvCxnSpPr>
            <a:stCxn id="224" idx="5"/>
            <a:endCxn id="221" idx="1"/>
          </p:cNvCxnSpPr>
          <p:nvPr/>
        </p:nvCxnSpPr>
        <p:spPr>
          <a:xfrm rot="10800000">
            <a:off x="1636593" y="2274293"/>
            <a:ext cx="719700" cy="719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2"/>
          <p:cNvSpPr txBox="1"/>
          <p:nvPr/>
        </p:nvSpPr>
        <p:spPr>
          <a:xfrm>
            <a:off x="1410725" y="2567075"/>
            <a:ext cx="717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radius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2281025" y="2594825"/>
            <a:ext cx="3906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endParaRPr>
              <a:solidFill>
                <a:srgbClr val="F37E60"/>
              </a:solidFill>
            </a:endParaRPr>
          </a:p>
        </p:txBody>
      </p:sp>
      <p:cxnSp>
        <p:nvCxnSpPr>
          <p:cNvPr id="227" name="Google Shape;227;p22"/>
          <p:cNvCxnSpPr/>
          <p:nvPr/>
        </p:nvCxnSpPr>
        <p:spPr>
          <a:xfrm>
            <a:off x="2368775" y="2678425"/>
            <a:ext cx="215100" cy="1200"/>
          </a:xfrm>
          <a:prstGeom prst="straightConnector1">
            <a:avLst/>
          </a:prstGeom>
          <a:noFill/>
          <a:ln cap="flat" cmpd="sng" w="9525">
            <a:solidFill>
              <a:srgbClr val="F37E6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2"/>
          <p:cNvSpPr txBox="1"/>
          <p:nvPr/>
        </p:nvSpPr>
        <p:spPr>
          <a:xfrm>
            <a:off x="5621975" y="3578650"/>
            <a:ext cx="390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endParaRPr>
              <a:solidFill>
                <a:srgbClr val="4557AB"/>
              </a:solidFill>
            </a:endParaRPr>
          </a:p>
        </p:txBody>
      </p:sp>
      <p:cxnSp>
        <p:nvCxnSpPr>
          <p:cNvPr id="229" name="Google Shape;229;p22"/>
          <p:cNvCxnSpPr/>
          <p:nvPr/>
        </p:nvCxnSpPr>
        <p:spPr>
          <a:xfrm>
            <a:off x="5709725" y="3662250"/>
            <a:ext cx="215100" cy="1200"/>
          </a:xfrm>
          <a:prstGeom prst="straightConnector1">
            <a:avLst/>
          </a:prstGeom>
          <a:noFill/>
          <a:ln cap="flat" cmpd="sng" w="9525">
            <a:solidFill>
              <a:srgbClr val="4557A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2"/>
          <p:cNvCxnSpPr>
            <a:endCxn id="231" idx="1"/>
          </p:cNvCxnSpPr>
          <p:nvPr/>
        </p:nvCxnSpPr>
        <p:spPr>
          <a:xfrm>
            <a:off x="2310232" y="2938157"/>
            <a:ext cx="3222300" cy="64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32" name="Google Shape;232;p22"/>
          <p:cNvGrpSpPr/>
          <p:nvPr/>
        </p:nvGrpSpPr>
        <p:grpSpPr>
          <a:xfrm rot="733681">
            <a:off x="4252450" y="3094897"/>
            <a:ext cx="887089" cy="326996"/>
            <a:chOff x="3346943" y="4248962"/>
            <a:chExt cx="887100" cy="327000"/>
          </a:xfrm>
        </p:grpSpPr>
        <p:sp>
          <p:nvSpPr>
            <p:cNvPr id="233" name="Google Shape;233;p22"/>
            <p:cNvSpPr txBox="1"/>
            <p:nvPr/>
          </p:nvSpPr>
          <p:spPr>
            <a:xfrm>
              <a:off x="3346943" y="4248962"/>
              <a:ext cx="8871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D= C - B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34" name="Google Shape;234;p22"/>
            <p:cNvCxnSpPr/>
            <p:nvPr/>
          </p:nvCxnSpPr>
          <p:spPr>
            <a:xfrm>
              <a:off x="3373543" y="4332562"/>
              <a:ext cx="215100" cy="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5" name="Google Shape;235;p22"/>
            <p:cNvCxnSpPr/>
            <p:nvPr/>
          </p:nvCxnSpPr>
          <p:spPr>
            <a:xfrm>
              <a:off x="3649793" y="4332562"/>
              <a:ext cx="215100" cy="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6" name="Google Shape;236;p22"/>
            <p:cNvCxnSpPr/>
            <p:nvPr/>
          </p:nvCxnSpPr>
          <p:spPr>
            <a:xfrm>
              <a:off x="3926043" y="4332562"/>
              <a:ext cx="215100" cy="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37" name="Google Shape;237;p22"/>
          <p:cNvCxnSpPr/>
          <p:nvPr/>
        </p:nvCxnSpPr>
        <p:spPr>
          <a:xfrm rot="10800000">
            <a:off x="5577250" y="2936825"/>
            <a:ext cx="0" cy="653700"/>
          </a:xfrm>
          <a:prstGeom prst="straightConnector1">
            <a:avLst/>
          </a:prstGeom>
          <a:noFill/>
          <a:ln cap="flat" cmpd="sng" w="28575">
            <a:solidFill>
              <a:srgbClr val="4557A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2"/>
          <p:cNvCxnSpPr/>
          <p:nvPr/>
        </p:nvCxnSpPr>
        <p:spPr>
          <a:xfrm rot="10800000">
            <a:off x="3799900" y="3629675"/>
            <a:ext cx="1792200" cy="0"/>
          </a:xfrm>
          <a:prstGeom prst="straightConnector1">
            <a:avLst/>
          </a:prstGeom>
          <a:noFill/>
          <a:ln cap="flat" cmpd="sng" w="28575">
            <a:solidFill>
              <a:srgbClr val="4557A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2"/>
          <p:cNvSpPr/>
          <p:nvPr/>
        </p:nvSpPr>
        <p:spPr>
          <a:xfrm>
            <a:off x="5511400" y="3557525"/>
            <a:ext cx="144300" cy="144300"/>
          </a:xfrm>
          <a:prstGeom prst="ellipse">
            <a:avLst/>
          </a:prstGeom>
          <a:solidFill>
            <a:srgbClr val="4557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2"/>
          <p:cNvCxnSpPr/>
          <p:nvPr/>
        </p:nvCxnSpPr>
        <p:spPr>
          <a:xfrm>
            <a:off x="2337688" y="2938400"/>
            <a:ext cx="3233700" cy="0"/>
          </a:xfrm>
          <a:prstGeom prst="straightConnector1">
            <a:avLst/>
          </a:prstGeom>
          <a:noFill/>
          <a:ln cap="flat" cmpd="sng" w="28575">
            <a:solidFill>
              <a:srgbClr val="F37E6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0" name="Google Shape;240;p22"/>
          <p:cNvSpPr/>
          <p:nvPr/>
        </p:nvSpPr>
        <p:spPr>
          <a:xfrm>
            <a:off x="3728725" y="2870825"/>
            <a:ext cx="144300" cy="1443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2233125" y="2870825"/>
            <a:ext cx="144300" cy="144300"/>
          </a:xfrm>
          <a:prstGeom prst="ellipse">
            <a:avLst/>
          </a:prstGeom>
          <a:solidFill>
            <a:srgbClr val="F37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 txBox="1"/>
          <p:nvPr/>
        </p:nvSpPr>
        <p:spPr>
          <a:xfrm>
            <a:off x="4131925" y="3680700"/>
            <a:ext cx="1122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clamped.x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5621975" y="3119825"/>
            <a:ext cx="1122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clamped.y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3409300" y="2547425"/>
            <a:ext cx="390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endParaRPr>
              <a:solidFill>
                <a:srgbClr val="CC0000"/>
              </a:solidFill>
            </a:endParaRPr>
          </a:p>
        </p:txBody>
      </p:sp>
      <p:cxnSp>
        <p:nvCxnSpPr>
          <p:cNvPr id="244" name="Google Shape;244;p22"/>
          <p:cNvCxnSpPr/>
          <p:nvPr/>
        </p:nvCxnSpPr>
        <p:spPr>
          <a:xfrm>
            <a:off x="3497050" y="2631025"/>
            <a:ext cx="215100" cy="1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2"/>
          <p:cNvCxnSpPr/>
          <p:nvPr/>
        </p:nvCxnSpPr>
        <p:spPr>
          <a:xfrm rot="10800000">
            <a:off x="5596000" y="2489975"/>
            <a:ext cx="1792200" cy="0"/>
          </a:xfrm>
          <a:prstGeom prst="straightConnector1">
            <a:avLst/>
          </a:prstGeom>
          <a:noFill/>
          <a:ln cap="flat" cmpd="sng" w="28575">
            <a:solidFill>
              <a:srgbClr val="4557A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6" name="Google Shape;246;p22"/>
          <p:cNvCxnSpPr/>
          <p:nvPr/>
        </p:nvCxnSpPr>
        <p:spPr>
          <a:xfrm>
            <a:off x="7496625" y="2632225"/>
            <a:ext cx="0" cy="1056000"/>
          </a:xfrm>
          <a:prstGeom prst="straightConnector1">
            <a:avLst/>
          </a:prstGeom>
          <a:noFill/>
          <a:ln cap="flat" cmpd="sng" w="28575">
            <a:solidFill>
              <a:srgbClr val="4557A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7" name="Google Shape;247;p22"/>
          <p:cNvSpPr txBox="1"/>
          <p:nvPr/>
        </p:nvSpPr>
        <p:spPr>
          <a:xfrm>
            <a:off x="5813575" y="2166500"/>
            <a:ext cx="13569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Half-width 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7528175" y="3016375"/>
            <a:ext cx="13569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Half-height h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49" name="Google Shape;249;p22"/>
          <p:cNvCxnSpPr/>
          <p:nvPr/>
        </p:nvCxnSpPr>
        <p:spPr>
          <a:xfrm>
            <a:off x="4913550" y="1600250"/>
            <a:ext cx="215100" cy="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E60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ctrTitle"/>
          </p:nvPr>
        </p:nvSpPr>
        <p:spPr>
          <a:xfrm>
            <a:off x="311700" y="352550"/>
            <a:ext cx="8520600" cy="10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BOUNCING BACK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936888" y="3454438"/>
            <a:ext cx="1200000" cy="327000"/>
          </a:xfrm>
          <a:prstGeom prst="rect">
            <a:avLst/>
          </a:prstGeom>
          <a:solidFill>
            <a:srgbClr val="FEC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23"/>
          <p:cNvGrpSpPr/>
          <p:nvPr/>
        </p:nvGrpSpPr>
        <p:grpSpPr>
          <a:xfrm>
            <a:off x="1327338" y="3035400"/>
            <a:ext cx="419100" cy="419100"/>
            <a:chOff x="1362563" y="2570850"/>
            <a:chExt cx="419100" cy="419100"/>
          </a:xfrm>
        </p:grpSpPr>
        <p:sp>
          <p:nvSpPr>
            <p:cNvPr id="257" name="Google Shape;257;p23"/>
            <p:cNvSpPr/>
            <p:nvPr/>
          </p:nvSpPr>
          <p:spPr>
            <a:xfrm>
              <a:off x="1362563" y="2570850"/>
              <a:ext cx="419100" cy="419100"/>
            </a:xfrm>
            <a:prstGeom prst="ellipse">
              <a:avLst/>
            </a:prstGeom>
            <a:solidFill>
              <a:srgbClr val="455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1522463" y="2730750"/>
              <a:ext cx="99300" cy="9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9" name="Google Shape;259;p23"/>
          <p:cNvCxnSpPr/>
          <p:nvPr/>
        </p:nvCxnSpPr>
        <p:spPr>
          <a:xfrm rot="10800000">
            <a:off x="1220925" y="2810350"/>
            <a:ext cx="0" cy="644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3"/>
          <p:cNvSpPr txBox="1"/>
          <p:nvPr/>
        </p:nvSpPr>
        <p:spPr>
          <a:xfrm>
            <a:off x="825788" y="3117450"/>
            <a:ext cx="643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+Y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6000500" y="3454438"/>
            <a:ext cx="1200000" cy="327000"/>
          </a:xfrm>
          <a:prstGeom prst="rect">
            <a:avLst/>
          </a:prstGeom>
          <a:solidFill>
            <a:srgbClr val="FEC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23"/>
          <p:cNvGrpSpPr/>
          <p:nvPr/>
        </p:nvGrpSpPr>
        <p:grpSpPr>
          <a:xfrm>
            <a:off x="7124300" y="3092550"/>
            <a:ext cx="419100" cy="419100"/>
            <a:chOff x="1362563" y="2570850"/>
            <a:chExt cx="419100" cy="419100"/>
          </a:xfrm>
        </p:grpSpPr>
        <p:sp>
          <p:nvSpPr>
            <p:cNvPr id="263" name="Google Shape;263;p23"/>
            <p:cNvSpPr/>
            <p:nvPr/>
          </p:nvSpPr>
          <p:spPr>
            <a:xfrm>
              <a:off x="1362563" y="2570850"/>
              <a:ext cx="419100" cy="419100"/>
            </a:xfrm>
            <a:prstGeom prst="ellipse">
              <a:avLst/>
            </a:prstGeom>
            <a:solidFill>
              <a:srgbClr val="455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1522463" y="2730750"/>
              <a:ext cx="99300" cy="9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5" name="Google Shape;265;p23"/>
          <p:cNvCxnSpPr/>
          <p:nvPr/>
        </p:nvCxnSpPr>
        <p:spPr>
          <a:xfrm rot="10800000">
            <a:off x="7333863" y="2658000"/>
            <a:ext cx="0" cy="644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3"/>
          <p:cNvCxnSpPr/>
          <p:nvPr/>
        </p:nvCxnSpPr>
        <p:spPr>
          <a:xfrm>
            <a:off x="7333863" y="3302100"/>
            <a:ext cx="765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3"/>
          <p:cNvCxnSpPr/>
          <p:nvPr/>
        </p:nvCxnSpPr>
        <p:spPr>
          <a:xfrm flipH="1" rot="10800000">
            <a:off x="7333863" y="2666400"/>
            <a:ext cx="767100" cy="635700"/>
          </a:xfrm>
          <a:prstGeom prst="straightConnector1">
            <a:avLst/>
          </a:prstGeom>
          <a:noFill/>
          <a:ln cap="flat" cmpd="sng" w="28575">
            <a:solidFill>
              <a:srgbClr val="FECA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3"/>
          <p:cNvSpPr txBox="1"/>
          <p:nvPr/>
        </p:nvSpPr>
        <p:spPr>
          <a:xfrm>
            <a:off x="7870875" y="3302038"/>
            <a:ext cx="643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7011950" y="2551713"/>
            <a:ext cx="643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970500" y="3840975"/>
            <a:ext cx="1132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Vy= -Vy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71" name="Google Shape;271;p23"/>
          <p:cNvCxnSpPr/>
          <p:nvPr/>
        </p:nvCxnSpPr>
        <p:spPr>
          <a:xfrm rot="10800000">
            <a:off x="4283325" y="2065875"/>
            <a:ext cx="0" cy="1622700"/>
          </a:xfrm>
          <a:prstGeom prst="straightConnector1">
            <a:avLst/>
          </a:prstGeom>
          <a:noFill/>
          <a:ln cap="flat" cmpd="sng" w="76200">
            <a:solidFill>
              <a:srgbClr val="FECA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23"/>
          <p:cNvSpPr txBox="1"/>
          <p:nvPr/>
        </p:nvSpPr>
        <p:spPr>
          <a:xfrm>
            <a:off x="4408538" y="2450400"/>
            <a:ext cx="643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+X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73" name="Google Shape;273;p23"/>
          <p:cNvGrpSpPr/>
          <p:nvPr/>
        </p:nvGrpSpPr>
        <p:grpSpPr>
          <a:xfrm>
            <a:off x="4346588" y="2822700"/>
            <a:ext cx="419100" cy="419100"/>
            <a:chOff x="1362563" y="2570850"/>
            <a:chExt cx="419100" cy="419100"/>
          </a:xfrm>
        </p:grpSpPr>
        <p:sp>
          <p:nvSpPr>
            <p:cNvPr id="274" name="Google Shape;274;p23"/>
            <p:cNvSpPr/>
            <p:nvPr/>
          </p:nvSpPr>
          <p:spPr>
            <a:xfrm>
              <a:off x="1362563" y="2570850"/>
              <a:ext cx="419100" cy="419100"/>
            </a:xfrm>
            <a:prstGeom prst="ellipse">
              <a:avLst/>
            </a:prstGeom>
            <a:solidFill>
              <a:srgbClr val="455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1522463" y="2730750"/>
              <a:ext cx="99300" cy="9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6" name="Google Shape;276;p23"/>
          <p:cNvCxnSpPr/>
          <p:nvPr/>
        </p:nvCxnSpPr>
        <p:spPr>
          <a:xfrm>
            <a:off x="4346600" y="2780400"/>
            <a:ext cx="609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3"/>
          <p:cNvSpPr txBox="1"/>
          <p:nvPr/>
        </p:nvSpPr>
        <p:spPr>
          <a:xfrm>
            <a:off x="3936650" y="3840975"/>
            <a:ext cx="1239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Vx= -Vx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6332400" y="3831075"/>
            <a:ext cx="18504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Vx= V * x/r 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Vy= V * y/r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7549413" y="3131175"/>
            <a:ext cx="72525" cy="155800"/>
          </a:xfrm>
          <a:custGeom>
            <a:rect b="b" l="l" r="r" t="t"/>
            <a:pathLst>
              <a:path extrusionOk="0" h="6232" w="2901">
                <a:moveTo>
                  <a:pt x="0" y="0"/>
                </a:moveTo>
                <a:cubicBezTo>
                  <a:pt x="2181" y="364"/>
                  <a:pt x="3837" y="4667"/>
                  <a:pt x="2275" y="6232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Google Shape;280;p23"/>
          <p:cNvSpPr txBox="1"/>
          <p:nvPr/>
        </p:nvSpPr>
        <p:spPr>
          <a:xfrm>
            <a:off x="5699488" y="1451275"/>
            <a:ext cx="22638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PROBLEM</a:t>
            </a:r>
            <a:endParaRPr b="1" sz="2400">
              <a:solidFill>
                <a:srgbClr val="FECAB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This is very hard to implement</a:t>
            </a:r>
            <a:endParaRPr b="1" sz="18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CABA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ctrTitle"/>
          </p:nvPr>
        </p:nvSpPr>
        <p:spPr>
          <a:xfrm>
            <a:off x="311700" y="131775"/>
            <a:ext cx="85206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SOLUTION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ROUGH APPROXIMATION</a:t>
            </a:r>
            <a:endParaRPr b="1"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5807601" y="3309525"/>
            <a:ext cx="1130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7E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Flip Vx</a:t>
            </a:r>
            <a:endParaRPr b="1" sz="18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87" name="Google Shape;287;p24"/>
          <p:cNvCxnSpPr/>
          <p:nvPr/>
        </p:nvCxnSpPr>
        <p:spPr>
          <a:xfrm>
            <a:off x="4529181" y="1663300"/>
            <a:ext cx="48900" cy="3231600"/>
          </a:xfrm>
          <a:prstGeom prst="straightConnector1">
            <a:avLst/>
          </a:prstGeom>
          <a:noFill/>
          <a:ln cap="flat" cmpd="sng" w="28575">
            <a:solidFill>
              <a:srgbClr val="4557A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4"/>
          <p:cNvCxnSpPr/>
          <p:nvPr/>
        </p:nvCxnSpPr>
        <p:spPr>
          <a:xfrm>
            <a:off x="2126992" y="3309526"/>
            <a:ext cx="4890000" cy="0"/>
          </a:xfrm>
          <a:prstGeom prst="straightConnector1">
            <a:avLst/>
          </a:prstGeom>
          <a:noFill/>
          <a:ln cap="flat" cmpd="sng" w="28575">
            <a:solidFill>
              <a:srgbClr val="4557AB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9" name="Google Shape;289;p24"/>
          <p:cNvGrpSpPr/>
          <p:nvPr/>
        </p:nvGrpSpPr>
        <p:grpSpPr>
          <a:xfrm>
            <a:off x="3694741" y="2432037"/>
            <a:ext cx="1754856" cy="1754897"/>
            <a:chOff x="4362450" y="2123175"/>
            <a:chExt cx="419100" cy="419100"/>
          </a:xfrm>
        </p:grpSpPr>
        <p:sp>
          <p:nvSpPr>
            <p:cNvPr id="290" name="Google Shape;290;p24"/>
            <p:cNvSpPr/>
            <p:nvPr/>
          </p:nvSpPr>
          <p:spPr>
            <a:xfrm>
              <a:off x="4362450" y="2123175"/>
              <a:ext cx="419100" cy="419100"/>
            </a:xfrm>
            <a:prstGeom prst="ellipse">
              <a:avLst/>
            </a:prstGeom>
            <a:solidFill>
              <a:srgbClr val="F37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4542600" y="2303325"/>
              <a:ext cx="58800" cy="58800"/>
            </a:xfrm>
            <a:prstGeom prst="ellipse">
              <a:avLst/>
            </a:prstGeom>
            <a:solidFill>
              <a:srgbClr val="FEC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2" name="Google Shape;292;p24"/>
          <p:cNvCxnSpPr/>
          <p:nvPr/>
        </p:nvCxnSpPr>
        <p:spPr>
          <a:xfrm flipH="1" rot="10800000">
            <a:off x="4572038" y="2166817"/>
            <a:ext cx="1235700" cy="1142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3" name="Google Shape;293;p24"/>
          <p:cNvCxnSpPr/>
          <p:nvPr/>
        </p:nvCxnSpPr>
        <p:spPr>
          <a:xfrm rot="10800000">
            <a:off x="3336338" y="2166817"/>
            <a:ext cx="1235700" cy="1142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4" name="Google Shape;294;p24"/>
          <p:cNvCxnSpPr/>
          <p:nvPr/>
        </p:nvCxnSpPr>
        <p:spPr>
          <a:xfrm>
            <a:off x="4572038" y="3309517"/>
            <a:ext cx="1235700" cy="1142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5" name="Google Shape;295;p24"/>
          <p:cNvCxnSpPr/>
          <p:nvPr/>
        </p:nvCxnSpPr>
        <p:spPr>
          <a:xfrm flipH="1">
            <a:off x="3336338" y="3309517"/>
            <a:ext cx="1235700" cy="1142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6" name="Google Shape;296;p24"/>
          <p:cNvCxnSpPr/>
          <p:nvPr/>
        </p:nvCxnSpPr>
        <p:spPr>
          <a:xfrm flipH="1" rot="10800000">
            <a:off x="5586458" y="2738267"/>
            <a:ext cx="208800" cy="1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4"/>
          <p:cNvCxnSpPr/>
          <p:nvPr/>
        </p:nvCxnSpPr>
        <p:spPr>
          <a:xfrm flipH="1" rot="10800000">
            <a:off x="5586458" y="3880753"/>
            <a:ext cx="208800" cy="1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4"/>
          <p:cNvCxnSpPr/>
          <p:nvPr/>
        </p:nvCxnSpPr>
        <p:spPr>
          <a:xfrm flipH="1">
            <a:off x="5793808" y="2725998"/>
            <a:ext cx="13800" cy="115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4"/>
          <p:cNvSpPr txBox="1"/>
          <p:nvPr/>
        </p:nvSpPr>
        <p:spPr>
          <a:xfrm>
            <a:off x="2126992" y="3309526"/>
            <a:ext cx="1364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7E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Flip Vx</a:t>
            </a:r>
            <a:endParaRPr b="1" sz="18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00" name="Google Shape;300;p24"/>
          <p:cNvCxnSpPr/>
          <p:nvPr/>
        </p:nvCxnSpPr>
        <p:spPr>
          <a:xfrm flipH="1">
            <a:off x="3392606" y="2719882"/>
            <a:ext cx="208800" cy="1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4"/>
          <p:cNvCxnSpPr/>
          <p:nvPr/>
        </p:nvCxnSpPr>
        <p:spPr>
          <a:xfrm flipH="1" rot="10800000">
            <a:off x="3380256" y="2732237"/>
            <a:ext cx="13800" cy="115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4"/>
          <p:cNvCxnSpPr/>
          <p:nvPr/>
        </p:nvCxnSpPr>
        <p:spPr>
          <a:xfrm flipH="1">
            <a:off x="3392606" y="3874703"/>
            <a:ext cx="208800" cy="1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4"/>
          <p:cNvCxnSpPr/>
          <p:nvPr/>
        </p:nvCxnSpPr>
        <p:spPr>
          <a:xfrm flipH="1" rot="5400000">
            <a:off x="5026630" y="2190343"/>
            <a:ext cx="208800" cy="1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4"/>
          <p:cNvCxnSpPr/>
          <p:nvPr/>
        </p:nvCxnSpPr>
        <p:spPr>
          <a:xfrm flipH="1" rot="-5400000">
            <a:off x="4540575" y="1509292"/>
            <a:ext cx="13800" cy="115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4"/>
          <p:cNvCxnSpPr/>
          <p:nvPr/>
        </p:nvCxnSpPr>
        <p:spPr>
          <a:xfrm flipH="1" rot="5400000">
            <a:off x="3871808" y="2190343"/>
            <a:ext cx="208800" cy="1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4"/>
          <p:cNvCxnSpPr/>
          <p:nvPr/>
        </p:nvCxnSpPr>
        <p:spPr>
          <a:xfrm rot="5400000">
            <a:off x="5020492" y="4416292"/>
            <a:ext cx="208800" cy="1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4"/>
          <p:cNvCxnSpPr/>
          <p:nvPr/>
        </p:nvCxnSpPr>
        <p:spPr>
          <a:xfrm rot="-5400000">
            <a:off x="4534437" y="3954943"/>
            <a:ext cx="13800" cy="115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4"/>
          <p:cNvCxnSpPr/>
          <p:nvPr/>
        </p:nvCxnSpPr>
        <p:spPr>
          <a:xfrm rot="5400000">
            <a:off x="3865670" y="4416292"/>
            <a:ext cx="208800" cy="1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4"/>
          <p:cNvSpPr txBox="1"/>
          <p:nvPr/>
        </p:nvSpPr>
        <p:spPr>
          <a:xfrm>
            <a:off x="4544399" y="4612375"/>
            <a:ext cx="116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7E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Flip Vy</a:t>
            </a:r>
            <a:endParaRPr b="1" sz="18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4609399" y="1552200"/>
            <a:ext cx="116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7E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Flip Vy</a:t>
            </a:r>
            <a:endParaRPr b="1" sz="18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E60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ctrTitle"/>
          </p:nvPr>
        </p:nvSpPr>
        <p:spPr>
          <a:xfrm>
            <a:off x="311700" y="352550"/>
            <a:ext cx="8520600" cy="10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BREAKING BLOCKS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621275" y="1500950"/>
            <a:ext cx="69267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CAB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//In display(GLAutoDrawable drawable)</a:t>
            </a:r>
            <a:endParaRPr sz="1800">
              <a:solidFill>
                <a:srgbClr val="FECAB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if( </a:t>
            </a:r>
            <a:r>
              <a:rPr b="1"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r>
              <a:rPr lang="en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BLOCKS[i][j].</a:t>
            </a:r>
            <a:r>
              <a:rPr b="1"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isBroken() </a:t>
            </a:r>
            <a:r>
              <a:rPr lang="en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){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//DRAW BLOCKS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if( </a:t>
            </a:r>
            <a:r>
              <a:rPr b="1"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r>
              <a:rPr lang="en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BLOCKS[i][j].</a:t>
            </a:r>
            <a:r>
              <a:rPr b="1"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isBroken()</a:t>
            </a:r>
            <a:r>
              <a:rPr lang="en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&amp;&amp; BLOCKS[i][j].</a:t>
            </a:r>
            <a:r>
              <a:rPr b="1"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collision(ball)</a:t>
            </a:r>
            <a:r>
              <a:rPr lang="en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)                         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BL</a:t>
            </a:r>
            <a:r>
              <a:rPr lang="en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</a:t>
            </a:r>
            <a:r>
              <a:rPr lang="en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CKS[i][j].</a:t>
            </a:r>
            <a:r>
              <a:rPr b="1"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break_it();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1177900" y="2848450"/>
            <a:ext cx="84300" cy="84600"/>
          </a:xfrm>
          <a:prstGeom prst="ellipse">
            <a:avLst/>
          </a:prstGeom>
          <a:solidFill>
            <a:srgbClr val="FEC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1177900" y="3044676"/>
            <a:ext cx="84300" cy="84600"/>
          </a:xfrm>
          <a:prstGeom prst="ellipse">
            <a:avLst/>
          </a:prstGeom>
          <a:solidFill>
            <a:srgbClr val="FEC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1177900" y="3240903"/>
            <a:ext cx="84300" cy="84600"/>
          </a:xfrm>
          <a:prstGeom prst="ellipse">
            <a:avLst/>
          </a:prstGeom>
          <a:solidFill>
            <a:srgbClr val="FEC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1177900" y="3437129"/>
            <a:ext cx="84300" cy="84600"/>
          </a:xfrm>
          <a:prstGeom prst="ellipse">
            <a:avLst/>
          </a:prstGeom>
          <a:solidFill>
            <a:srgbClr val="FEC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25"/>
          <p:cNvGrpSpPr/>
          <p:nvPr/>
        </p:nvGrpSpPr>
        <p:grpSpPr>
          <a:xfrm>
            <a:off x="6628105" y="1500959"/>
            <a:ext cx="1911156" cy="2061636"/>
            <a:chOff x="6486200" y="1662400"/>
            <a:chExt cx="1477850" cy="1594213"/>
          </a:xfrm>
        </p:grpSpPr>
        <p:sp>
          <p:nvSpPr>
            <p:cNvPr id="322" name="Google Shape;322;p25"/>
            <p:cNvSpPr/>
            <p:nvPr/>
          </p:nvSpPr>
          <p:spPr>
            <a:xfrm>
              <a:off x="7349038" y="2060275"/>
              <a:ext cx="419100" cy="419100"/>
            </a:xfrm>
            <a:prstGeom prst="ellipse">
              <a:avLst/>
            </a:prstGeom>
            <a:solidFill>
              <a:srgbClr val="455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6727750" y="1662400"/>
              <a:ext cx="1236300" cy="399600"/>
            </a:xfrm>
            <a:prstGeom prst="rect">
              <a:avLst/>
            </a:prstGeom>
            <a:solidFill>
              <a:srgbClr val="FEC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7210850" y="2464825"/>
              <a:ext cx="170500" cy="383625"/>
            </a:xfrm>
            <a:custGeom>
              <a:rect b="b" l="l" r="r" t="t"/>
              <a:pathLst>
                <a:path extrusionOk="0" h="15345" w="6820">
                  <a:moveTo>
                    <a:pt x="6820" y="0"/>
                  </a:moveTo>
                  <a:cubicBezTo>
                    <a:pt x="3410" y="7673"/>
                    <a:pt x="3410" y="7673"/>
                    <a:pt x="0" y="15345"/>
                  </a:cubicBezTo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5" name="Google Shape;325;p25"/>
            <p:cNvSpPr/>
            <p:nvPr/>
          </p:nvSpPr>
          <p:spPr>
            <a:xfrm>
              <a:off x="6678025" y="2372825"/>
              <a:ext cx="632275" cy="248650"/>
            </a:xfrm>
            <a:custGeom>
              <a:rect b="b" l="l" r="r" t="t"/>
              <a:pathLst>
                <a:path extrusionOk="0" h="9946" w="25291">
                  <a:moveTo>
                    <a:pt x="25291" y="0"/>
                  </a:moveTo>
                  <a:cubicBezTo>
                    <a:pt x="16741" y="2993"/>
                    <a:pt x="8158" y="6008"/>
                    <a:pt x="0" y="9946"/>
                  </a:cubicBezTo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6" name="Google Shape;326;p25"/>
            <p:cNvSpPr/>
            <p:nvPr/>
          </p:nvSpPr>
          <p:spPr>
            <a:xfrm>
              <a:off x="6486200" y="2266275"/>
              <a:ext cx="774375" cy="7100"/>
            </a:xfrm>
            <a:custGeom>
              <a:rect b="b" l="l" r="r" t="t"/>
              <a:pathLst>
                <a:path extrusionOk="0" h="284" w="30975">
                  <a:moveTo>
                    <a:pt x="30975" y="284"/>
                  </a:moveTo>
                  <a:cubicBezTo>
                    <a:pt x="20650" y="152"/>
                    <a:pt x="10325" y="0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7" name="Google Shape;327;p25"/>
            <p:cNvSpPr/>
            <p:nvPr/>
          </p:nvSpPr>
          <p:spPr>
            <a:xfrm>
              <a:off x="7409775" y="2524888"/>
              <a:ext cx="78150" cy="731725"/>
            </a:xfrm>
            <a:custGeom>
              <a:rect b="b" l="l" r="r" t="t"/>
              <a:pathLst>
                <a:path extrusionOk="0" h="29269" w="3126">
                  <a:moveTo>
                    <a:pt x="3126" y="0"/>
                  </a:moveTo>
                  <a:cubicBezTo>
                    <a:pt x="2027" y="9750"/>
                    <a:pt x="915" y="19500"/>
                    <a:pt x="0" y="29269"/>
                  </a:cubicBezTo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CABA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type="ctrTitle"/>
          </p:nvPr>
        </p:nvSpPr>
        <p:spPr>
          <a:xfrm>
            <a:off x="311700" y="284175"/>
            <a:ext cx="85206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ALSO USED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3" name="Google Shape;333;p26"/>
          <p:cNvSpPr txBox="1"/>
          <p:nvPr>
            <p:ph idx="1" type="subTitle"/>
          </p:nvPr>
        </p:nvSpPr>
        <p:spPr>
          <a:xfrm>
            <a:off x="740900" y="2989609"/>
            <a:ext cx="29466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glutBitmapCharacter [2]</a:t>
            </a:r>
            <a:endParaRPr b="1" sz="18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4" name="Google Shape;3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274" y="2880775"/>
            <a:ext cx="1751673" cy="705071"/>
          </a:xfrm>
          <a:prstGeom prst="rect">
            <a:avLst/>
          </a:prstGeom>
          <a:noFill/>
          <a:ln cap="flat" cmpd="sng" w="38100">
            <a:solidFill>
              <a:srgbClr val="4557A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5" name="Google Shape;335;p26"/>
          <p:cNvSpPr txBox="1"/>
          <p:nvPr>
            <p:ph idx="1" type="subTitle"/>
          </p:nvPr>
        </p:nvSpPr>
        <p:spPr>
          <a:xfrm>
            <a:off x="740900" y="4211494"/>
            <a:ext cx="21096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GL_TEXTURE_2D</a:t>
            </a:r>
            <a:endParaRPr b="1" sz="18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36" name="Google Shape;336;p26"/>
          <p:cNvCxnSpPr/>
          <p:nvPr/>
        </p:nvCxnSpPr>
        <p:spPr>
          <a:xfrm>
            <a:off x="3841800" y="3229775"/>
            <a:ext cx="2567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37" name="Google Shape;337;p26"/>
          <p:cNvCxnSpPr/>
          <p:nvPr/>
        </p:nvCxnSpPr>
        <p:spPr>
          <a:xfrm>
            <a:off x="2817977" y="4451750"/>
            <a:ext cx="3592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338" name="Google Shape;338;p26"/>
          <p:cNvGrpSpPr/>
          <p:nvPr/>
        </p:nvGrpSpPr>
        <p:grpSpPr>
          <a:xfrm>
            <a:off x="6581632" y="3918392"/>
            <a:ext cx="1897166" cy="1066839"/>
            <a:chOff x="6058224" y="3365025"/>
            <a:chExt cx="2472200" cy="1390200"/>
          </a:xfrm>
        </p:grpSpPr>
        <p:pic>
          <p:nvPicPr>
            <p:cNvPr id="339" name="Google Shape;339;p26"/>
            <p:cNvPicPr preferRelativeResize="0"/>
            <p:nvPr/>
          </p:nvPicPr>
          <p:blipFill rotWithShape="1">
            <a:blip r:embed="rId4">
              <a:alphaModFix/>
            </a:blip>
            <a:srcRect b="1557" l="0" r="891" t="1712"/>
            <a:stretch/>
          </p:blipFill>
          <p:spPr>
            <a:xfrm>
              <a:off x="6058224" y="3365025"/>
              <a:ext cx="590747" cy="41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26"/>
            <p:cNvPicPr preferRelativeResize="0"/>
            <p:nvPr/>
          </p:nvPicPr>
          <p:blipFill rotWithShape="1">
            <a:blip r:embed="rId4">
              <a:alphaModFix/>
            </a:blip>
            <a:srcRect b="1557" l="0" r="891" t="1712"/>
            <a:stretch/>
          </p:blipFill>
          <p:spPr>
            <a:xfrm>
              <a:off x="6685373" y="3365025"/>
              <a:ext cx="590747" cy="41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26"/>
            <p:cNvPicPr preferRelativeResize="0"/>
            <p:nvPr/>
          </p:nvPicPr>
          <p:blipFill rotWithShape="1">
            <a:blip r:embed="rId4">
              <a:alphaModFix/>
            </a:blip>
            <a:srcRect b="1557" l="0" r="891" t="1712"/>
            <a:stretch/>
          </p:blipFill>
          <p:spPr>
            <a:xfrm>
              <a:off x="7312528" y="3365025"/>
              <a:ext cx="590747" cy="41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6"/>
            <p:cNvPicPr preferRelativeResize="0"/>
            <p:nvPr/>
          </p:nvPicPr>
          <p:blipFill rotWithShape="1">
            <a:blip r:embed="rId4">
              <a:alphaModFix/>
            </a:blip>
            <a:srcRect b="1557" l="0" r="891" t="1712"/>
            <a:stretch/>
          </p:blipFill>
          <p:spPr>
            <a:xfrm>
              <a:off x="7939677" y="3365025"/>
              <a:ext cx="590747" cy="41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6"/>
            <p:cNvPicPr preferRelativeResize="0"/>
            <p:nvPr/>
          </p:nvPicPr>
          <p:blipFill rotWithShape="1">
            <a:blip r:embed="rId4">
              <a:alphaModFix/>
            </a:blip>
            <a:srcRect b="1557" l="0" r="891" t="1712"/>
            <a:stretch/>
          </p:blipFill>
          <p:spPr>
            <a:xfrm>
              <a:off x="6058224" y="3851425"/>
              <a:ext cx="590747" cy="41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6"/>
            <p:cNvPicPr preferRelativeResize="0"/>
            <p:nvPr/>
          </p:nvPicPr>
          <p:blipFill rotWithShape="1">
            <a:blip r:embed="rId4">
              <a:alphaModFix/>
            </a:blip>
            <a:srcRect b="1557" l="0" r="891" t="1712"/>
            <a:stretch/>
          </p:blipFill>
          <p:spPr>
            <a:xfrm>
              <a:off x="6685373" y="3851425"/>
              <a:ext cx="590747" cy="41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6"/>
            <p:cNvPicPr preferRelativeResize="0"/>
            <p:nvPr/>
          </p:nvPicPr>
          <p:blipFill rotWithShape="1">
            <a:blip r:embed="rId4">
              <a:alphaModFix/>
            </a:blip>
            <a:srcRect b="1557" l="0" r="891" t="1712"/>
            <a:stretch/>
          </p:blipFill>
          <p:spPr>
            <a:xfrm>
              <a:off x="7312528" y="3851425"/>
              <a:ext cx="590747" cy="41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6"/>
            <p:cNvPicPr preferRelativeResize="0"/>
            <p:nvPr/>
          </p:nvPicPr>
          <p:blipFill rotWithShape="1">
            <a:blip r:embed="rId4">
              <a:alphaModFix/>
            </a:blip>
            <a:srcRect b="1557" l="0" r="891" t="1712"/>
            <a:stretch/>
          </p:blipFill>
          <p:spPr>
            <a:xfrm>
              <a:off x="7939677" y="3851425"/>
              <a:ext cx="590747" cy="41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6"/>
            <p:cNvPicPr preferRelativeResize="0"/>
            <p:nvPr/>
          </p:nvPicPr>
          <p:blipFill rotWithShape="1">
            <a:blip r:embed="rId4">
              <a:alphaModFix/>
            </a:blip>
            <a:srcRect b="1557" l="0" r="891" t="1712"/>
            <a:stretch/>
          </p:blipFill>
          <p:spPr>
            <a:xfrm>
              <a:off x="6058224" y="4337825"/>
              <a:ext cx="590747" cy="41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6"/>
            <p:cNvPicPr preferRelativeResize="0"/>
            <p:nvPr/>
          </p:nvPicPr>
          <p:blipFill rotWithShape="1">
            <a:blip r:embed="rId4">
              <a:alphaModFix/>
            </a:blip>
            <a:srcRect b="1557" l="0" r="891" t="1712"/>
            <a:stretch/>
          </p:blipFill>
          <p:spPr>
            <a:xfrm>
              <a:off x="6685373" y="4337825"/>
              <a:ext cx="590747" cy="41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6"/>
            <p:cNvPicPr preferRelativeResize="0"/>
            <p:nvPr/>
          </p:nvPicPr>
          <p:blipFill rotWithShape="1">
            <a:blip r:embed="rId4">
              <a:alphaModFix/>
            </a:blip>
            <a:srcRect b="1557" l="0" r="891" t="1712"/>
            <a:stretch/>
          </p:blipFill>
          <p:spPr>
            <a:xfrm>
              <a:off x="7312528" y="4337825"/>
              <a:ext cx="590747" cy="41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6"/>
            <p:cNvPicPr preferRelativeResize="0"/>
            <p:nvPr/>
          </p:nvPicPr>
          <p:blipFill rotWithShape="1">
            <a:blip r:embed="rId4">
              <a:alphaModFix/>
            </a:blip>
            <a:srcRect b="1557" l="0" r="891" t="1712"/>
            <a:stretch/>
          </p:blipFill>
          <p:spPr>
            <a:xfrm>
              <a:off x="7939677" y="4337825"/>
              <a:ext cx="590747" cy="417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1" name="Google Shape;351;p26"/>
          <p:cNvSpPr txBox="1"/>
          <p:nvPr>
            <p:ph idx="1" type="subTitle"/>
          </p:nvPr>
        </p:nvSpPr>
        <p:spPr>
          <a:xfrm>
            <a:off x="740900" y="1846459"/>
            <a:ext cx="29466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GLEventListener</a:t>
            </a:r>
            <a:endParaRPr b="1" sz="18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52" name="Google Shape;352;p26"/>
          <p:cNvCxnSpPr/>
          <p:nvPr/>
        </p:nvCxnSpPr>
        <p:spPr>
          <a:xfrm>
            <a:off x="2849675" y="2089525"/>
            <a:ext cx="1108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6"/>
          <p:cNvCxnSpPr/>
          <p:nvPr/>
        </p:nvCxnSpPr>
        <p:spPr>
          <a:xfrm>
            <a:off x="3958450" y="1632941"/>
            <a:ext cx="0" cy="9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6"/>
          <p:cNvCxnSpPr/>
          <p:nvPr/>
        </p:nvCxnSpPr>
        <p:spPr>
          <a:xfrm rot="10800000">
            <a:off x="3958525" y="1635858"/>
            <a:ext cx="1790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355" name="Google Shape;355;p26"/>
          <p:cNvCxnSpPr/>
          <p:nvPr/>
        </p:nvCxnSpPr>
        <p:spPr>
          <a:xfrm rot="10800000">
            <a:off x="3958225" y="1938256"/>
            <a:ext cx="17904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356" name="Google Shape;356;p26"/>
          <p:cNvCxnSpPr/>
          <p:nvPr/>
        </p:nvCxnSpPr>
        <p:spPr>
          <a:xfrm rot="10800000">
            <a:off x="3958450" y="2240641"/>
            <a:ext cx="267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357" name="Google Shape;357;p26"/>
          <p:cNvCxnSpPr/>
          <p:nvPr/>
        </p:nvCxnSpPr>
        <p:spPr>
          <a:xfrm rot="10800000">
            <a:off x="3958500" y="2543036"/>
            <a:ext cx="267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358" name="Google Shape;358;p26"/>
          <p:cNvSpPr txBox="1"/>
          <p:nvPr>
            <p:ph idx="1" type="subTitle"/>
          </p:nvPr>
        </p:nvSpPr>
        <p:spPr>
          <a:xfrm>
            <a:off x="5783500" y="1417275"/>
            <a:ext cx="11331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VK_RIGHT</a:t>
            </a:r>
            <a:endParaRPr b="1" sz="14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Google Shape;359;p26"/>
          <p:cNvSpPr txBox="1"/>
          <p:nvPr>
            <p:ph idx="1" type="subTitle"/>
          </p:nvPr>
        </p:nvSpPr>
        <p:spPr>
          <a:xfrm>
            <a:off x="5783500" y="1718285"/>
            <a:ext cx="1184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VK_LEFT</a:t>
            </a:r>
            <a:endParaRPr b="1" sz="14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0" name="Google Shape;360;p26"/>
          <p:cNvSpPr txBox="1"/>
          <p:nvPr>
            <p:ph idx="1" type="subTitle"/>
          </p:nvPr>
        </p:nvSpPr>
        <p:spPr>
          <a:xfrm>
            <a:off x="4229400" y="2055170"/>
            <a:ext cx="1184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VK_SPACE</a:t>
            </a:r>
            <a:endParaRPr b="1" sz="14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1" name="Google Shape;361;p26"/>
          <p:cNvSpPr txBox="1"/>
          <p:nvPr>
            <p:ph idx="1" type="subTitle"/>
          </p:nvPr>
        </p:nvSpPr>
        <p:spPr>
          <a:xfrm>
            <a:off x="4225850" y="2345077"/>
            <a:ext cx="1184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VK_ENTER</a:t>
            </a:r>
            <a:endParaRPr b="1" sz="14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62" name="Google Shape;362;p26"/>
          <p:cNvCxnSpPr/>
          <p:nvPr/>
        </p:nvCxnSpPr>
        <p:spPr>
          <a:xfrm rot="10800000">
            <a:off x="6869520" y="1567450"/>
            <a:ext cx="162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6"/>
          <p:cNvCxnSpPr/>
          <p:nvPr/>
        </p:nvCxnSpPr>
        <p:spPr>
          <a:xfrm rot="10800000">
            <a:off x="6869550" y="1938250"/>
            <a:ext cx="162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6"/>
          <p:cNvCxnSpPr/>
          <p:nvPr/>
        </p:nvCxnSpPr>
        <p:spPr>
          <a:xfrm rot="10800000">
            <a:off x="7031550" y="1567450"/>
            <a:ext cx="0" cy="363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6"/>
          <p:cNvCxnSpPr/>
          <p:nvPr/>
        </p:nvCxnSpPr>
        <p:spPr>
          <a:xfrm rot="10800000">
            <a:off x="7031450" y="1748950"/>
            <a:ext cx="162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6"/>
          <p:cNvSpPr txBox="1"/>
          <p:nvPr>
            <p:ph idx="1" type="subTitle"/>
          </p:nvPr>
        </p:nvSpPr>
        <p:spPr>
          <a:xfrm>
            <a:off x="7193450" y="1563550"/>
            <a:ext cx="1589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CONTROLLER</a:t>
            </a:r>
            <a:endParaRPr b="1"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7" name="Google Shape;367;p26"/>
          <p:cNvSpPr txBox="1"/>
          <p:nvPr>
            <p:ph idx="1" type="subTitle"/>
          </p:nvPr>
        </p:nvSpPr>
        <p:spPr>
          <a:xfrm>
            <a:off x="5594250" y="2055175"/>
            <a:ext cx="7806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START</a:t>
            </a:r>
            <a:endParaRPr b="1"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68" name="Google Shape;368;p26"/>
          <p:cNvCxnSpPr/>
          <p:nvPr/>
        </p:nvCxnSpPr>
        <p:spPr>
          <a:xfrm rot="10800000">
            <a:off x="5281850" y="2258324"/>
            <a:ext cx="267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6"/>
          <p:cNvSpPr txBox="1"/>
          <p:nvPr>
            <p:ph idx="1" type="subTitle"/>
          </p:nvPr>
        </p:nvSpPr>
        <p:spPr>
          <a:xfrm>
            <a:off x="5594250" y="2357625"/>
            <a:ext cx="15171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NEW GAME</a:t>
            </a:r>
            <a:endParaRPr b="1"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70" name="Google Shape;370;p26"/>
          <p:cNvCxnSpPr/>
          <p:nvPr/>
        </p:nvCxnSpPr>
        <p:spPr>
          <a:xfrm rot="10800000">
            <a:off x="5281850" y="2578874"/>
            <a:ext cx="267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E60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000" y="2069288"/>
            <a:ext cx="1859300" cy="25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 txBox="1"/>
          <p:nvPr>
            <p:ph type="ctrTitle"/>
          </p:nvPr>
        </p:nvSpPr>
        <p:spPr>
          <a:xfrm>
            <a:off x="311700" y="284175"/>
            <a:ext cx="85206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SCENARIOS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7" name="Google Shape;377;p27"/>
          <p:cNvSpPr txBox="1"/>
          <p:nvPr>
            <p:ph idx="1" type="subTitle"/>
          </p:nvPr>
        </p:nvSpPr>
        <p:spPr>
          <a:xfrm>
            <a:off x="311700" y="1550175"/>
            <a:ext cx="33258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557A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All blocks destroyed</a:t>
            </a:r>
            <a:endParaRPr sz="2000">
              <a:solidFill>
                <a:srgbClr val="4557A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WINNER</a:t>
            </a:r>
            <a:endParaRPr sz="3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78" name="Google Shape;378;p27"/>
          <p:cNvSpPr txBox="1"/>
          <p:nvPr>
            <p:ph idx="1" type="subTitle"/>
          </p:nvPr>
        </p:nvSpPr>
        <p:spPr>
          <a:xfrm>
            <a:off x="4688300" y="1550175"/>
            <a:ext cx="27924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557A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Ball falls down</a:t>
            </a:r>
            <a:endParaRPr sz="2000">
              <a:solidFill>
                <a:srgbClr val="4557A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GAMEOVER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ECAB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379" name="Google Shape;379;p27"/>
          <p:cNvCxnSpPr/>
          <p:nvPr/>
        </p:nvCxnSpPr>
        <p:spPr>
          <a:xfrm>
            <a:off x="4572000" y="1598425"/>
            <a:ext cx="0" cy="3229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27"/>
          <p:cNvSpPr/>
          <p:nvPr/>
        </p:nvSpPr>
        <p:spPr>
          <a:xfrm>
            <a:off x="5321350" y="3111250"/>
            <a:ext cx="306900" cy="306900"/>
          </a:xfrm>
          <a:prstGeom prst="ellipse">
            <a:avLst/>
          </a:prstGeom>
          <a:solidFill>
            <a:srgbClr val="FEC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CABA"/>
              </a:solidFill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5924657" y="3008200"/>
            <a:ext cx="697500" cy="189900"/>
          </a:xfrm>
          <a:prstGeom prst="rect">
            <a:avLst/>
          </a:prstGeom>
          <a:solidFill>
            <a:srgbClr val="4557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896549" y="2192737"/>
            <a:ext cx="501900" cy="221700"/>
          </a:xfrm>
          <a:prstGeom prst="rect">
            <a:avLst/>
          </a:prstGeom>
          <a:solidFill>
            <a:srgbClr val="FEC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1197850" y="2478425"/>
            <a:ext cx="200700" cy="200700"/>
          </a:xfrm>
          <a:prstGeom prst="ellipse">
            <a:avLst/>
          </a:prstGeom>
          <a:solidFill>
            <a:srgbClr val="4557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CABA"/>
              </a:solidFill>
            </a:endParaRPr>
          </a:p>
        </p:txBody>
      </p:sp>
      <p:pic>
        <p:nvPicPr>
          <p:cNvPr id="384" name="Google Shape;3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0725" y="2071203"/>
            <a:ext cx="1859300" cy="252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CABA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ctrTitle"/>
          </p:nvPr>
        </p:nvSpPr>
        <p:spPr>
          <a:xfrm>
            <a:off x="311700" y="131775"/>
            <a:ext cx="85206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OUR TOUCH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4142550" y="4552801"/>
            <a:ext cx="858900" cy="1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4142547" y="2786875"/>
            <a:ext cx="309600" cy="309600"/>
          </a:xfrm>
          <a:prstGeom prst="ellipse">
            <a:avLst/>
          </a:prstGeom>
          <a:solidFill>
            <a:srgbClr val="4557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p28"/>
          <p:cNvGrpSpPr/>
          <p:nvPr/>
        </p:nvGrpSpPr>
        <p:grpSpPr>
          <a:xfrm>
            <a:off x="2164274" y="1246637"/>
            <a:ext cx="4886502" cy="1468522"/>
            <a:chOff x="2164274" y="1246637"/>
            <a:chExt cx="4886502" cy="1468522"/>
          </a:xfrm>
        </p:grpSpPr>
        <p:pic>
          <p:nvPicPr>
            <p:cNvPr id="393" name="Google Shape;39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4274" y="1246637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7530" y="1246650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18879" y="1246650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80227" y="1246650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41576" y="1246650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02925" y="1246637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4274" y="1762088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7530" y="1762101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18879" y="1762101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80227" y="1762101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41576" y="1762101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2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02925" y="1762088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4274" y="2277539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7530" y="2277552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18879" y="2277552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80227" y="2277552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41576" y="2277552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2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02925" y="2277539"/>
              <a:ext cx="693246" cy="4376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E60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>
            <p:ph type="ctrTitle"/>
          </p:nvPr>
        </p:nvSpPr>
        <p:spPr>
          <a:xfrm>
            <a:off x="311700" y="352550"/>
            <a:ext cx="8520600" cy="10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ADDING SOUNDS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433350" y="1371125"/>
            <a:ext cx="81627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EACH BLOCK WAS ASSIGNED A </a:t>
            </a:r>
            <a:r>
              <a:rPr b="1" lang="en" sz="16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KEY </a:t>
            </a:r>
            <a:r>
              <a:rPr b="1" lang="en" sz="16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AT THE CREATION STAGE</a:t>
            </a:r>
            <a:endParaRPr b="1" sz="1600">
              <a:solidFill>
                <a:srgbClr val="FECAB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public boolean  </a:t>
            </a: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collision</a:t>
            </a: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(Ball b){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en" sz="1600">
                <a:solidFill>
                  <a:srgbClr val="FECAB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//code</a:t>
            </a:r>
            <a:r>
              <a:rPr lang="en" sz="1600">
                <a:solidFill>
                  <a:srgbClr val="FECAB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............</a:t>
            </a:r>
            <a:endParaRPr sz="1600">
              <a:solidFill>
                <a:srgbClr val="FECAB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pianoKey(this.key);</a:t>
            </a: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" sz="1600">
                <a:solidFill>
                  <a:srgbClr val="FECAB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//pass this block’s key note </a:t>
            </a:r>
            <a:endParaRPr sz="1600">
              <a:solidFill>
                <a:srgbClr val="FECAB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public static void </a:t>
            </a:r>
            <a:r>
              <a:rPr b="1" lang="en" sz="16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pianoKey</a:t>
            </a: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 int i ) {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AudioInputStream audioIn = AudioSystem.getAudioInputStream(new 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File ("audio\\"+i+".wav"));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Clip clip = AudioSystem.getClip();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clip.open(audioIn);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clip.start();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}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417" name="Google Shape;417;p29"/>
          <p:cNvCxnSpPr/>
          <p:nvPr/>
        </p:nvCxnSpPr>
        <p:spPr>
          <a:xfrm>
            <a:off x="384000" y="3047675"/>
            <a:ext cx="8376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9"/>
          <p:cNvSpPr/>
          <p:nvPr/>
        </p:nvSpPr>
        <p:spPr>
          <a:xfrm>
            <a:off x="1460250" y="1404700"/>
            <a:ext cx="6223500" cy="341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CABA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"/>
          <p:cNvSpPr txBox="1"/>
          <p:nvPr>
            <p:ph type="ctrTitle"/>
          </p:nvPr>
        </p:nvSpPr>
        <p:spPr>
          <a:xfrm>
            <a:off x="311700" y="284175"/>
            <a:ext cx="85206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4" name="Google Shape;424;p30"/>
          <p:cNvSpPr txBox="1"/>
          <p:nvPr>
            <p:ph idx="1" type="subTitle"/>
          </p:nvPr>
        </p:nvSpPr>
        <p:spPr>
          <a:xfrm>
            <a:off x="311700" y="1747175"/>
            <a:ext cx="85206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[1] Atari History. (2012). Retrieved from </a:t>
            </a:r>
            <a:r>
              <a:rPr b="1" lang="en" sz="14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https://www.atari.com/history/1972-1984-0</a:t>
            </a:r>
            <a:endParaRPr b="1" sz="14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[2] Kilgard, M. (February 23). 10.1 glutBitmapCharacter. Retrieved 1996, from </a:t>
            </a:r>
            <a:r>
              <a:rPr b="1" lang="en" sz="14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https://www.opengl.org/resources/libraries/glut/spec3/node76.html</a:t>
            </a:r>
            <a:r>
              <a:rPr b="1" lang="en" sz="14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4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[3] DeVries, J. (2015). Collision detection. Retrieved from https://learnopengl.com/In-Practice/2D-Game/Collisions/Collision-detection</a:t>
            </a:r>
            <a:endParaRPr b="1" sz="14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CABA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0506" l="0" r="9592" t="0"/>
          <a:stretch/>
        </p:blipFill>
        <p:spPr>
          <a:xfrm>
            <a:off x="6986275" y="2372850"/>
            <a:ext cx="1901150" cy="27706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284175"/>
            <a:ext cx="85206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BREAKOUT?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1747175"/>
            <a:ext cx="68880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Breakout</a:t>
            </a:r>
            <a:r>
              <a:rPr lang="en" sz="20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is an arcade game developed and published by </a:t>
            </a:r>
            <a:r>
              <a:rPr b="1"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Atari, Inc.</a:t>
            </a:r>
            <a:r>
              <a:rPr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The game was ported to multiple platforms and upgraded to video games such as </a:t>
            </a:r>
            <a:r>
              <a:rPr b="1"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Super Breakout.</a:t>
            </a:r>
            <a:endParaRPr b="1" sz="18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Atari, Inc.</a:t>
            </a:r>
            <a:r>
              <a:rPr lang="en" sz="20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was an American video game </a:t>
            </a:r>
            <a:r>
              <a:rPr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development</a:t>
            </a:r>
            <a:r>
              <a:rPr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 and home computer company founded in 1972 by Nolan </a:t>
            </a:r>
            <a:r>
              <a:rPr b="1"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Bushnell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and Ted </a:t>
            </a:r>
            <a:r>
              <a:rPr b="1"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Dabney [1]</a:t>
            </a:r>
            <a:r>
              <a:rPr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57AB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276" l="4905" r="17224" t="2303"/>
          <a:stretch/>
        </p:blipFill>
        <p:spPr>
          <a:xfrm>
            <a:off x="6861400" y="2414150"/>
            <a:ext cx="2196899" cy="26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284175"/>
            <a:ext cx="85206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GAME PLAY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1620625"/>
            <a:ext cx="72558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The game consists of</a:t>
            </a:r>
            <a:r>
              <a:rPr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layers of blocks</a:t>
            </a:r>
            <a:r>
              <a:rPr lang="en" sz="18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, a </a:t>
            </a:r>
            <a:r>
              <a:rPr b="1"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ball</a:t>
            </a:r>
            <a:r>
              <a:rPr lang="en" sz="18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, and a </a:t>
            </a:r>
            <a:r>
              <a:rPr b="1"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movable controller block.</a:t>
            </a:r>
            <a:endParaRPr b="1" sz="18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The game start once the player presses </a:t>
            </a:r>
            <a:r>
              <a:rPr b="1"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SPACE</a:t>
            </a:r>
            <a:r>
              <a:rPr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bar. </a:t>
            </a:r>
            <a:endParaRPr sz="1800">
              <a:solidFill>
                <a:srgbClr val="FECAB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It starts with the ball traveling across the screen,  bouncing off the top and side walls of the screen as well as on the movable controller, which moves by pressing the </a:t>
            </a:r>
            <a:r>
              <a:rPr b="1"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right</a:t>
            </a:r>
            <a:r>
              <a:rPr lang="en" sz="18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b="1"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left</a:t>
            </a:r>
            <a:r>
              <a:rPr lang="en" sz="18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 keys. </a:t>
            </a:r>
            <a:endParaRPr sz="1800">
              <a:solidFill>
                <a:srgbClr val="FECAB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ECAB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When a block is hit, the ball bounces away and the block is </a:t>
            </a:r>
            <a:r>
              <a:rPr b="1" lang="en" sz="18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destroyed.</a:t>
            </a:r>
            <a:endParaRPr b="1" sz="1800">
              <a:solidFill>
                <a:srgbClr val="FECAB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If the ball falls, the player </a:t>
            </a:r>
            <a:r>
              <a:rPr b="1" lang="en" sz="18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loses</a:t>
            </a:r>
            <a:r>
              <a:rPr lang="en" sz="1800">
                <a:solidFill>
                  <a:srgbClr val="FECABA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rgbClr val="FECAB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57A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3276" l="4905" r="17224" t="2303"/>
          <a:stretch/>
        </p:blipFill>
        <p:spPr>
          <a:xfrm>
            <a:off x="6861400" y="2414150"/>
            <a:ext cx="2196899" cy="26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1909550"/>
            <a:ext cx="85206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LET’S PLAY</a:t>
            </a:r>
            <a:endParaRPr b="1" sz="7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CABA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7290" r="6129" t="0"/>
          <a:stretch/>
        </p:blipFill>
        <p:spPr>
          <a:xfrm>
            <a:off x="3937588" y="79725"/>
            <a:ext cx="1241550" cy="13227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620325"/>
            <a:ext cx="85206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418200" y="1767450"/>
            <a:ext cx="43071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PROGRAM INFRASTRUCTURE</a:t>
            </a:r>
            <a:endParaRPr b="1" sz="18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632476" y="2536000"/>
            <a:ext cx="17358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BLOCKS </a:t>
            </a:r>
            <a:r>
              <a:rPr lang="en" sz="14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CLASS</a:t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6" name="Google Shape;86;p17"/>
          <p:cNvGrpSpPr/>
          <p:nvPr/>
        </p:nvGrpSpPr>
        <p:grpSpPr>
          <a:xfrm>
            <a:off x="1482460" y="2206050"/>
            <a:ext cx="6151585" cy="330300"/>
            <a:chOff x="1186800" y="1716650"/>
            <a:chExt cx="6770400" cy="330300"/>
          </a:xfrm>
        </p:grpSpPr>
        <p:cxnSp>
          <p:nvCxnSpPr>
            <p:cNvPr id="87" name="Google Shape;87;p17"/>
            <p:cNvCxnSpPr/>
            <p:nvPr/>
          </p:nvCxnSpPr>
          <p:spPr>
            <a:xfrm>
              <a:off x="1186800" y="1716650"/>
              <a:ext cx="67704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7"/>
            <p:cNvCxnSpPr/>
            <p:nvPr/>
          </p:nvCxnSpPr>
          <p:spPr>
            <a:xfrm rot="10800000">
              <a:off x="4585825" y="1716650"/>
              <a:ext cx="0" cy="330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7"/>
            <p:cNvCxnSpPr/>
            <p:nvPr/>
          </p:nvCxnSpPr>
          <p:spPr>
            <a:xfrm rot="10800000">
              <a:off x="7957200" y="1716650"/>
              <a:ext cx="0" cy="330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7"/>
            <p:cNvCxnSpPr/>
            <p:nvPr/>
          </p:nvCxnSpPr>
          <p:spPr>
            <a:xfrm rot="10800000">
              <a:off x="1186800" y="1716650"/>
              <a:ext cx="0" cy="330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3553189" y="2536675"/>
            <a:ext cx="20364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CONTROLLER </a:t>
            </a:r>
            <a:r>
              <a:rPr lang="en" sz="14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CLASS</a:t>
            </a:r>
            <a:endParaRPr sz="1400">
              <a:solidFill>
                <a:srgbClr val="F37E6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7022504" y="2560850"/>
            <a:ext cx="14175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BALL </a:t>
            </a:r>
            <a:r>
              <a:rPr lang="en" sz="14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CLASS</a:t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93" name="Google Shape;93;p17"/>
          <p:cNvGrpSpPr/>
          <p:nvPr/>
        </p:nvGrpSpPr>
        <p:grpSpPr>
          <a:xfrm>
            <a:off x="595283" y="2982415"/>
            <a:ext cx="1962789" cy="170469"/>
            <a:chOff x="415700" y="2982981"/>
            <a:chExt cx="2404200" cy="170469"/>
          </a:xfrm>
        </p:grpSpPr>
        <p:cxnSp>
          <p:nvCxnSpPr>
            <p:cNvPr id="94" name="Google Shape;94;p17"/>
            <p:cNvCxnSpPr/>
            <p:nvPr/>
          </p:nvCxnSpPr>
          <p:spPr>
            <a:xfrm flipH="1" rot="10800000">
              <a:off x="415700" y="2982981"/>
              <a:ext cx="24042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7"/>
            <p:cNvCxnSpPr/>
            <p:nvPr/>
          </p:nvCxnSpPr>
          <p:spPr>
            <a:xfrm rot="10800000">
              <a:off x="2811300" y="2983650"/>
              <a:ext cx="0" cy="1698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7"/>
            <p:cNvCxnSpPr/>
            <p:nvPr/>
          </p:nvCxnSpPr>
          <p:spPr>
            <a:xfrm rot="10800000">
              <a:off x="1620625" y="2983650"/>
              <a:ext cx="0" cy="1698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7"/>
            <p:cNvCxnSpPr/>
            <p:nvPr/>
          </p:nvCxnSpPr>
          <p:spPr>
            <a:xfrm rot="10800000">
              <a:off x="415700" y="2983650"/>
              <a:ext cx="0" cy="1698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-80500" y="3237350"/>
            <a:ext cx="13239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Point </a:t>
            </a: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Coordinates</a:t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 rot="10800000">
            <a:off x="581447" y="3820075"/>
            <a:ext cx="0" cy="369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85850" y="4265875"/>
            <a:ext cx="9912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 </a:t>
            </a: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Arrays </a:t>
            </a:r>
            <a:r>
              <a:rPr lang="en" sz="12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of size 2</a:t>
            </a:r>
            <a:endParaRPr sz="1200">
              <a:solidFill>
                <a:srgbClr val="F37E6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( x , y )</a:t>
            </a:r>
            <a:endParaRPr sz="12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6376288" y="3213875"/>
            <a:ext cx="13239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Point Coordinates</a:t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6329475" y="4226000"/>
            <a:ext cx="14175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Center</a:t>
            </a:r>
            <a:r>
              <a:rPr lang="en" sz="14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 Point &amp; </a:t>
            </a:r>
            <a:r>
              <a:rPr b="1" lang="en" sz="14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Radius</a:t>
            </a:r>
            <a:endParaRPr b="1"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7921625" y="3213875"/>
            <a:ext cx="9912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Velocity</a:t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8002175" y="4190275"/>
            <a:ext cx="8760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(Vx, Vy)</a:t>
            </a:r>
            <a:endParaRPr sz="1400">
              <a:solidFill>
                <a:srgbClr val="F37E6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37E6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105;p17"/>
          <p:cNvGrpSpPr/>
          <p:nvPr/>
        </p:nvGrpSpPr>
        <p:grpSpPr>
          <a:xfrm>
            <a:off x="7022647" y="2983613"/>
            <a:ext cx="1417537" cy="169877"/>
            <a:chOff x="6872340" y="2983563"/>
            <a:chExt cx="1717810" cy="169894"/>
          </a:xfrm>
        </p:grpSpPr>
        <p:cxnSp>
          <p:nvCxnSpPr>
            <p:cNvPr id="106" name="Google Shape;106;p17"/>
            <p:cNvCxnSpPr/>
            <p:nvPr/>
          </p:nvCxnSpPr>
          <p:spPr>
            <a:xfrm flipH="1" rot="10800000">
              <a:off x="8583644" y="3001657"/>
              <a:ext cx="1800" cy="1518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7"/>
            <p:cNvCxnSpPr/>
            <p:nvPr/>
          </p:nvCxnSpPr>
          <p:spPr>
            <a:xfrm rot="10800000">
              <a:off x="6872340" y="2983657"/>
              <a:ext cx="0" cy="1698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6872350" y="2983563"/>
              <a:ext cx="1717800" cy="216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1122350" y="3237350"/>
            <a:ext cx="991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Detect Collision</a:t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2034600" y="3141500"/>
            <a:ext cx="991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Play Piano Notes</a:t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2983888" y="3236913"/>
            <a:ext cx="13239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Point Coordinates</a:t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2" name="Google Shape;112;p17"/>
          <p:cNvCxnSpPr/>
          <p:nvPr/>
        </p:nvCxnSpPr>
        <p:spPr>
          <a:xfrm rot="10800000">
            <a:off x="3596709" y="3820075"/>
            <a:ext cx="0" cy="369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3101113" y="4265875"/>
            <a:ext cx="9912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 Arrays </a:t>
            </a:r>
            <a:r>
              <a:rPr lang="en" sz="12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of size 2</a:t>
            </a:r>
            <a:endParaRPr sz="1200">
              <a:solidFill>
                <a:srgbClr val="F37E6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( x , y )</a:t>
            </a:r>
            <a:endParaRPr sz="12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3558758" y="2978917"/>
            <a:ext cx="2356891" cy="170469"/>
            <a:chOff x="415700" y="2982981"/>
            <a:chExt cx="2404500" cy="170469"/>
          </a:xfrm>
        </p:grpSpPr>
        <p:cxnSp>
          <p:nvCxnSpPr>
            <p:cNvPr id="115" name="Google Shape;115;p17"/>
            <p:cNvCxnSpPr/>
            <p:nvPr/>
          </p:nvCxnSpPr>
          <p:spPr>
            <a:xfrm flipH="1" rot="10800000">
              <a:off x="415700" y="2982981"/>
              <a:ext cx="24045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7"/>
            <p:cNvCxnSpPr/>
            <p:nvPr/>
          </p:nvCxnSpPr>
          <p:spPr>
            <a:xfrm rot="10800000">
              <a:off x="2811300" y="2983650"/>
              <a:ext cx="0" cy="1698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7"/>
            <p:cNvCxnSpPr/>
            <p:nvPr/>
          </p:nvCxnSpPr>
          <p:spPr>
            <a:xfrm rot="10800000">
              <a:off x="1620625" y="2983650"/>
              <a:ext cx="0" cy="1698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7"/>
            <p:cNvCxnSpPr/>
            <p:nvPr/>
          </p:nvCxnSpPr>
          <p:spPr>
            <a:xfrm rot="10800000">
              <a:off x="415700" y="2983650"/>
              <a:ext cx="0" cy="1698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4290800" y="3236900"/>
            <a:ext cx="991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Detect Collision</a:t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5505100" y="3229225"/>
            <a:ext cx="7455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Move</a:t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rot="10800000">
            <a:off x="7022509" y="3780200"/>
            <a:ext cx="0" cy="369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/>
          <p:nvPr/>
        </p:nvCxnSpPr>
        <p:spPr>
          <a:xfrm rot="10800000">
            <a:off x="8440184" y="3780200"/>
            <a:ext cx="0" cy="369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E6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ctrTitle"/>
          </p:nvPr>
        </p:nvSpPr>
        <p:spPr>
          <a:xfrm>
            <a:off x="311700" y="284175"/>
            <a:ext cx="85206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CONSTRUCT &amp; DRAW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311700" y="1550175"/>
            <a:ext cx="85206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Blocks[][]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4557AB"/>
                </a:solidFill>
                <a:latin typeface="Courier New"/>
                <a:ea typeface="Courier New"/>
                <a:cs typeface="Courier New"/>
                <a:sym typeface="Courier New"/>
              </a:rPr>
              <a:t>BLOCKS[i][j]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Blocks[rows][cols]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CAB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GL_QUADS</a:t>
            </a:r>
            <a:endParaRPr sz="2000">
              <a:solidFill>
                <a:srgbClr val="FECAB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ECAB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ECAB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4557AB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ECAB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GL_QUADS</a:t>
            </a:r>
            <a:endParaRPr sz="2000">
              <a:solidFill>
                <a:srgbClr val="FECAB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ECAB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ECAB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Ball </a:t>
            </a:r>
            <a:r>
              <a:rPr b="1" lang="en" sz="2000">
                <a:solidFill>
                  <a:srgbClr val="4557AB"/>
                </a:solidFill>
                <a:latin typeface="Courier New"/>
                <a:ea typeface="Courier New"/>
                <a:cs typeface="Courier New"/>
                <a:sym typeface="Courier New"/>
              </a:rPr>
              <a:t>ball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Ball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CAB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GL_TRIANGLE_FAN</a:t>
            </a:r>
            <a:endParaRPr sz="20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ECAB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454675" y="2090700"/>
            <a:ext cx="767400" cy="0"/>
          </a:xfrm>
          <a:prstGeom prst="straightConnector1">
            <a:avLst/>
          </a:prstGeom>
          <a:noFill/>
          <a:ln cap="flat" cmpd="sng" w="28575">
            <a:solidFill>
              <a:srgbClr val="FECA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454675" y="3298375"/>
            <a:ext cx="767400" cy="0"/>
          </a:xfrm>
          <a:prstGeom prst="straightConnector1">
            <a:avLst/>
          </a:prstGeom>
          <a:noFill/>
          <a:ln cap="flat" cmpd="sng" w="28575">
            <a:solidFill>
              <a:srgbClr val="FECA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454675" y="4456925"/>
            <a:ext cx="767400" cy="0"/>
          </a:xfrm>
          <a:prstGeom prst="straightConnector1">
            <a:avLst/>
          </a:prstGeom>
          <a:noFill/>
          <a:ln cap="flat" cmpd="sng" w="28575">
            <a:solidFill>
              <a:srgbClr val="FECABA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150" y="4038959"/>
            <a:ext cx="710150" cy="71431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7208050" y="3130149"/>
            <a:ext cx="1181400" cy="241200"/>
          </a:xfrm>
          <a:prstGeom prst="rect">
            <a:avLst/>
          </a:prstGeom>
          <a:solidFill>
            <a:srgbClr val="4557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6262263" y="2059062"/>
            <a:ext cx="2127175" cy="495016"/>
            <a:chOff x="4671827" y="2059129"/>
            <a:chExt cx="2127175" cy="312747"/>
          </a:xfrm>
        </p:grpSpPr>
        <p:grpSp>
          <p:nvGrpSpPr>
            <p:cNvPr id="135" name="Google Shape;135;p18"/>
            <p:cNvGrpSpPr/>
            <p:nvPr/>
          </p:nvGrpSpPr>
          <p:grpSpPr>
            <a:xfrm>
              <a:off x="4671827" y="2059129"/>
              <a:ext cx="2127175" cy="140156"/>
              <a:chOff x="951575" y="559719"/>
              <a:chExt cx="3973800" cy="281100"/>
            </a:xfrm>
          </p:grpSpPr>
          <p:sp>
            <p:nvSpPr>
              <p:cNvPr id="136" name="Google Shape;136;p18"/>
              <p:cNvSpPr/>
              <p:nvPr/>
            </p:nvSpPr>
            <p:spPr>
              <a:xfrm>
                <a:off x="951575" y="559719"/>
                <a:ext cx="937800" cy="281100"/>
              </a:xfrm>
              <a:prstGeom prst="rect">
                <a:avLst/>
              </a:prstGeom>
              <a:solidFill>
                <a:srgbClr val="FECA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1963575" y="559719"/>
                <a:ext cx="937800" cy="281100"/>
              </a:xfrm>
              <a:prstGeom prst="rect">
                <a:avLst/>
              </a:prstGeom>
              <a:solidFill>
                <a:srgbClr val="FECA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2975575" y="559719"/>
                <a:ext cx="937800" cy="281100"/>
              </a:xfrm>
              <a:prstGeom prst="rect">
                <a:avLst/>
              </a:prstGeom>
              <a:solidFill>
                <a:srgbClr val="FECA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3987575" y="559719"/>
                <a:ext cx="937800" cy="281100"/>
              </a:xfrm>
              <a:prstGeom prst="rect">
                <a:avLst/>
              </a:prstGeom>
              <a:solidFill>
                <a:srgbClr val="FECA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>
              <a:off x="4671827" y="2231719"/>
              <a:ext cx="2127175" cy="140156"/>
              <a:chOff x="951575" y="559719"/>
              <a:chExt cx="3973800" cy="281100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951575" y="559719"/>
                <a:ext cx="937800" cy="281100"/>
              </a:xfrm>
              <a:prstGeom prst="rect">
                <a:avLst/>
              </a:prstGeom>
              <a:solidFill>
                <a:srgbClr val="FECA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1963575" y="559719"/>
                <a:ext cx="937800" cy="281100"/>
              </a:xfrm>
              <a:prstGeom prst="rect">
                <a:avLst/>
              </a:prstGeom>
              <a:solidFill>
                <a:srgbClr val="FECA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2975575" y="559719"/>
                <a:ext cx="937800" cy="281100"/>
              </a:xfrm>
              <a:prstGeom prst="rect">
                <a:avLst/>
              </a:prstGeom>
              <a:solidFill>
                <a:srgbClr val="FECA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>
                <a:off x="3987575" y="559719"/>
                <a:ext cx="937800" cy="281100"/>
              </a:xfrm>
              <a:prstGeom prst="rect">
                <a:avLst/>
              </a:prstGeom>
              <a:solidFill>
                <a:srgbClr val="FECA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" name="Google Shape;145;p18"/>
          <p:cNvSpPr/>
          <p:nvPr/>
        </p:nvSpPr>
        <p:spPr>
          <a:xfrm>
            <a:off x="7208049" y="4084425"/>
            <a:ext cx="623400" cy="623400"/>
          </a:xfrm>
          <a:prstGeom prst="ellipse">
            <a:avLst/>
          </a:prstGeom>
          <a:solidFill>
            <a:srgbClr val="4557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6096713" y="4396118"/>
            <a:ext cx="1021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CABA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311700" y="284175"/>
            <a:ext cx="85206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CONTROLLER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390750" y="3898575"/>
            <a:ext cx="62091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ratio= (</a:t>
            </a: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collisionPoint - ControllerCenter) / WIDTH</a:t>
            </a:r>
            <a:endParaRPr b="1" sz="1400">
              <a:solidFill>
                <a:srgbClr val="F37E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Vx=</a:t>
            </a: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 ratio</a:t>
            </a: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 * V</a:t>
            </a:r>
            <a:endParaRPr b="1" sz="1400">
              <a:solidFill>
                <a:srgbClr val="F37E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Vy= (1-ratio)* V</a:t>
            </a:r>
            <a:endParaRPr b="1" sz="1400">
              <a:solidFill>
                <a:srgbClr val="F37E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3981300" y="3546424"/>
            <a:ext cx="1181400" cy="241200"/>
          </a:xfrm>
          <a:prstGeom prst="rect">
            <a:avLst/>
          </a:prstGeom>
          <a:solidFill>
            <a:srgbClr val="4557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>
            <a:off x="2992100" y="3010150"/>
            <a:ext cx="1102800" cy="451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/>
          <p:nvPr/>
        </p:nvCxnSpPr>
        <p:spPr>
          <a:xfrm flipH="1">
            <a:off x="5062150" y="3004725"/>
            <a:ext cx="1102800" cy="451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4572000" y="2829350"/>
            <a:ext cx="0" cy="632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460950" y="1482975"/>
            <a:ext cx="82221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557AB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It’s not just bouncing back</a:t>
            </a:r>
            <a:endParaRPr sz="1400">
              <a:solidFill>
                <a:srgbClr val="4557AB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</a:t>
            </a:r>
            <a:r>
              <a:rPr b="1" lang="en" sz="14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controller </a:t>
            </a: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applies friction force to the </a:t>
            </a:r>
            <a:r>
              <a:rPr b="1" lang="en"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BALL</a:t>
            </a:r>
            <a:r>
              <a:rPr b="1" lang="en" sz="14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that will alter the bouncing behavior.</a:t>
            </a: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19"/>
          <p:cNvSpPr txBox="1"/>
          <p:nvPr>
            <p:ph idx="1" type="subTitle"/>
          </p:nvPr>
        </p:nvSpPr>
        <p:spPr>
          <a:xfrm>
            <a:off x="3704100" y="2296050"/>
            <a:ext cx="17358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Low</a:t>
            </a:r>
            <a:endParaRPr sz="1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Friction Force</a:t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19"/>
          <p:cNvSpPr txBox="1"/>
          <p:nvPr>
            <p:ph idx="1" type="subTitle"/>
          </p:nvPr>
        </p:nvSpPr>
        <p:spPr>
          <a:xfrm>
            <a:off x="5439900" y="2448450"/>
            <a:ext cx="17358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High</a:t>
            </a:r>
            <a:endParaRPr sz="1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Friction Force</a:t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1968300" y="2448450"/>
            <a:ext cx="17358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High</a:t>
            </a:r>
            <a:endParaRPr sz="1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7E6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Friction Force</a:t>
            </a:r>
            <a:endParaRPr sz="1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4534800" y="3643113"/>
            <a:ext cx="74400" cy="7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CABA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ctrTitle"/>
          </p:nvPr>
        </p:nvSpPr>
        <p:spPr>
          <a:xfrm>
            <a:off x="311700" y="284175"/>
            <a:ext cx="85206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BALL MOVEMENT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198875" y="1489475"/>
            <a:ext cx="5292600" cy="1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Ball</a:t>
            </a:r>
            <a:r>
              <a:rPr b="1" lang="en" sz="20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.CenterX += Vx;</a:t>
            </a:r>
            <a:endParaRPr b="1" sz="20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Ball</a:t>
            </a:r>
            <a:r>
              <a:rPr b="1" lang="en" sz="20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b="1" lang="en" sz="20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CenterY += Vy;</a:t>
            </a:r>
            <a:endParaRPr b="1" sz="20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To make sure it doesn’t fly out of the borders 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0"/>
          <p:cNvSpPr txBox="1"/>
          <p:nvPr>
            <p:ph idx="1" type="subTitle"/>
          </p:nvPr>
        </p:nvSpPr>
        <p:spPr>
          <a:xfrm>
            <a:off x="198875" y="2901275"/>
            <a:ext cx="5333400" cy="20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" sz="1400">
                <a:solidFill>
                  <a:srgbClr val="4557AB"/>
                </a:solidFill>
                <a:latin typeface="Courier New"/>
                <a:ea typeface="Courier New"/>
                <a:cs typeface="Courier New"/>
                <a:sym typeface="Courier New"/>
              </a:rPr>
              <a:t>withinBorders</a:t>
            </a: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400">
              <a:solidFill>
                <a:srgbClr val="F37E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400">
              <a:solidFill>
                <a:srgbClr val="F37E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 if(CenterX+ R &gt;= WIDTH || </a:t>
            </a: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CenterX</a:t>
            </a: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-R &lt;= 0.0) </a:t>
            </a:r>
            <a:endParaRPr b="1" sz="1400">
              <a:solidFill>
                <a:srgbClr val="F37E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Vel_com[0]*= </a:t>
            </a:r>
            <a:r>
              <a:rPr b="1" lang="en" sz="1400">
                <a:solidFill>
                  <a:srgbClr val="4557AB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F37E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F37E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 else if(</a:t>
            </a: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CenterY - R</a:t>
            </a: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 &lt;= 0 ) </a:t>
            </a:r>
            <a:endParaRPr b="1" sz="1400">
              <a:solidFill>
                <a:srgbClr val="F37E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Vel_com[1]*= </a:t>
            </a:r>
            <a:r>
              <a:rPr b="1" lang="en" sz="1400">
                <a:solidFill>
                  <a:srgbClr val="4557AB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F37E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37E6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F37E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6532575" y="1375713"/>
            <a:ext cx="15141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Top Boundary</a:t>
            </a:r>
            <a:endParaRPr>
              <a:solidFill>
                <a:srgbClr val="F37E60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 rot="-5400000">
            <a:off x="5037725" y="3026250"/>
            <a:ext cx="14565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Left Boundary</a:t>
            </a:r>
            <a:endParaRPr>
              <a:solidFill>
                <a:srgbClr val="F37E60"/>
              </a:solidFill>
            </a:endParaRPr>
          </a:p>
        </p:txBody>
      </p:sp>
      <p:cxnSp>
        <p:nvCxnSpPr>
          <p:cNvPr id="171" name="Google Shape;171;p20"/>
          <p:cNvCxnSpPr/>
          <p:nvPr/>
        </p:nvCxnSpPr>
        <p:spPr>
          <a:xfrm rot="10800000">
            <a:off x="5948525" y="1764775"/>
            <a:ext cx="2649600" cy="2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0"/>
          <p:cNvCxnSpPr/>
          <p:nvPr/>
        </p:nvCxnSpPr>
        <p:spPr>
          <a:xfrm rot="10800000">
            <a:off x="5972625" y="1757200"/>
            <a:ext cx="0" cy="2951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0"/>
          <p:cNvSpPr txBox="1"/>
          <p:nvPr/>
        </p:nvSpPr>
        <p:spPr>
          <a:xfrm rot="5400000">
            <a:off x="7985038" y="3134688"/>
            <a:ext cx="15795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Right </a:t>
            </a:r>
            <a:r>
              <a:rPr b="1" lang="en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Boundary</a:t>
            </a:r>
            <a:endParaRPr>
              <a:solidFill>
                <a:srgbClr val="F37E60"/>
              </a:solidFill>
            </a:endParaRPr>
          </a:p>
        </p:txBody>
      </p:sp>
      <p:cxnSp>
        <p:nvCxnSpPr>
          <p:cNvPr id="174" name="Google Shape;174;p20"/>
          <p:cNvCxnSpPr/>
          <p:nvPr/>
        </p:nvCxnSpPr>
        <p:spPr>
          <a:xfrm rot="10800000">
            <a:off x="8576825" y="1757198"/>
            <a:ext cx="0" cy="2951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" name="Google Shape;175;p20"/>
          <p:cNvGrpSpPr/>
          <p:nvPr/>
        </p:nvGrpSpPr>
        <p:grpSpPr>
          <a:xfrm>
            <a:off x="5969825" y="3076288"/>
            <a:ext cx="993424" cy="1468225"/>
            <a:chOff x="5969825" y="3076288"/>
            <a:chExt cx="993424" cy="1468225"/>
          </a:xfrm>
        </p:grpSpPr>
        <p:grpSp>
          <p:nvGrpSpPr>
            <p:cNvPr id="176" name="Google Shape;176;p20"/>
            <p:cNvGrpSpPr/>
            <p:nvPr/>
          </p:nvGrpSpPr>
          <p:grpSpPr>
            <a:xfrm>
              <a:off x="5969825" y="3615975"/>
              <a:ext cx="419100" cy="419100"/>
              <a:chOff x="7675313" y="2482175"/>
              <a:chExt cx="419100" cy="419100"/>
            </a:xfrm>
          </p:grpSpPr>
          <p:sp>
            <p:nvSpPr>
              <p:cNvPr id="177" name="Google Shape;177;p20"/>
              <p:cNvSpPr/>
              <p:nvPr/>
            </p:nvSpPr>
            <p:spPr>
              <a:xfrm>
                <a:off x="7675313" y="2482175"/>
                <a:ext cx="419100" cy="419100"/>
              </a:xfrm>
              <a:prstGeom prst="ellipse">
                <a:avLst/>
              </a:prstGeom>
              <a:solidFill>
                <a:srgbClr val="F37E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7835213" y="2642075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9" name="Google Shape;179;p20"/>
            <p:cNvCxnSpPr>
              <a:endCxn id="177" idx="7"/>
            </p:cNvCxnSpPr>
            <p:nvPr/>
          </p:nvCxnSpPr>
          <p:spPr>
            <a:xfrm flipH="1">
              <a:off x="6327549" y="3122951"/>
              <a:ext cx="579000" cy="554400"/>
            </a:xfrm>
            <a:prstGeom prst="straightConnector1">
              <a:avLst/>
            </a:prstGeom>
            <a:noFill/>
            <a:ln cap="flat" cmpd="sng" w="19050">
              <a:solidFill>
                <a:srgbClr val="4557AB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80" name="Google Shape;180;p20"/>
            <p:cNvCxnSpPr>
              <a:stCxn id="177" idx="5"/>
            </p:cNvCxnSpPr>
            <p:nvPr/>
          </p:nvCxnSpPr>
          <p:spPr>
            <a:xfrm>
              <a:off x="6327549" y="3973699"/>
              <a:ext cx="635700" cy="485100"/>
            </a:xfrm>
            <a:prstGeom prst="straightConnector1">
              <a:avLst/>
            </a:prstGeom>
            <a:noFill/>
            <a:ln cap="flat" cmpd="sng" w="19050">
              <a:solidFill>
                <a:srgbClr val="4557AB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81" name="Google Shape;181;p20"/>
            <p:cNvSpPr txBox="1"/>
            <p:nvPr/>
          </p:nvSpPr>
          <p:spPr>
            <a:xfrm>
              <a:off x="6163438" y="4125413"/>
              <a:ext cx="5790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37E6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Vx</a:t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6061438" y="3076288"/>
              <a:ext cx="6810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37E6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="1" lang="en">
                  <a:solidFill>
                    <a:srgbClr val="F37E6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Vx</a:t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6132375" y="1663413"/>
            <a:ext cx="2138150" cy="1163175"/>
            <a:chOff x="6132375" y="1663413"/>
            <a:chExt cx="2138150" cy="1163175"/>
          </a:xfrm>
        </p:grpSpPr>
        <p:grpSp>
          <p:nvGrpSpPr>
            <p:cNvPr id="184" name="Google Shape;184;p20"/>
            <p:cNvGrpSpPr/>
            <p:nvPr/>
          </p:nvGrpSpPr>
          <p:grpSpPr>
            <a:xfrm>
              <a:off x="7089125" y="1765988"/>
              <a:ext cx="419100" cy="419100"/>
              <a:chOff x="7438800" y="4482875"/>
              <a:chExt cx="419100" cy="419100"/>
            </a:xfrm>
          </p:grpSpPr>
          <p:sp>
            <p:nvSpPr>
              <p:cNvPr id="185" name="Google Shape;185;p20"/>
              <p:cNvSpPr/>
              <p:nvPr/>
            </p:nvSpPr>
            <p:spPr>
              <a:xfrm>
                <a:off x="7438800" y="4482875"/>
                <a:ext cx="419100" cy="419100"/>
              </a:xfrm>
              <a:prstGeom prst="ellipse">
                <a:avLst/>
              </a:prstGeom>
              <a:solidFill>
                <a:srgbClr val="F37E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>
                <a:off x="7598700" y="4642775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7" name="Google Shape;187;p20"/>
            <p:cNvCxnSpPr/>
            <p:nvPr/>
          </p:nvCxnSpPr>
          <p:spPr>
            <a:xfrm rot="10800000">
              <a:off x="6235950" y="1979550"/>
              <a:ext cx="10344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" name="Google Shape;188;p20"/>
            <p:cNvSpPr txBox="1"/>
            <p:nvPr/>
          </p:nvSpPr>
          <p:spPr>
            <a:xfrm>
              <a:off x="6132375" y="1663413"/>
              <a:ext cx="770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center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89" name="Google Shape;189;p20"/>
            <p:cNvCxnSpPr/>
            <p:nvPr/>
          </p:nvCxnSpPr>
          <p:spPr>
            <a:xfrm rot="10800000">
              <a:off x="7508225" y="2048963"/>
              <a:ext cx="762300" cy="536700"/>
            </a:xfrm>
            <a:prstGeom prst="straightConnector1">
              <a:avLst/>
            </a:prstGeom>
            <a:noFill/>
            <a:ln cap="flat" cmpd="sng" w="19050">
              <a:solidFill>
                <a:srgbClr val="4557AB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90" name="Google Shape;190;p20"/>
            <p:cNvCxnSpPr/>
            <p:nvPr/>
          </p:nvCxnSpPr>
          <p:spPr>
            <a:xfrm flipH="1">
              <a:off x="6431400" y="2048963"/>
              <a:ext cx="643500" cy="549000"/>
            </a:xfrm>
            <a:prstGeom prst="straightConnector1">
              <a:avLst/>
            </a:prstGeom>
            <a:noFill/>
            <a:ln cap="flat" cmpd="sng" w="19050">
              <a:solidFill>
                <a:srgbClr val="4557AB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91" name="Google Shape;191;p20"/>
            <p:cNvSpPr txBox="1"/>
            <p:nvPr/>
          </p:nvSpPr>
          <p:spPr>
            <a:xfrm>
              <a:off x="6463638" y="2407488"/>
              <a:ext cx="5790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37E6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Vy</a:t>
              </a:r>
              <a:endParaRPr/>
            </a:p>
          </p:txBody>
        </p:sp>
        <p:sp>
          <p:nvSpPr>
            <p:cNvPr id="192" name="Google Shape;192;p20"/>
            <p:cNvSpPr txBox="1"/>
            <p:nvPr/>
          </p:nvSpPr>
          <p:spPr>
            <a:xfrm>
              <a:off x="7548863" y="2407488"/>
              <a:ext cx="6810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37E6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-Vy</a:t>
              </a:r>
              <a:endParaRPr/>
            </a:p>
          </p:txBody>
        </p:sp>
      </p:grpSp>
      <p:sp>
        <p:nvSpPr>
          <p:cNvPr id="193" name="Google Shape;193;p20"/>
          <p:cNvSpPr txBox="1"/>
          <p:nvPr/>
        </p:nvSpPr>
        <p:spPr>
          <a:xfrm>
            <a:off x="5313680" y="1439500"/>
            <a:ext cx="818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(0,0)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7448119" y="4699288"/>
            <a:ext cx="1801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(WIDTH,HEIGHT)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95" name="Google Shape;195;p20"/>
          <p:cNvCxnSpPr/>
          <p:nvPr/>
        </p:nvCxnSpPr>
        <p:spPr>
          <a:xfrm flipH="1">
            <a:off x="5969825" y="4699288"/>
            <a:ext cx="2607000" cy="9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CABA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ctrTitle"/>
          </p:nvPr>
        </p:nvSpPr>
        <p:spPr>
          <a:xfrm>
            <a:off x="311700" y="131775"/>
            <a:ext cx="85206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COLLISION DETECTION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957550" y="1330575"/>
            <a:ext cx="5229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AABB collisions [3]</a:t>
            </a:r>
            <a:endParaRPr b="1" sz="18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Axis-aligned bounding box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5215001" y="3662588"/>
            <a:ext cx="2941800" cy="1064700"/>
          </a:xfrm>
          <a:prstGeom prst="rect">
            <a:avLst/>
          </a:prstGeom>
          <a:solidFill>
            <a:srgbClr val="F37E60"/>
          </a:solidFill>
          <a:ln cap="flat" cmpd="sng" w="38100">
            <a:solidFill>
              <a:srgbClr val="455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3782706" y="2208651"/>
            <a:ext cx="1578600" cy="1578600"/>
          </a:xfrm>
          <a:prstGeom prst="ellipse">
            <a:avLst/>
          </a:prstGeom>
          <a:solidFill>
            <a:srgbClr val="F37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3757350" y="2183300"/>
            <a:ext cx="1629300" cy="1629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744950" y="1724198"/>
            <a:ext cx="377100" cy="377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1251434" y="2246720"/>
            <a:ext cx="377100" cy="377100"/>
          </a:xfrm>
          <a:prstGeom prst="rect">
            <a:avLst/>
          </a:prstGeom>
          <a:noFill/>
          <a:ln cap="flat" cmpd="sng" w="38100">
            <a:solidFill>
              <a:srgbClr val="455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390750" y="1376675"/>
            <a:ext cx="1243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No overlap</a:t>
            </a:r>
            <a:endParaRPr>
              <a:solidFill>
                <a:srgbClr val="F37E60"/>
              </a:solidFill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417775" y="2718563"/>
            <a:ext cx="167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One axis </a:t>
            </a:r>
            <a:r>
              <a:rPr b="1" lang="en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overlap</a:t>
            </a:r>
            <a:endParaRPr>
              <a:solidFill>
                <a:srgbClr val="F37E60"/>
              </a:solidFill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744950" y="3071035"/>
            <a:ext cx="377100" cy="377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1251434" y="3254432"/>
            <a:ext cx="377100" cy="377100"/>
          </a:xfrm>
          <a:prstGeom prst="rect">
            <a:avLst/>
          </a:prstGeom>
          <a:noFill/>
          <a:ln cap="flat" cmpd="sng" w="38100">
            <a:solidFill>
              <a:srgbClr val="455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823800" y="4215023"/>
            <a:ext cx="377100" cy="377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1009909" y="4447520"/>
            <a:ext cx="377100" cy="377100"/>
          </a:xfrm>
          <a:prstGeom prst="rect">
            <a:avLst/>
          </a:prstGeom>
          <a:noFill/>
          <a:ln cap="flat" cmpd="sng" w="38100">
            <a:solidFill>
              <a:srgbClr val="455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417775" y="3879663"/>
            <a:ext cx="167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Two</a:t>
            </a:r>
            <a:r>
              <a:rPr b="1" lang="en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 axis overlap</a:t>
            </a:r>
            <a:endParaRPr>
              <a:solidFill>
                <a:srgbClr val="F37E60"/>
              </a:solidFill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644225" y="2277275"/>
            <a:ext cx="22638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37E60"/>
                </a:solidFill>
                <a:latin typeface="Raleway"/>
                <a:ea typeface="Raleway"/>
                <a:cs typeface="Raleway"/>
                <a:sym typeface="Raleway"/>
              </a:rPr>
              <a:t>PROBLEM</a:t>
            </a:r>
            <a:endParaRPr b="1" sz="2400">
              <a:solidFill>
                <a:srgbClr val="F37E6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557AB"/>
                </a:solidFill>
                <a:latin typeface="Raleway"/>
                <a:ea typeface="Raleway"/>
                <a:cs typeface="Raleway"/>
                <a:sym typeface="Raleway"/>
              </a:rPr>
              <a:t>This is considered collision</a:t>
            </a:r>
            <a:endParaRPr b="1" sz="1800">
              <a:solidFill>
                <a:srgbClr val="4557A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