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CC557-DD02-44D9-961B-AD3B1BF75E84}" v="438" dt="2025-08-28T21:16:32.807"/>
    <p1510:client id="{88A01999-D430-CA28-9682-9D89A51BD5D7}" v="742" dt="2025-08-28T23:36:27.300"/>
    <p1510:client id="{961D846F-9438-A632-FCB4-9A249EA84F67}" v="29" dt="2025-08-29T07:13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SpamBoy4i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rpich-12" TargetMode="External"/><Relationship Id="rId5" Type="http://schemas.openxmlformats.org/officeDocument/2006/relationships/hyperlink" Target="https://github.com/Strannik73" TargetMode="External"/><Relationship Id="rId4" Type="http://schemas.openxmlformats.org/officeDocument/2006/relationships/hyperlink" Target="https://github.com/Spartanets22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BA114-D774-4138-9DE5-58AF840D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117" y="159179"/>
            <a:ext cx="6120792" cy="155618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D244E-873A-4AEE-87C0-443A98823A88}"/>
              </a:ext>
            </a:extLst>
          </p:cNvPr>
          <p:cNvSpPr txBox="1"/>
          <p:nvPr/>
        </p:nvSpPr>
        <p:spPr>
          <a:xfrm>
            <a:off x="3905745" y="2194394"/>
            <a:ext cx="6141543" cy="296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1EEAC-197A-DFE4-082C-7B2637CC3B2E}"/>
              </a:ext>
            </a:extLst>
          </p:cNvPr>
          <p:cNvSpPr txBox="1"/>
          <p:nvPr/>
        </p:nvSpPr>
        <p:spPr>
          <a:xfrm>
            <a:off x="1876527" y="1828965"/>
            <a:ext cx="827090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err="1"/>
              <a:t>NoarxMine</a:t>
            </a:r>
            <a:r>
              <a:rPr lang="ru-RU" sz="2400" dirty="0"/>
              <a:t>;  SpamBoy4ik;  Strannik73;  Kirpich-12;  PassatB5.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071972-BA81-D6DE-5E44-79AD263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133212"/>
            <a:ext cx="8163338" cy="696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6 лабораторная\</a:t>
            </a:r>
            <a:r>
              <a:rPr lang="ru-RU" sz="5400" err="1">
                <a:ea typeface="+mj-lt"/>
                <a:cs typeface="+mj-lt"/>
              </a:rPr>
              <a:t>parallel_lz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10F225-67B0-751A-1D05-21220BDC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52" y="1063625"/>
            <a:ext cx="5888383" cy="5555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Параллельное программирование в Python включает три основных подхода: многопоточность, многопроцессорность и асинхронность: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Многопоточность позволяет запускать в одном процессе несколько потоков, разделяющих память, что упрощает обмен данными, но из-за глобальной блокировки интерпретатора (GIL) потоки последовательно выполняют Python-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байткод</a:t>
            </a:r>
            <a:r>
              <a:rPr lang="ru-RU" b="1" dirty="0">
                <a:latin typeface="Times New Roman"/>
                <a:ea typeface="+mn-lt"/>
                <a:cs typeface="+mn-lt"/>
              </a:rPr>
              <a:t>, поэтому она эффективна главным образом для I/O-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bound</a:t>
            </a:r>
            <a:r>
              <a:rPr lang="ru-RU" b="1" dirty="0">
                <a:latin typeface="Times New Roman"/>
                <a:ea typeface="+mn-lt"/>
                <a:cs typeface="+mn-lt"/>
              </a:rPr>
              <a:t> задач.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6F2C89-C32A-A143-4156-9CC54565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9" y="955882"/>
            <a:ext cx="4669596" cy="557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52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F3DCA56-0E15-8DA3-52D9-C4A183EC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1" y="688148"/>
            <a:ext cx="4309166" cy="568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Times New Roman"/>
              </a:rPr>
              <a:t>Многопроцессорность создаёт отдельный процесс для каждого рабочего «потока», обходя GIL и позволяя полноценно задействовать все ядра ЦПУ, но требует сериализации и передачи данных между процессами через очереди или пайпы, что увеличивает накладные расходы.</a:t>
            </a:r>
            <a:r>
              <a:rPr lang="ru-RU" sz="1800" b="1" dirty="0">
                <a:latin typeface="Times New Roman"/>
                <a:cs typeface="Times New Roman"/>
              </a:rPr>
              <a:t> </a:t>
            </a:r>
            <a:endParaRPr lang="ru-RU" b="1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54F50D-C27C-EDB0-DF15-87F60046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1" y="516077"/>
            <a:ext cx="7091295" cy="51411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00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55FE-996C-35A6-A4B1-DE4CAB27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92" y="1715190"/>
            <a:ext cx="5678556" cy="49808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/>
              <a:t>Асинхронное программирование (</a:t>
            </a:r>
            <a:r>
              <a:rPr lang="ru-RU" sz="2000" b="1" err="1"/>
              <a:t>asyncio</a:t>
            </a:r>
            <a:r>
              <a:rPr lang="ru-RU" sz="2000" b="1" dirty="0"/>
              <a:t>) организует кооперативную параллельность в рамках одного потока и цикла событий: </a:t>
            </a:r>
            <a:r>
              <a:rPr lang="ru-RU" sz="2000" b="1" err="1"/>
              <a:t>корутины</a:t>
            </a:r>
            <a:r>
              <a:rPr lang="ru-RU" sz="2000" b="1" dirty="0"/>
              <a:t> добровольно уступают управление на точках ожидания ввода-вывода, благодаря чему можно обслуживать тысячи лёгких задач с минимальными затратами на планирование ОС, однако любой блокирующий вызов останавливает весь цикл и требует использования неблокирующих библиотек. Выбор подхода зависит от характера нагрузки: для CPU-</a:t>
            </a:r>
            <a:r>
              <a:rPr lang="ru-RU" sz="2000" b="1" err="1"/>
              <a:t>bound</a:t>
            </a:r>
            <a:r>
              <a:rPr lang="ru-RU" sz="2000" b="1" dirty="0"/>
              <a:t> задач предпочтительна многопроцессорность, для операций с сетью и дисками — асинхронность или многопоточность, а в сложных сценариях их комбинация помогает достичь оптимального использования ресурсов.</a:t>
            </a:r>
            <a:endParaRPr lang="ru-RU" sz="2000" b="1"/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CA08E3-15F1-1D1C-7CC2-866D40DE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1" y="266838"/>
            <a:ext cx="5657711" cy="3994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6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0F84D-5E56-152D-ACBD-9BAC71A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D1DE5B2-D293-EF2A-03EB-FB0AE44E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1" y="758952"/>
            <a:ext cx="3662153" cy="4818888"/>
          </a:xfrm>
          <a:prstGeom prst="rect">
            <a:avLst/>
          </a:prstGeom>
        </p:spPr>
      </p:pic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FC19D2F5-714A-810C-4F09-28142196946C}"/>
              </a:ext>
            </a:extLst>
          </p:cNvPr>
          <p:cNvSpPr/>
          <p:nvPr/>
        </p:nvSpPr>
        <p:spPr>
          <a:xfrm rot="16200000">
            <a:off x="6758369" y="1618964"/>
            <a:ext cx="3611880" cy="538544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Стрелка: изогнутая вправо 8">
            <a:extLst>
              <a:ext uri="{FF2B5EF4-FFF2-40B4-BE49-F238E27FC236}">
                <a16:creationId xmlns:a16="http://schemas.microsoft.com/office/drawing/2014/main" id="{F9D43DA4-D556-6DFD-F0E3-B396944DFFA8}"/>
              </a:ext>
            </a:extLst>
          </p:cNvPr>
          <p:cNvSpPr/>
          <p:nvPr/>
        </p:nvSpPr>
        <p:spPr>
          <a:xfrm>
            <a:off x="7269480" y="1097280"/>
            <a:ext cx="1152144" cy="37490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id="{73A32576-76AD-90EB-9C8F-261DAEC5D1D3}"/>
              </a:ext>
            </a:extLst>
          </p:cNvPr>
          <p:cNvSpPr/>
          <p:nvPr/>
        </p:nvSpPr>
        <p:spPr>
          <a:xfrm>
            <a:off x="6903720" y="543750"/>
            <a:ext cx="1517904" cy="53035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11" name="Стрелка: изогнутая влево 10">
            <a:extLst>
              <a:ext uri="{FF2B5EF4-FFF2-40B4-BE49-F238E27FC236}">
                <a16:creationId xmlns:a16="http://schemas.microsoft.com/office/drawing/2014/main" id="{51B8E391-EBD6-DBFD-2C9E-AC0BF6270CB1}"/>
              </a:ext>
            </a:extLst>
          </p:cNvPr>
          <p:cNvSpPr/>
          <p:nvPr/>
        </p:nvSpPr>
        <p:spPr>
          <a:xfrm>
            <a:off x="8705088" y="758952"/>
            <a:ext cx="1152144" cy="3502152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2" name="Стрелка: изогнутая влево 11">
            <a:extLst>
              <a:ext uri="{FF2B5EF4-FFF2-40B4-BE49-F238E27FC236}">
                <a16:creationId xmlns:a16="http://schemas.microsoft.com/office/drawing/2014/main" id="{C00F0C82-76B0-1BE4-8866-FA33359B35E1}"/>
              </a:ext>
            </a:extLst>
          </p:cNvPr>
          <p:cNvSpPr/>
          <p:nvPr/>
        </p:nvSpPr>
        <p:spPr>
          <a:xfrm>
            <a:off x="8705088" y="1444752"/>
            <a:ext cx="1107853" cy="376732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4" name="Стрелка: изогнутая влево 13">
            <a:extLst>
              <a:ext uri="{FF2B5EF4-FFF2-40B4-BE49-F238E27FC236}">
                <a16:creationId xmlns:a16="http://schemas.microsoft.com/office/drawing/2014/main" id="{74AA413B-9D2A-A1B0-50EF-748A3D764508}"/>
              </a:ext>
            </a:extLst>
          </p:cNvPr>
          <p:cNvSpPr/>
          <p:nvPr/>
        </p:nvSpPr>
        <p:spPr>
          <a:xfrm>
            <a:off x="8705088" y="173736"/>
            <a:ext cx="1673352" cy="6319139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47BC2F50-ABAA-67A4-90A6-2FA389D0767C}"/>
              </a:ext>
            </a:extLst>
          </p:cNvPr>
          <p:cNvSpPr/>
          <p:nvPr/>
        </p:nvSpPr>
        <p:spPr>
          <a:xfrm>
            <a:off x="1704592" y="2510028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68237A87-67FE-E378-B0D4-82503D135854}"/>
              </a:ext>
            </a:extLst>
          </p:cNvPr>
          <p:cNvSpPr/>
          <p:nvPr/>
        </p:nvSpPr>
        <p:spPr>
          <a:xfrm>
            <a:off x="2847592" y="2510027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D9687DE-5ECA-0DC3-EB5C-472BAFD46B4A}"/>
              </a:ext>
            </a:extLst>
          </p:cNvPr>
          <p:cNvCxnSpPr>
            <a:cxnSpLocks/>
          </p:cNvCxnSpPr>
          <p:nvPr/>
        </p:nvCxnSpPr>
        <p:spPr>
          <a:xfrm flipV="1">
            <a:off x="2414364" y="1789461"/>
            <a:ext cx="4717956" cy="720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BE271B4-8B9E-96C7-9AA2-A23CF96E94A0}"/>
              </a:ext>
            </a:extLst>
          </p:cNvPr>
          <p:cNvCxnSpPr>
            <a:cxnSpLocks/>
          </p:cNvCxnSpPr>
          <p:nvPr/>
        </p:nvCxnSpPr>
        <p:spPr>
          <a:xfrm flipV="1">
            <a:off x="3836623" y="1789459"/>
            <a:ext cx="3295697" cy="8261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212964BC-EB83-30B7-9966-2882591D3624}"/>
              </a:ext>
            </a:extLst>
          </p:cNvPr>
          <p:cNvSpPr/>
          <p:nvPr/>
        </p:nvSpPr>
        <p:spPr>
          <a:xfrm>
            <a:off x="2847591" y="3966971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636E94ED-127E-595F-EA3F-7EB93EC60B23}"/>
              </a:ext>
            </a:extLst>
          </p:cNvPr>
          <p:cNvSpPr/>
          <p:nvPr/>
        </p:nvSpPr>
        <p:spPr>
          <a:xfrm>
            <a:off x="1688543" y="3966970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9E98173-E0BB-0C2C-B128-4239A13BF64E}"/>
              </a:ext>
            </a:extLst>
          </p:cNvPr>
          <p:cNvCxnSpPr>
            <a:cxnSpLocks/>
          </p:cNvCxnSpPr>
          <p:nvPr/>
        </p:nvCxnSpPr>
        <p:spPr>
          <a:xfrm>
            <a:off x="4050028" y="4347975"/>
            <a:ext cx="5871212" cy="778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98E9AF7D-B0B7-7FB3-010E-5057CC038350}"/>
              </a:ext>
            </a:extLst>
          </p:cNvPr>
          <p:cNvCxnSpPr>
            <a:cxnSpLocks/>
          </p:cNvCxnSpPr>
          <p:nvPr/>
        </p:nvCxnSpPr>
        <p:spPr>
          <a:xfrm>
            <a:off x="2598420" y="4690790"/>
            <a:ext cx="7214521" cy="435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id="{7BF326AC-1376-213D-42EC-2B983450F042}"/>
              </a:ext>
            </a:extLst>
          </p:cNvPr>
          <p:cNvSpPr/>
          <p:nvPr/>
        </p:nvSpPr>
        <p:spPr>
          <a:xfrm>
            <a:off x="3204210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594B7C83-C515-1329-F8ED-8CEDB3858C3F}"/>
              </a:ext>
            </a:extLst>
          </p:cNvPr>
          <p:cNvSpPr/>
          <p:nvPr/>
        </p:nvSpPr>
        <p:spPr>
          <a:xfrm>
            <a:off x="2466212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6D835215-5C21-5968-B88C-C2DB680718E4}"/>
              </a:ext>
            </a:extLst>
          </p:cNvPr>
          <p:cNvSpPr/>
          <p:nvPr/>
        </p:nvSpPr>
        <p:spPr>
          <a:xfrm>
            <a:off x="1728214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18772AF-82BC-7478-156C-85176DB40DE2}"/>
              </a:ext>
            </a:extLst>
          </p:cNvPr>
          <p:cNvCxnSpPr>
            <a:cxnSpLocks/>
          </p:cNvCxnSpPr>
          <p:nvPr/>
        </p:nvCxnSpPr>
        <p:spPr>
          <a:xfrm flipV="1">
            <a:off x="3944185" y="1683873"/>
            <a:ext cx="3753373" cy="1757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F945B7CC-279F-0A1C-324D-104BCE5F3C31}"/>
              </a:ext>
            </a:extLst>
          </p:cNvPr>
          <p:cNvCxnSpPr>
            <a:cxnSpLocks/>
          </p:cNvCxnSpPr>
          <p:nvPr/>
        </p:nvCxnSpPr>
        <p:spPr>
          <a:xfrm flipV="1">
            <a:off x="3044189" y="1703814"/>
            <a:ext cx="4618483" cy="16759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5242AC3-FC24-8188-A30C-5640080C8FAF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2427402" y="1690688"/>
            <a:ext cx="5235270" cy="17391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id="{2B86042C-DD8D-0972-1030-53F2DCE87EF3}"/>
              </a:ext>
            </a:extLst>
          </p:cNvPr>
          <p:cNvSpPr/>
          <p:nvPr/>
        </p:nvSpPr>
        <p:spPr>
          <a:xfrm>
            <a:off x="323468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459D3627-8A41-9C71-A45F-06031F9611C4}"/>
              </a:ext>
            </a:extLst>
          </p:cNvPr>
          <p:cNvSpPr/>
          <p:nvPr/>
        </p:nvSpPr>
        <p:spPr>
          <a:xfrm>
            <a:off x="2466212" y="4752195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08014588-F7D1-BB7C-D3F9-E223D8EA12F5}"/>
              </a:ext>
            </a:extLst>
          </p:cNvPr>
          <p:cNvSpPr/>
          <p:nvPr/>
        </p:nvSpPr>
        <p:spPr>
          <a:xfrm>
            <a:off x="174116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CDA65C0-1D5E-3C69-CE68-D38CC13CAA05}"/>
              </a:ext>
            </a:extLst>
          </p:cNvPr>
          <p:cNvCxnSpPr>
            <a:cxnSpLocks/>
          </p:cNvCxnSpPr>
          <p:nvPr/>
        </p:nvCxnSpPr>
        <p:spPr>
          <a:xfrm flipV="1">
            <a:off x="4028885" y="3683384"/>
            <a:ext cx="5321997" cy="13236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DED176CE-BC8C-637A-59BE-A485DE6EDC44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3162150" y="3720109"/>
            <a:ext cx="5997090" cy="11135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E827C67F-FE8A-8133-1212-DF2B41BB9A74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2437104" y="3762188"/>
            <a:ext cx="6584976" cy="10785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C78076F1-2F65-42A9-E65F-FA7AEBDFF1B5}"/>
              </a:ext>
            </a:extLst>
          </p:cNvPr>
          <p:cNvSpPr/>
          <p:nvPr/>
        </p:nvSpPr>
        <p:spPr>
          <a:xfrm>
            <a:off x="1607820" y="5211776"/>
            <a:ext cx="2442208" cy="451709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D2249622-639C-38C0-46FE-890F873E7ABF}"/>
              </a:ext>
            </a:extLst>
          </p:cNvPr>
          <p:cNvSpPr/>
          <p:nvPr/>
        </p:nvSpPr>
        <p:spPr>
          <a:xfrm>
            <a:off x="1501977" y="758951"/>
            <a:ext cx="2442208" cy="1048386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048389F6-239E-DDB2-FAAB-97671443DDB3}"/>
              </a:ext>
            </a:extLst>
          </p:cNvPr>
          <p:cNvCxnSpPr>
            <a:cxnSpLocks/>
          </p:cNvCxnSpPr>
          <p:nvPr/>
        </p:nvCxnSpPr>
        <p:spPr>
          <a:xfrm>
            <a:off x="3944185" y="1311596"/>
            <a:ext cx="5154095" cy="41581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710984B-9EDB-C1C3-1A27-4E9AB98C90DD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4050028" y="1727413"/>
            <a:ext cx="5044588" cy="37102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2D459B6A-615B-DA48-41A4-ED4524142679}"/>
              </a:ext>
            </a:extLst>
          </p:cNvPr>
          <p:cNvSpPr txBox="1"/>
          <p:nvPr/>
        </p:nvSpPr>
        <p:spPr>
          <a:xfrm>
            <a:off x="8642276" y="1241989"/>
            <a:ext cx="866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PassatB5</a:t>
            </a:r>
            <a:endParaRPr lang="ru-BY" sz="1400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BE9A68-6245-A3E3-D7E5-B3B210747B2E}"/>
              </a:ext>
            </a:extLst>
          </p:cNvPr>
          <p:cNvSpPr txBox="1"/>
          <p:nvPr/>
        </p:nvSpPr>
        <p:spPr>
          <a:xfrm>
            <a:off x="8670474" y="2314177"/>
            <a:ext cx="1002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sng" dirty="0">
                <a:solidFill>
                  <a:srgbClr val="FFFF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Strannik73</a:t>
            </a:r>
            <a:endParaRPr lang="ru-BY" sz="14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8A98D2E-9DF8-3DE3-CC77-25A9F200A56D}"/>
              </a:ext>
            </a:extLst>
          </p:cNvPr>
          <p:cNvSpPr txBox="1"/>
          <p:nvPr/>
        </p:nvSpPr>
        <p:spPr>
          <a:xfrm>
            <a:off x="10279500" y="1549925"/>
            <a:ext cx="101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B050"/>
                </a:solidFill>
                <a:latin typeface="-apple-system"/>
              </a:rPr>
              <a:t>NoarxMine</a:t>
            </a:r>
            <a:endParaRPr lang="ru-BY" sz="1400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06ECB56-2D5E-87F8-ED77-6230CBDC1FD3}"/>
              </a:ext>
            </a:extLst>
          </p:cNvPr>
          <p:cNvSpPr txBox="1"/>
          <p:nvPr/>
        </p:nvSpPr>
        <p:spPr>
          <a:xfrm>
            <a:off x="6831997" y="512738"/>
            <a:ext cx="97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Kirpich-12</a:t>
            </a:r>
            <a:endParaRPr lang="ru-BY" sz="1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2AF70F-8EE6-2850-EF2F-3A1EF10C7AD7}"/>
              </a:ext>
            </a:extLst>
          </p:cNvPr>
          <p:cNvSpPr txBox="1"/>
          <p:nvPr/>
        </p:nvSpPr>
        <p:spPr>
          <a:xfrm>
            <a:off x="7407044" y="1932307"/>
            <a:ext cx="1107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SpamBoy4ik</a:t>
            </a:r>
            <a:endParaRPr lang="ru-BY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C4E62-29B4-9A92-560F-9A152B50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27" y="365125"/>
            <a:ext cx="6149546" cy="1346157"/>
          </a:xfrm>
        </p:spPr>
        <p:txBody>
          <a:bodyPr/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r>
              <a:rPr lang="ru-RU" sz="4000" dirty="0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09512A-F8D8-C77D-7653-39C23FC2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92" y="1918301"/>
            <a:ext cx="8167817" cy="5516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 err="1"/>
              <a:t>NoarxMine</a:t>
            </a:r>
            <a:r>
              <a:rPr lang="ru-RU" sz="2400" dirty="0"/>
              <a:t>; SpamBoy4ik; Strannik73; Kirpich-12; PassatB5.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9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190E5-2437-871B-F402-7568739D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8BCEE3-9EBE-14A2-91F7-5E00C2A1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Выполнение практических задач</a:t>
            </a:r>
          </a:p>
          <a:p>
            <a:r>
              <a:rPr lang="ru-RU" dirty="0"/>
              <a:t>Командная работа в </a:t>
            </a:r>
            <a:r>
              <a:rPr lang="ru-RU" dirty="0" err="1"/>
              <a:t>github</a:t>
            </a:r>
            <a:r>
              <a:rPr lang="ru-RU" dirty="0"/>
              <a:t>  с применением 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17245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-44"/>
            <a:ext cx="8001000" cy="1018061"/>
          </a:xfrm>
        </p:spPr>
        <p:txBody>
          <a:bodyPr>
            <a:normAutofit fontScale="90000"/>
          </a:bodyPr>
          <a:lstStyle/>
          <a:p>
            <a:r>
              <a:rPr lang="ru-RU" dirty="0"/>
              <a:t>1 </a:t>
            </a:r>
            <a:r>
              <a:rPr lang="ru-RU" dirty="0">
                <a:ea typeface="+mj-lt"/>
                <a:cs typeface="+mj-lt"/>
              </a:rPr>
              <a:t>лабораторная\</a:t>
            </a:r>
            <a:r>
              <a:rPr lang="ru-RU" dirty="0" err="1">
                <a:ea typeface="+mj-lt"/>
                <a:cs typeface="+mj-lt"/>
              </a:rPr>
              <a:t>class_lz</a:t>
            </a:r>
            <a:endParaRPr lang="ru-RU" sz="1200" b="1" dirty="0" err="1">
              <a:solidFill>
                <a:srgbClr val="F0F6FC"/>
              </a:solidFill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624" y="1017417"/>
            <a:ext cx="5797377" cy="58158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Классы в Python служат шаблонами для создания объектов, объединяя в одном месте связанные данные (атрибуты) и поведение (методы). Они позволяют моделировать реальные или абстрактные сущности в коде, делая программы более понятными и структурированными.</a:t>
            </a:r>
            <a:endParaRPr lang="ru-RU" b="1">
              <a:latin typeface="Times New Roman"/>
              <a:cs typeface="Times New Roman"/>
            </a:endParaRPr>
          </a:p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Основные преимущества использования классов: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Инкапсуляция Скрытие внутреннего состояния объекта и предоставление публичного интерфейса для работы с ним. Это упрощает поддержку и предотвращает неконтролируемое изменение данных.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Повторное использование кода Описание общей логики в базовом классе и её расширение или специальная реализация в дочерних классах позволяет избежать дублирования.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Позволяет создавать новые классы на основе существующих, перенимая их функциональность и переопределяя или дополняя при необходимости.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Полиморфизм Благодаря единому интерфейсу объекты разных классов могут использоваться взаимозаменяемо, что упрощает написание гибкого и расширяемого кода</a:t>
            </a:r>
            <a:r>
              <a:rPr lang="ru-RU" sz="2000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  <a:p>
            <a:pPr marL="171450" indent="-171450" algn="just">
              <a:buAutoNum type="arabicPeriod"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260316E-6C4A-6B4D-42D8-E05F5943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95" y="1153297"/>
            <a:ext cx="5792103" cy="5570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C7874C-BE56-7C29-2051-56441F84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2" y="559058"/>
            <a:ext cx="5598418" cy="6106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Классы упрощают навигацию по проекту: вместо набора отдельных функций и данных появляется чёткая иерархия, отражающая логику предметной области. Это помогает разделить ответственность между компонентами и облегчает командную разработку.</a:t>
            </a:r>
            <a:endParaRPr lang="ru-RU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Используйте классы, когда нужно сгруппировать состояние и методы, реализовать разные варианты поведения через наследование или обеспечить чистый, расширяемый интерфейс для взаимодействия с компонентом.</a:t>
            </a:r>
            <a:endParaRPr lang="ru-RU" b="1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D85D5C-3629-B059-AF11-7E1C19D1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55" y="367270"/>
            <a:ext cx="5330999" cy="6096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55B16-68A2-3352-BF7D-9290024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227" y="220963"/>
            <a:ext cx="8888627" cy="944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2 лабораторная\</a:t>
            </a:r>
            <a:r>
              <a:rPr lang="ru-RU" sz="5400" err="1">
                <a:ea typeface="+mj-lt"/>
                <a:cs typeface="+mj-lt"/>
              </a:rPr>
              <a:t>inherit_lz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3EA17C-E4F6-ED8D-F07D-0222E129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" y="1165107"/>
            <a:ext cx="11635918" cy="2132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в Python позволяет одному классу «позаимствовать» атрибуты и методы другого, что избавляет от дублирования кода и упрощает построение иерархий. При вызове метода на экземпляре сначала ищется его реализация в самом потомке, а если она отсутствует — автоматически поднимаемся по цепочке наследования, пока не найдём нужный метод или не дойдём до базового класса. Этот механизм обеспечивает полиморфизм: одинаковые вызовы могут вести себя по-разному в зависимости от конкретного класса объекта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5E29BD6-5B77-58B7-D67F-163BEDBD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81" y="3162437"/>
            <a:ext cx="6510821" cy="331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869E8-9C4C-0200-5B92-92E2CAB1CA95}"/>
              </a:ext>
            </a:extLst>
          </p:cNvPr>
          <p:cNvSpPr txBox="1"/>
          <p:nvPr/>
        </p:nvSpPr>
        <p:spPr>
          <a:xfrm>
            <a:off x="-175" y="2934058"/>
            <a:ext cx="547676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b="1" dirty="0">
                <a:latin typeface="Times New Roman"/>
                <a:cs typeface="Times New Roman"/>
              </a:rPr>
              <a:t>Классы-наследники могут переопределять методы родителя, добавляя или полностью меняя их логику. Чтобы при этом сохранить доступ к оригинальной реализации, пользуются вызовом </a:t>
            </a:r>
            <a:r>
              <a:rPr lang="ru-RU" sz="2000" b="1" err="1">
                <a:latin typeface="Times New Roman"/>
                <a:cs typeface="Times New Roman"/>
              </a:rPr>
              <a:t>super</a:t>
            </a:r>
            <a:r>
              <a:rPr lang="ru-RU" sz="2000" b="1" dirty="0">
                <a:latin typeface="Times New Roman"/>
                <a:cs typeface="Times New Roman"/>
              </a:rPr>
              <a:t>(), который обращается к методу базового класса. В случаях множественного наследования порядок поиска методов регулируется алгоритмом MRO (C3-линеаризация), благодаря чему устраняются неоднозначности при «ромбовидных» схема</a:t>
            </a:r>
            <a:r>
              <a:rPr lang="ru-RU" sz="1500" b="1" dirty="0">
                <a:latin typeface="Times New Roman"/>
                <a:cs typeface="Times New Roman"/>
              </a:rPr>
              <a:t>х.</a:t>
            </a:r>
            <a:endParaRPr lang="ru-RU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30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071B4C2-2FC6-25C8-B0D4-465989BA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39" y="180147"/>
            <a:ext cx="5303080" cy="6670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b="1" dirty="0">
                <a:latin typeface="Times New Roman"/>
                <a:ea typeface="+mn-lt"/>
                <a:cs typeface="+mn-lt"/>
              </a:rPr>
              <a:t>Несмотря на все преимущества, чрезмерно глубокие и запутанные иерархии усложняют поддержку, поскольку изменение в одном месте может сломать поведение сразу нескольких потомков. Поэтому стоит придерживаться простых и понятных построений: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Делать иерархию как можно более плоской и специализированной.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Использовать композицию вместо наследования, когда это возможно.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Определять абстрактные базовые классы, чтобы задать обязательный набор методов и выявить их отсутствие ещё на этапе разработки</a:t>
            </a:r>
            <a:endParaRPr lang="ru-RU" b="1" dirty="0" err="1">
              <a:latin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80C5F-4D5E-D2BF-6ABC-243424F2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64" y="181251"/>
            <a:ext cx="6453533" cy="5391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6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AA350-9BC3-17A0-A35A-D1057634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809" y="690"/>
            <a:ext cx="5987773" cy="1049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/>
              <a:t>3 лабораторная\</a:t>
            </a:r>
            <a:r>
              <a:rPr lang="ru-RU" sz="4000" err="1"/>
              <a:t>capsule_lz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E7611C-B4E9-8C15-950E-5E3BEA77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285" y="897974"/>
            <a:ext cx="5744817" cy="54998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Инкапсуляция в Python обеспечивает сокрытие внутренняя логики класса и контроль доступа к его данным через чётко определённые интерфейсы. По соглашению, атрибуты с одним ведущим подчёркиванием считаются «защищёнными» и предназначены для внутреннего использования, а с двумя — «приватными»; последние подвергаются механизму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name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mangling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, который затрудняет случайный доступ. Для управления чтением и записью служат свойства (@property) и соответствующие сеттеры/геттеры, где можно проверять входные данные, реализовать кэширование или уведомления. Несмотря на то, что Python не запрещает обход этих ограничений, подчёркивания в именах сигнализируют другим разработчикам: «этот атрибут менять не стоит». Использование инкапсуляции помогает сохранить целостность объектов, облегчает рефакторинг и снижает риск ошибок при расширении код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а.</a:t>
            </a:r>
            <a:endParaRPr lang="ru-RU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FE09B1D-FB23-8541-E539-D96D57FD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" y="182770"/>
            <a:ext cx="5976317" cy="6382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2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4E095-50E3-150F-BFFC-C4D362B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287" y="-142874"/>
            <a:ext cx="8571948" cy="9169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>
                <a:ea typeface="+mj-lt"/>
                <a:cs typeface="+mj-lt"/>
              </a:rPr>
              <a:t>4 лабораторная\</a:t>
            </a:r>
            <a:r>
              <a:rPr lang="ru-RU" sz="5400" err="1">
                <a:ea typeface="+mj-lt"/>
                <a:cs typeface="+mj-lt"/>
              </a:rPr>
              <a:t>Polimorf_lz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E1B9A6-75FA-CD3D-9CE5-A4361AF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765" y="942148"/>
            <a:ext cx="6639339" cy="61514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— это способность разных объектов отвечать на один и тот же вызов метода в зависимости от своей реализации. В Python он проявляется благодаря динамической типизации и концепции </a:t>
            </a:r>
            <a:r>
              <a:rPr lang="ru-RU" b="1" err="1">
                <a:latin typeface="Times New Roman"/>
                <a:ea typeface="+mn-lt"/>
                <a:cs typeface="+mn-lt"/>
              </a:rPr>
              <a:t>duck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typing</a:t>
            </a:r>
            <a:r>
              <a:rPr lang="ru-RU" b="1" dirty="0">
                <a:latin typeface="Times New Roman"/>
                <a:ea typeface="+mn-lt"/>
                <a:cs typeface="+mn-lt"/>
              </a:rPr>
              <a:t>. Любой объект, имеющий требуемый метод, может использоваться функцией без явной привязки к конкретному классу.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Перегрузка операторов позволяет классам задавать собственное поведение для операций сложения, вычитания, сравнения и других. Методы вида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add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или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lt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определяют, как объекты взаимодействуют друг с другом, создавая естественный синтаксис при выполнении нестандартных вычислений.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Абстрактные базовые классы из модуля </a:t>
            </a:r>
            <a:r>
              <a:rPr lang="ru-RU" b="1" err="1">
                <a:latin typeface="Times New Roman"/>
                <a:ea typeface="+mn-lt"/>
                <a:cs typeface="+mn-lt"/>
              </a:rPr>
              <a:t>abc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помогают формализовать полиморфизм через обязательные методы. Декоратор </a:t>
            </a:r>
            <a:r>
              <a:rPr lang="ru-RU" b="1" dirty="0">
                <a:latin typeface="Times New Roman"/>
                <a:cs typeface="Times New Roman"/>
              </a:rPr>
              <a:t>@abstractmethod</a:t>
            </a:r>
            <a:r>
              <a:rPr lang="ru-RU" b="1" dirty="0">
                <a:latin typeface="Times New Roman"/>
                <a:ea typeface="+mn-lt"/>
                <a:cs typeface="+mn-lt"/>
              </a:rPr>
              <a:t> указывает, какие методы должны быть реализованы в наследниках, и предотвращает создание объектов классов без полного интерфейса.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упрощает расширение системы без правок существующего кода, снижает связанность за счет фокуса на интерфейсах и облегчает поддержку. Соблюдение принципа </a:t>
            </a:r>
            <a:r>
              <a:rPr lang="ru-RU" b="1" err="1">
                <a:latin typeface="Times New Roman"/>
                <a:ea typeface="+mn-lt"/>
                <a:cs typeface="+mn-lt"/>
              </a:rPr>
              <a:t>Лисковской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подстановки гарантирует, что новые классы корректно впишутся в уже работающие компоненты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">
            <a:extLst>
              <a:ext uri="{FF2B5EF4-FFF2-40B4-BE49-F238E27FC236}">
                <a16:creationId xmlns:a16="http://schemas.microsoft.com/office/drawing/2014/main" id="{9C8815AF-F45D-AE8D-D1B0-E390EB52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2" y="771870"/>
            <a:ext cx="5138531" cy="5767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8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CA170C-1831-89A0-9C6E-E86AAD23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22778"/>
            <a:ext cx="8030817" cy="7071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5 лабораторная\</a:t>
            </a:r>
            <a:r>
              <a:rPr lang="ru-RU" sz="5400" err="1">
                <a:ea typeface="+mj-lt"/>
                <a:cs typeface="+mj-lt"/>
              </a:rPr>
              <a:t>except_lz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E77AB-15A0-8503-F8CF-D2E2A54B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1" y="732321"/>
            <a:ext cx="5976728" cy="632811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Исключения в Python представляют собой механизм сигнализации об ошибках или необычных ситуациях во время выполнения программы: при возникновении события, которое нарушает нормальный ход исполнения (например, деление на ноль, обращение к несуществующему индексу или неправильный формат данных), интерпретатор создаёт объект исключения и передаёт его наверх по стеку вызовов, пока не встретится блок обработки. Для перехвата и обработки подобных ситуаций используется конструкция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cs typeface="Times New Roman"/>
              </a:rPr>
              <a:t>…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где в секции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ea typeface="+mn-lt"/>
                <a:cs typeface="+mn-lt"/>
              </a:rPr>
              <a:t> размещается опасный код, а в 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 — действия по восстановлению или корректному завершению, при этом можно обрабатывать конкретные типы исключений или группировать несколько типов в одном блоке. Опционально доступен блок </a:t>
            </a:r>
            <a:r>
              <a:rPr lang="ru-RU" b="1" err="1">
                <a:latin typeface="Times New Roman"/>
                <a:cs typeface="Times New Roman"/>
              </a:rPr>
              <a:t>else</a:t>
            </a:r>
            <a:r>
              <a:rPr lang="ru-RU" b="1" dirty="0">
                <a:latin typeface="Times New Roman"/>
                <a:ea typeface="+mn-lt"/>
                <a:cs typeface="+mn-lt"/>
              </a:rPr>
              <a:t>, выполняющийся при отсутствии исключений, и блок </a:t>
            </a:r>
            <a:r>
              <a:rPr lang="ru-RU" b="1" err="1">
                <a:latin typeface="Times New Roman"/>
                <a:cs typeface="Times New Roman"/>
              </a:rPr>
              <a:t>finally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гарантирующий выполнение кода независимо от результата (обычно используют для освобождения ресурсов или закрытия файлов). Помимо встроенных классов ошибок (</a:t>
            </a:r>
            <a:r>
              <a:rPr lang="ru-RU" b="1" err="1">
                <a:latin typeface="Times New Roman"/>
                <a:ea typeface="+mn-lt"/>
                <a:cs typeface="+mn-lt"/>
              </a:rPr>
              <a:t>ValueError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KeyError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IOError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 и т. д.), разработчик может создавать собственные исключения через наследование от </a:t>
            </a:r>
            <a:r>
              <a:rPr lang="ru-RU" b="1" err="1">
                <a:latin typeface="Times New Roman"/>
                <a:ea typeface="+mn-lt"/>
                <a:cs typeface="+mn-lt"/>
              </a:rPr>
              <a:t>Exception</a:t>
            </a:r>
            <a:r>
              <a:rPr lang="ru-RU" b="1" dirty="0">
                <a:latin typeface="Times New Roman"/>
                <a:ea typeface="+mn-lt"/>
                <a:cs typeface="+mn-lt"/>
              </a:rPr>
              <a:t>, задавая специфичные для предметной области типы и удобные сообщения. Ключевой практической рекомендацией является обращение к исключениям там, где ошибки действительно ожидаемы и логичны, вместо использования их для управления основным потоком; это сохраняет читаемость и предсказуемость кода, помогает локализовать обработку ошибок и упрощает отлад</a:t>
            </a:r>
            <a:r>
              <a:rPr lang="ru-RU" b="1" dirty="0">
                <a:ea typeface="+mn-lt"/>
                <a:cs typeface="+mn-lt"/>
              </a:rPr>
              <a:t>ку.</a:t>
            </a:r>
            <a:endParaRPr lang="ru-RU" b="1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475B399-D41E-5470-4A72-BE256F07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64" y="733632"/>
            <a:ext cx="5741506" cy="5976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298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Кооперативная работа в github</vt:lpstr>
      <vt:lpstr>Содержание презентации:</vt:lpstr>
      <vt:lpstr>1 лабораторная\class_lz</vt:lpstr>
      <vt:lpstr>Презентация PowerPoint</vt:lpstr>
      <vt:lpstr>2 лабораторная\inherit_lz</vt:lpstr>
      <vt:lpstr>Презентация PowerPoint</vt:lpstr>
      <vt:lpstr>3 лабораторная\capsule_lz</vt:lpstr>
      <vt:lpstr>4 лабораторная\Polimorf_lz</vt:lpstr>
      <vt:lpstr>5 лабораторная\except_lz</vt:lpstr>
      <vt:lpstr>6 лабораторная\parallel_lz</vt:lpstr>
      <vt:lpstr>Презентация PowerPoint</vt:lpstr>
      <vt:lpstr>Презентация PowerPoint</vt:lpstr>
      <vt:lpstr>  </vt:lpstr>
      <vt:lpstr>Кооперативная работа в github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534</cp:revision>
  <dcterms:created xsi:type="dcterms:W3CDTF">2025-08-28T20:04:27Z</dcterms:created>
  <dcterms:modified xsi:type="dcterms:W3CDTF">2025-08-29T07:14:09Z</dcterms:modified>
</cp:coreProperties>
</file>