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63" r:id="rId3"/>
    <p:sldId id="257" r:id="rId4"/>
    <p:sldId id="258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rbert Matuška" initials="NM" lastIdx="1" clrIdx="0">
    <p:extLst>
      <p:ext uri="{19B8F6BF-5375-455C-9EA6-DF929625EA0E}">
        <p15:presenceInfo xmlns:p15="http://schemas.microsoft.com/office/powerpoint/2012/main" userId="Norbert Matuš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5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Cítite</a:t>
            </a:r>
            <a:r>
              <a:rPr lang="en-US" baseline="0"/>
              <a:t> sa motivovaný počas dištančného učenia?</a:t>
            </a:r>
            <a:endParaRPr lang="en-US"/>
          </a:p>
        </c:rich>
      </c:tx>
      <c:layout>
        <c:manualLayout>
          <c:xMode val="edge"/>
          <c:yMode val="edge"/>
          <c:x val="0.11731933508311461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Sheet1!$C$1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D2-4788-BD62-C7C79C9DB5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D2-4788-BD62-C7C79C9DB5B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Sheet1!$B$2:$B$3</c:f>
              <c:strCache>
                <c:ptCount val="2"/>
                <c:pt idx="0">
                  <c:v>Odpovede</c:v>
                </c:pt>
                <c:pt idx="1">
                  <c:v>Áno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D2-4788-BD62-C7C79C9DB5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2T18:46:43.497" idx="1">
    <p:pos x="2124" y="666"/>
    <p:text>komentar pre norka-No need to write bullet points, just say this: Distancne studium ma svoje vyhody a nevyhody. Ked ide o time management tak jednoznacne viete veci rychlo vyriesit v pohodli domova ale nic nemeni to, ze pri tradicnom studiu je interaktivita medzi studentom a ucitelom urcite lepsia, viete lepsie komunnikovat so spoluziakmi ktori vam vysvetlia comu nechapete a socialny kontakt je urcite lepsi nez byt zavrety doma.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2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8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4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1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2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0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4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5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60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78" r:id="rId6"/>
    <p:sldLayoutId id="2147483774" r:id="rId7"/>
    <p:sldLayoutId id="2147483775" r:id="rId8"/>
    <p:sldLayoutId id="2147483776" r:id="rId9"/>
    <p:sldLayoutId id="2147483777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5D13F59D-F133-4517-9ECA-7EC244D64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441" b="12290"/>
          <a:stretch/>
        </p:blipFill>
        <p:spPr>
          <a:xfrm>
            <a:off x="49428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9A4A00-D3A3-47B5-8A70-8073E6F0A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 fontScale="90000"/>
          </a:bodyPr>
          <a:lstStyle/>
          <a:p>
            <a:r>
              <a:rPr lang="en-US" sz="7300" b="0" i="0" dirty="0">
                <a:effectLst/>
                <a:latin typeface="Arial" panose="020B0604020202020204" pitchFamily="34" charset="0"/>
              </a:rPr>
              <a:t>Distance learning, factors on motivation and comparison with traditional learning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r>
              <a:rPr lang="en-US" sz="4400" b="0" i="0" dirty="0" err="1">
                <a:effectLst/>
                <a:latin typeface="Arial" panose="020B0604020202020204" pitchFamily="34" charset="0"/>
              </a:rPr>
              <a:t>Metódy</a:t>
            </a:r>
            <a:r>
              <a:rPr lang="en-US" sz="4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4400" b="0" i="0" dirty="0" err="1">
                <a:effectLst/>
                <a:latin typeface="Arial" panose="020B0604020202020204" pitchFamily="34" charset="0"/>
              </a:rPr>
              <a:t>inžinierskej</a:t>
            </a:r>
            <a:r>
              <a:rPr lang="en-US" sz="4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4400" b="0" i="0" dirty="0" err="1">
                <a:effectLst/>
                <a:latin typeface="Arial" panose="020B0604020202020204" pitchFamily="34" charset="0"/>
              </a:rPr>
              <a:t>práce</a:t>
            </a:r>
            <a:r>
              <a:rPr lang="en-US" sz="4400" b="0" i="0" dirty="0">
                <a:effectLst/>
                <a:latin typeface="Arial" panose="020B0604020202020204" pitchFamily="34" charset="0"/>
              </a:rPr>
              <a:t> 2020/21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40457-8718-434C-9744-1AEA40CE9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Norbert Matuška</a:t>
            </a:r>
          </a:p>
          <a:p>
            <a:r>
              <a:rPr lang="en-US" dirty="0" err="1">
                <a:solidFill>
                  <a:srgbClr val="FFFFFF"/>
                </a:solidFill>
              </a:rPr>
              <a:t>Fakulta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informatiky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informačných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technológií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Slovenská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technická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univerzita</a:t>
            </a:r>
            <a:r>
              <a:rPr lang="en-US" dirty="0">
                <a:solidFill>
                  <a:srgbClr val="FFFFFF"/>
                </a:solidFill>
              </a:rPr>
              <a:t> v </a:t>
            </a:r>
            <a:r>
              <a:rPr lang="en-US" dirty="0" err="1">
                <a:solidFill>
                  <a:srgbClr val="FFFFFF"/>
                </a:solidFill>
              </a:rPr>
              <a:t>Bratislave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9623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1C32-64F9-44DB-B3B5-747C8AF3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03C0F-AB9F-40B8-80BB-997A1C858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Priblíženie</a:t>
            </a:r>
            <a:r>
              <a:rPr lang="en-US" dirty="0"/>
              <a:t> </a:t>
            </a:r>
            <a:r>
              <a:rPr lang="en-US" dirty="0" err="1"/>
              <a:t>spracovanej</a:t>
            </a:r>
            <a:r>
              <a:rPr lang="en-US" dirty="0"/>
              <a:t> </a:t>
            </a:r>
            <a:r>
              <a:rPr lang="en-US" dirty="0" err="1"/>
              <a:t>témy</a:t>
            </a:r>
            <a:endParaRPr lang="en-US" dirty="0"/>
          </a:p>
          <a:p>
            <a:pPr lvl="1"/>
            <a:r>
              <a:rPr lang="en-US" dirty="0" err="1"/>
              <a:t>Oboznámenie</a:t>
            </a:r>
            <a:r>
              <a:rPr lang="en-US" dirty="0"/>
              <a:t> s </a:t>
            </a:r>
            <a:r>
              <a:rPr lang="en-US" dirty="0" err="1"/>
              <a:t>pojmami</a:t>
            </a:r>
            <a:endParaRPr lang="en-US" dirty="0"/>
          </a:p>
          <a:p>
            <a:pPr lvl="1"/>
            <a:r>
              <a:rPr lang="en-US" dirty="0" err="1"/>
              <a:t>Problematika</a:t>
            </a:r>
            <a:r>
              <a:rPr lang="en-US" dirty="0"/>
              <a:t> </a:t>
            </a:r>
            <a:r>
              <a:rPr lang="en-US" dirty="0" err="1"/>
              <a:t>dištančného</a:t>
            </a:r>
            <a:r>
              <a:rPr lang="en-US" dirty="0"/>
              <a:t> </a:t>
            </a:r>
            <a:r>
              <a:rPr lang="en-US" dirty="0" err="1"/>
              <a:t>štúdia</a:t>
            </a:r>
            <a:endParaRPr lang="en-US" dirty="0"/>
          </a:p>
          <a:p>
            <a:pPr lvl="1"/>
            <a:r>
              <a:rPr lang="en-US" dirty="0" err="1"/>
              <a:t>Názory</a:t>
            </a:r>
            <a:r>
              <a:rPr lang="en-US" dirty="0"/>
              <a:t> </a:t>
            </a:r>
            <a:r>
              <a:rPr lang="en-US" dirty="0" err="1"/>
              <a:t>študentov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dištančné</a:t>
            </a:r>
            <a:r>
              <a:rPr lang="en-US" dirty="0"/>
              <a:t> </a:t>
            </a:r>
            <a:r>
              <a:rPr lang="en-US" dirty="0" err="1"/>
              <a:t>štúdium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7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2E20-E6B0-4658-8BBE-D3604820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F73A8-9259-40FC-A18F-9C672B21C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Online learning (</a:t>
            </a:r>
            <a:r>
              <a:rPr lang="en-US" dirty="0" err="1"/>
              <a:t>taktiež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e-learning)</a:t>
            </a:r>
          </a:p>
          <a:p>
            <a:pPr lvl="2"/>
            <a:r>
              <a:rPr lang="en-US" dirty="0" err="1"/>
              <a:t>Vzdelávanie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internetu</a:t>
            </a:r>
            <a:r>
              <a:rPr lang="en-US" dirty="0"/>
              <a:t> </a:t>
            </a:r>
            <a:r>
              <a:rPr lang="en-US" dirty="0" err="1"/>
              <a:t>súčasne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asynchrónne</a:t>
            </a:r>
            <a:endParaRPr lang="en-US" dirty="0"/>
          </a:p>
          <a:p>
            <a:pPr lvl="2"/>
            <a:r>
              <a:rPr lang="en-US" dirty="0" err="1"/>
              <a:t>Patrí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: </a:t>
            </a:r>
            <a:r>
              <a:rPr lang="en-US" dirty="0" err="1"/>
              <a:t>Dištančné</a:t>
            </a:r>
            <a:r>
              <a:rPr lang="en-US" dirty="0"/>
              <a:t>, online, </a:t>
            </a:r>
            <a:r>
              <a:rPr lang="en-US" dirty="0" err="1"/>
              <a:t>otvorené</a:t>
            </a:r>
            <a:r>
              <a:rPr lang="en-US" dirty="0"/>
              <a:t>, </a:t>
            </a:r>
            <a:r>
              <a:rPr lang="en-US" dirty="0" err="1"/>
              <a:t>flexibilné</a:t>
            </a:r>
            <a:r>
              <a:rPr lang="en-US" dirty="0"/>
              <a:t>, MOOC(Massive Open Online Courses) a </a:t>
            </a:r>
            <a:r>
              <a:rPr lang="en-US" dirty="0" err="1"/>
              <a:t>iné</a:t>
            </a:r>
            <a:endParaRPr lang="en-US" dirty="0"/>
          </a:p>
          <a:p>
            <a:pPr lvl="2"/>
            <a:r>
              <a:rPr lang="en-US" u="sng" dirty="0" err="1"/>
              <a:t>Využíva</a:t>
            </a:r>
            <a:r>
              <a:rPr lang="en-US" u="sng" dirty="0"/>
              <a:t> </a:t>
            </a:r>
            <a:r>
              <a:rPr lang="en-US" u="sng" dirty="0" err="1"/>
              <a:t>digitálnu</a:t>
            </a:r>
            <a:r>
              <a:rPr lang="en-US" u="sng" dirty="0"/>
              <a:t> </a:t>
            </a:r>
            <a:r>
              <a:rPr lang="en-US" u="sng" dirty="0" err="1"/>
              <a:t>technológiu</a:t>
            </a:r>
            <a:r>
              <a:rPr lang="en-US" u="sng" dirty="0"/>
              <a:t> v </a:t>
            </a:r>
            <a:r>
              <a:rPr lang="en-US" u="sng" dirty="0" err="1"/>
              <a:t>procese</a:t>
            </a:r>
            <a:r>
              <a:rPr lang="en-US" u="sng" dirty="0"/>
              <a:t> </a:t>
            </a:r>
            <a:r>
              <a:rPr lang="en-US" u="sng" dirty="0" err="1"/>
              <a:t>vzdelávania</a:t>
            </a:r>
            <a:endParaRPr lang="en-US" u="sng" dirty="0"/>
          </a:p>
          <a:p>
            <a:pPr lvl="1"/>
            <a:r>
              <a:rPr lang="en-US" dirty="0"/>
              <a:t>Traditional learning</a:t>
            </a:r>
          </a:p>
          <a:p>
            <a:pPr lvl="2"/>
            <a:r>
              <a:rPr lang="en-US" u="sng" dirty="0"/>
              <a:t>Face-to-face</a:t>
            </a:r>
          </a:p>
          <a:p>
            <a:pPr lvl="2"/>
            <a:r>
              <a:rPr lang="en-US" dirty="0" err="1"/>
              <a:t>Tradičná</a:t>
            </a:r>
            <a:r>
              <a:rPr lang="en-US" dirty="0"/>
              <a:t> </a:t>
            </a:r>
            <a:r>
              <a:rPr lang="en-US" dirty="0" err="1"/>
              <a:t>trieda</a:t>
            </a:r>
            <a:endParaRPr lang="en-US" dirty="0"/>
          </a:p>
          <a:p>
            <a:pPr lvl="2"/>
            <a:r>
              <a:rPr lang="en-US" dirty="0" err="1"/>
              <a:t>Učiteľ</a:t>
            </a:r>
            <a:r>
              <a:rPr lang="en-US" dirty="0"/>
              <a:t> </a:t>
            </a:r>
            <a:r>
              <a:rPr lang="en-US" dirty="0" err="1"/>
              <a:t>regulujúci</a:t>
            </a:r>
            <a:r>
              <a:rPr lang="en-US" dirty="0"/>
              <a:t> </a:t>
            </a:r>
            <a:r>
              <a:rPr lang="en-US" dirty="0" err="1"/>
              <a:t>príjem</a:t>
            </a:r>
            <a:r>
              <a:rPr lang="en-US" dirty="0"/>
              <a:t> </a:t>
            </a:r>
            <a:r>
              <a:rPr lang="en-US" dirty="0" err="1"/>
              <a:t>informácii</a:t>
            </a:r>
            <a:endParaRPr lang="en-US" dirty="0"/>
          </a:p>
          <a:p>
            <a:pPr lvl="2"/>
            <a:r>
              <a:rPr lang="en-US" dirty="0" err="1"/>
              <a:t>Taktiež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očakáva</a:t>
            </a:r>
            <a:r>
              <a:rPr lang="en-US" dirty="0"/>
              <a:t> </a:t>
            </a:r>
            <a:r>
              <a:rPr lang="en-US" dirty="0" err="1"/>
              <a:t>domáca</a:t>
            </a:r>
            <a:r>
              <a:rPr lang="en-US" dirty="0"/>
              <a:t> </a:t>
            </a:r>
            <a:r>
              <a:rPr lang="en-US" dirty="0" err="1"/>
              <a:t>príprava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8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255F0-BF08-4385-8C06-881FFE79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in distance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22E7-5578-4CED-8AB0-92DD668D2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Dôležitá</a:t>
            </a:r>
            <a:r>
              <a:rPr lang="en-US" dirty="0"/>
              <a:t> </a:t>
            </a:r>
            <a:r>
              <a:rPr lang="en-US" dirty="0" err="1"/>
              <a:t>súčasť</a:t>
            </a:r>
            <a:r>
              <a:rPr lang="en-US" dirty="0"/>
              <a:t> </a:t>
            </a:r>
            <a:r>
              <a:rPr lang="en-US" dirty="0" err="1"/>
              <a:t>študovania</a:t>
            </a:r>
            <a:r>
              <a:rPr lang="en-US" dirty="0"/>
              <a:t>, </a:t>
            </a:r>
            <a:r>
              <a:rPr lang="en-US" dirty="0" err="1"/>
              <a:t>ovplyvňujúca</a:t>
            </a:r>
            <a:r>
              <a:rPr lang="en-US" dirty="0"/>
              <a:t> </a:t>
            </a:r>
            <a:r>
              <a:rPr lang="en-US" dirty="0" err="1"/>
              <a:t>spôsob</a:t>
            </a:r>
            <a:r>
              <a:rPr lang="en-US" dirty="0"/>
              <a:t> </a:t>
            </a:r>
            <a:r>
              <a:rPr lang="en-US" dirty="0" err="1"/>
              <a:t>učenia</a:t>
            </a:r>
            <a:r>
              <a:rPr lang="en-US" dirty="0"/>
              <a:t> v </a:t>
            </a:r>
            <a:r>
              <a:rPr lang="en-US" dirty="0" err="1"/>
              <a:t>každom</a:t>
            </a:r>
            <a:r>
              <a:rPr lang="en-US" dirty="0"/>
              <a:t> </a:t>
            </a:r>
            <a:r>
              <a:rPr lang="en-US" dirty="0" err="1"/>
              <a:t>smere</a:t>
            </a:r>
            <a:endParaRPr lang="en-US" dirty="0"/>
          </a:p>
          <a:p>
            <a:r>
              <a:rPr lang="en-US" dirty="0" err="1"/>
              <a:t>Zmena</a:t>
            </a:r>
            <a:r>
              <a:rPr lang="en-US" dirty="0"/>
              <a:t> v </a:t>
            </a:r>
            <a:r>
              <a:rPr lang="en-US" dirty="0" err="1"/>
              <a:t>motivácii</a:t>
            </a:r>
            <a:r>
              <a:rPr lang="en-US" dirty="0"/>
              <a:t> = </a:t>
            </a:r>
            <a:r>
              <a:rPr lang="en-US" dirty="0" err="1"/>
              <a:t>zmena</a:t>
            </a:r>
            <a:r>
              <a:rPr lang="en-US" dirty="0"/>
              <a:t> </a:t>
            </a:r>
            <a:r>
              <a:rPr lang="en-US" dirty="0" err="1"/>
              <a:t>prístupu</a:t>
            </a:r>
            <a:r>
              <a:rPr lang="en-US" dirty="0"/>
              <a:t> k </a:t>
            </a:r>
            <a:r>
              <a:rPr lang="en-US" dirty="0" err="1"/>
              <a:t>učeniu</a:t>
            </a:r>
            <a:endParaRPr lang="en-US" dirty="0"/>
          </a:p>
          <a:p>
            <a:r>
              <a:rPr lang="en-US" dirty="0" err="1"/>
              <a:t>Veľa</a:t>
            </a:r>
            <a:r>
              <a:rPr lang="en-US" dirty="0"/>
              <a:t> </a:t>
            </a:r>
            <a:r>
              <a:rPr lang="en-US" dirty="0" err="1"/>
              <a:t>študentov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stretáva</a:t>
            </a:r>
            <a:r>
              <a:rPr lang="en-US" dirty="0"/>
              <a:t> s </a:t>
            </a:r>
            <a:r>
              <a:rPr lang="en-US" dirty="0" err="1"/>
              <a:t>problémami</a:t>
            </a:r>
            <a:r>
              <a:rPr lang="en-US" dirty="0"/>
              <a:t> s </a:t>
            </a:r>
            <a:r>
              <a:rPr lang="en-US" dirty="0" err="1"/>
              <a:t>motiváciou</a:t>
            </a:r>
            <a:endParaRPr lang="en-US" dirty="0"/>
          </a:p>
          <a:p>
            <a:r>
              <a:rPr lang="en-US" dirty="0" err="1"/>
              <a:t>Dotazník</a:t>
            </a:r>
            <a:r>
              <a:rPr lang="en-US" dirty="0"/>
              <a:t> – 80%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necíti</a:t>
            </a:r>
            <a:r>
              <a:rPr lang="en-US" dirty="0"/>
              <a:t> </a:t>
            </a:r>
            <a:r>
              <a:rPr lang="en-US" dirty="0" err="1"/>
              <a:t>motivovane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0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652D-6F57-4D77-B01C-AEEDE37E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Motivational factors - diagram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78F9CCDF-E9C5-433E-91A9-5CD1057B3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21849"/>
            <a:ext cx="10058400" cy="3385996"/>
          </a:xfrm>
        </p:spPr>
      </p:pic>
    </p:spTree>
    <p:extLst>
      <p:ext uri="{BB962C8B-B14F-4D97-AF65-F5344CB8AC3E}">
        <p14:creationId xmlns:p14="http://schemas.microsoft.com/office/powerpoint/2010/main" val="160233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5E22-10AD-4DC5-B2F7-D7AD00C1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499993B-B398-4FEF-AC39-EB721461E6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13017"/>
              </p:ext>
            </p:extLst>
          </p:nvPr>
        </p:nvGraphicFramePr>
        <p:xfrm>
          <a:off x="1097283" y="2402871"/>
          <a:ext cx="100583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107832999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4029530828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979480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Odpovede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Počet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Percentuálne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2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Áno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20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Vôbec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Má</a:t>
                      </a:r>
                      <a:r>
                        <a:rPr lang="en-US" dirty="0"/>
                        <a:t> to </a:t>
                      </a:r>
                      <a:r>
                        <a:rPr lang="en-US" dirty="0" err="1"/>
                        <a:t>svoje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výhody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aj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nevýhody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5396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6344A2-3FC0-47B4-BE84-624F9598368A}"/>
              </a:ext>
            </a:extLst>
          </p:cNvPr>
          <p:cNvSpPr txBox="1"/>
          <p:nvPr/>
        </p:nvSpPr>
        <p:spPr>
          <a:xfrm>
            <a:off x="1097280" y="2021305"/>
            <a:ext cx="999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Máte</a:t>
            </a:r>
            <a:r>
              <a:rPr lang="en-US" dirty="0"/>
              <a:t>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dištančnú</a:t>
            </a:r>
            <a:r>
              <a:rPr lang="en-US" dirty="0"/>
              <a:t> </a:t>
            </a:r>
            <a:r>
              <a:rPr lang="en-US" dirty="0" err="1"/>
              <a:t>formu</a:t>
            </a:r>
            <a:r>
              <a:rPr lang="en-US" dirty="0"/>
              <a:t> </a:t>
            </a:r>
            <a:r>
              <a:rPr lang="en-US" dirty="0" err="1"/>
              <a:t>vzdelávania</a:t>
            </a:r>
            <a:r>
              <a:rPr lang="en-US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22010-5FB3-4250-BE79-ABFBA5440654}"/>
              </a:ext>
            </a:extLst>
          </p:cNvPr>
          <p:cNvSpPr txBox="1"/>
          <p:nvPr/>
        </p:nvSpPr>
        <p:spPr>
          <a:xfrm>
            <a:off x="1097280" y="3898465"/>
            <a:ext cx="1005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Bolo by </a:t>
            </a:r>
            <a:r>
              <a:rPr lang="en-US" dirty="0" err="1"/>
              <a:t>lepšie</a:t>
            </a:r>
            <a:r>
              <a:rPr lang="en-US" dirty="0"/>
              <a:t>, </a:t>
            </a:r>
            <a:r>
              <a:rPr lang="en-US" dirty="0" err="1"/>
              <a:t>keby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vrátime</a:t>
            </a:r>
            <a:r>
              <a:rPr lang="en-US" dirty="0"/>
              <a:t> k </a:t>
            </a:r>
            <a:r>
              <a:rPr lang="en-US" dirty="0" err="1"/>
              <a:t>tradičnej</a:t>
            </a:r>
            <a:r>
              <a:rPr lang="en-US" dirty="0"/>
              <a:t> </a:t>
            </a:r>
            <a:r>
              <a:rPr lang="en-US" dirty="0" err="1"/>
              <a:t>forme</a:t>
            </a:r>
            <a:r>
              <a:rPr lang="en-US" dirty="0"/>
              <a:t> </a:t>
            </a:r>
            <a:r>
              <a:rPr lang="en-US" dirty="0" err="1"/>
              <a:t>vzdelávania</a:t>
            </a:r>
            <a:r>
              <a:rPr lang="en-US" dirty="0"/>
              <a:t>?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F6783E43-23B6-4502-A1F6-B82B754BA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51433"/>
              </p:ext>
            </p:extLst>
          </p:nvPr>
        </p:nvGraphicFramePr>
        <p:xfrm>
          <a:off x="1097280" y="4267797"/>
          <a:ext cx="99974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479">
                  <a:extLst>
                    <a:ext uri="{9D8B030D-6E8A-4147-A177-3AD203B41FA5}">
                      <a16:colId xmlns:a16="http://schemas.microsoft.com/office/drawing/2014/main" val="2944116585"/>
                    </a:ext>
                  </a:extLst>
                </a:gridCol>
                <a:gridCol w="3332479">
                  <a:extLst>
                    <a:ext uri="{9D8B030D-6E8A-4147-A177-3AD203B41FA5}">
                      <a16:colId xmlns:a16="http://schemas.microsoft.com/office/drawing/2014/main" val="400052542"/>
                    </a:ext>
                  </a:extLst>
                </a:gridCol>
                <a:gridCol w="3332479">
                  <a:extLst>
                    <a:ext uri="{9D8B030D-6E8A-4147-A177-3AD203B41FA5}">
                      <a16:colId xmlns:a16="http://schemas.microsoft.com/office/drawing/2014/main" val="2066575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Odpovede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Počet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Percentuálne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60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Áno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53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1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Zatial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</a:t>
                      </a:r>
                      <a:r>
                        <a:rPr lang="en-US" dirty="0"/>
                        <a:t> to </a:t>
                      </a:r>
                      <a:r>
                        <a:rPr lang="en-US" dirty="0" err="1"/>
                        <a:t>dá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zvládnuť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32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39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10E0-9F75-4BEB-A1D4-20DCBA5F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AE3581-ACE5-454A-BC80-7531517BB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746146"/>
              </p:ext>
            </p:extLst>
          </p:nvPr>
        </p:nvGraphicFramePr>
        <p:xfrm>
          <a:off x="1176862" y="2484501"/>
          <a:ext cx="10058397" cy="1187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733942426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964672090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681019819"/>
                    </a:ext>
                  </a:extLst>
                </a:gridCol>
              </a:tblGrid>
              <a:tr h="446054">
                <a:tc>
                  <a:txBody>
                    <a:bodyPr/>
                    <a:lstStyle/>
                    <a:p>
                      <a:r>
                        <a:rPr lang="en-US" dirty="0" err="1"/>
                        <a:t>Odpovede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Počet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Percentuálne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3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Áno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13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833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FB7818D-DEF4-450A-8B56-30D4AF626C50}"/>
              </a:ext>
            </a:extLst>
          </p:cNvPr>
          <p:cNvSpPr txBox="1"/>
          <p:nvPr/>
        </p:nvSpPr>
        <p:spPr>
          <a:xfrm>
            <a:off x="1176860" y="2066588"/>
            <a:ext cx="1005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Cítite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motivovaný</a:t>
            </a:r>
            <a:r>
              <a:rPr lang="en-US" dirty="0"/>
              <a:t> </a:t>
            </a:r>
            <a:r>
              <a:rPr lang="en-US" dirty="0" err="1"/>
              <a:t>počas</a:t>
            </a:r>
            <a:r>
              <a:rPr lang="en-US" dirty="0"/>
              <a:t> </a:t>
            </a:r>
            <a:r>
              <a:rPr lang="en-US" dirty="0" err="1"/>
              <a:t>dištančného</a:t>
            </a:r>
            <a:r>
              <a:rPr lang="en-US" dirty="0"/>
              <a:t> </a:t>
            </a:r>
            <a:r>
              <a:rPr lang="en-US" dirty="0" err="1"/>
              <a:t>učenia</a:t>
            </a:r>
            <a:r>
              <a:rPr lang="en-US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1912D-9879-490F-80F8-AC3C01BE2FB6}"/>
              </a:ext>
            </a:extLst>
          </p:cNvPr>
          <p:cNvSpPr txBox="1"/>
          <p:nvPr/>
        </p:nvSpPr>
        <p:spPr>
          <a:xfrm>
            <a:off x="1176860" y="3745604"/>
            <a:ext cx="7842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Nedostatok</a:t>
            </a:r>
            <a:r>
              <a:rPr lang="en-US" dirty="0"/>
              <a:t> </a:t>
            </a:r>
            <a:r>
              <a:rPr lang="en-US" dirty="0" err="1"/>
              <a:t>motivácie</a:t>
            </a:r>
            <a:r>
              <a:rPr lang="en-US" dirty="0"/>
              <a:t> </a:t>
            </a:r>
            <a:r>
              <a:rPr lang="en-US" dirty="0" err="1"/>
              <a:t>študentov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Prečo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Slabá</a:t>
            </a:r>
            <a:r>
              <a:rPr lang="en-US" dirty="0"/>
              <a:t> </a:t>
            </a:r>
            <a:r>
              <a:rPr lang="en-US" dirty="0" err="1"/>
              <a:t>interakcia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nedostatok</a:t>
            </a:r>
            <a:r>
              <a:rPr lang="en-US" dirty="0"/>
              <a:t> </a:t>
            </a:r>
            <a:r>
              <a:rPr lang="en-US" dirty="0" err="1"/>
              <a:t>komunikácie</a:t>
            </a:r>
            <a:r>
              <a:rPr lang="en-US" dirty="0"/>
              <a:t> s </a:t>
            </a:r>
            <a:r>
              <a:rPr lang="en-US" dirty="0" err="1"/>
              <a:t>učiteľmi</a:t>
            </a:r>
            <a:r>
              <a:rPr lang="en-US" dirty="0"/>
              <a:t> a </a:t>
            </a:r>
            <a:r>
              <a:rPr lang="en-US" dirty="0" err="1"/>
              <a:t>spolužiakmi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Nesústredenosť</a:t>
            </a:r>
            <a:r>
              <a:rPr lang="en-US" dirty="0"/>
              <a:t> (vela </a:t>
            </a:r>
            <a:r>
              <a:rPr lang="en-US" dirty="0" err="1"/>
              <a:t>faktorov</a:t>
            </a:r>
            <a:r>
              <a:rPr lang="en-US" dirty="0"/>
              <a:t> </a:t>
            </a:r>
            <a:r>
              <a:rPr lang="en-US" dirty="0" err="1"/>
              <a:t>rozptylovania</a:t>
            </a:r>
            <a:r>
              <a:rPr lang="en-US" dirty="0"/>
              <a:t> </a:t>
            </a:r>
            <a:r>
              <a:rPr lang="en-US" dirty="0" err="1"/>
              <a:t>pozornosti</a:t>
            </a:r>
            <a:r>
              <a:rPr lang="en-US" dirty="0"/>
              <a:t>, </a:t>
            </a:r>
            <a:r>
              <a:rPr lang="en-US" dirty="0" err="1"/>
              <a:t>nekvalitný</a:t>
            </a:r>
            <a:r>
              <a:rPr lang="en-US" dirty="0"/>
              <a:t> </a:t>
            </a:r>
            <a:r>
              <a:rPr lang="en-US" dirty="0" err="1"/>
              <a:t>prenos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Študenti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všetko</a:t>
            </a:r>
            <a:r>
              <a:rPr lang="en-US" dirty="0"/>
              <a:t> </a:t>
            </a:r>
            <a:r>
              <a:rPr lang="en-US" dirty="0" err="1"/>
              <a:t>sami</a:t>
            </a:r>
            <a:r>
              <a:rPr lang="en-US" dirty="0"/>
              <a:t>, </a:t>
            </a:r>
            <a:r>
              <a:rPr lang="en-US" dirty="0" err="1"/>
              <a:t>slabá</a:t>
            </a:r>
            <a:r>
              <a:rPr lang="en-US" dirty="0"/>
              <a:t> </a:t>
            </a:r>
            <a:r>
              <a:rPr lang="en-US" dirty="0" err="1"/>
              <a:t>motivácia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slabom</a:t>
            </a:r>
            <a:r>
              <a:rPr lang="en-US" dirty="0"/>
              <a:t> </a:t>
            </a:r>
            <a:r>
              <a:rPr lang="en-US" dirty="0" err="1"/>
              <a:t>sociálnom</a:t>
            </a:r>
            <a:r>
              <a:rPr lang="en-US" dirty="0"/>
              <a:t> </a:t>
            </a:r>
            <a:r>
              <a:rPr lang="en-US" dirty="0" err="1"/>
              <a:t>kontakte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20E75D1-93F8-4A18-9C13-CABF94FED3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9567519"/>
              </p:ext>
            </p:extLst>
          </p:nvPr>
        </p:nvGraphicFramePr>
        <p:xfrm>
          <a:off x="7571874" y="3745604"/>
          <a:ext cx="4620126" cy="2703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066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5ADD-4DE4-4BB4-BC98-83F50626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learning versus distance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45FDB7-1488-4815-94CB-96F454CC4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Distance learning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D5F945-839D-4852-A3DE-23B4ED43E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341589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+</a:t>
            </a:r>
            <a:r>
              <a:rPr lang="en-US" dirty="0" err="1"/>
              <a:t>Možnosť</a:t>
            </a:r>
            <a:r>
              <a:rPr lang="en-US" dirty="0"/>
              <a:t> </a:t>
            </a:r>
            <a:r>
              <a:rPr lang="en-US" dirty="0" err="1"/>
              <a:t>nahrávania</a:t>
            </a:r>
            <a:r>
              <a:rPr lang="en-US" dirty="0"/>
              <a:t> a </a:t>
            </a:r>
            <a:r>
              <a:rPr lang="en-US" dirty="0" err="1"/>
              <a:t>opätovného</a:t>
            </a:r>
            <a:r>
              <a:rPr lang="en-US" dirty="0"/>
              <a:t> </a:t>
            </a:r>
            <a:r>
              <a:rPr lang="en-US" dirty="0" err="1"/>
              <a:t>prehratia</a:t>
            </a:r>
            <a:r>
              <a:rPr lang="en-US" dirty="0"/>
              <a:t> </a:t>
            </a:r>
            <a:r>
              <a:rPr lang="en-US" dirty="0" err="1"/>
              <a:t>učiva</a:t>
            </a:r>
            <a:r>
              <a:rPr lang="en-US" dirty="0"/>
              <a:t>, offline </a:t>
            </a:r>
            <a:r>
              <a:rPr lang="en-US" dirty="0" err="1"/>
              <a:t>prednášky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Pohodlie</a:t>
            </a:r>
            <a:r>
              <a:rPr lang="en-US" dirty="0"/>
              <a:t> </a:t>
            </a:r>
            <a:r>
              <a:rPr lang="en-US" dirty="0" err="1"/>
              <a:t>domova</a:t>
            </a:r>
            <a:r>
              <a:rPr lang="en-US" dirty="0"/>
              <a:t>, </a:t>
            </a:r>
            <a:r>
              <a:rPr lang="en-US" dirty="0" err="1"/>
              <a:t>dlhší</a:t>
            </a:r>
            <a:r>
              <a:rPr lang="en-US" dirty="0"/>
              <a:t> </a:t>
            </a:r>
            <a:r>
              <a:rPr lang="en-US" dirty="0" err="1"/>
              <a:t>spánok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Lepší</a:t>
            </a:r>
            <a:r>
              <a:rPr lang="en-US" dirty="0"/>
              <a:t> time management, </a:t>
            </a:r>
            <a:r>
              <a:rPr lang="en-US" dirty="0" err="1"/>
              <a:t>viac</a:t>
            </a:r>
            <a:r>
              <a:rPr lang="en-US" dirty="0"/>
              <a:t> </a:t>
            </a:r>
            <a:r>
              <a:rPr lang="en-US" dirty="0" err="1"/>
              <a:t>času</a:t>
            </a:r>
            <a:r>
              <a:rPr lang="en-US" dirty="0"/>
              <a:t> bez </a:t>
            </a:r>
            <a:r>
              <a:rPr lang="en-US" dirty="0" err="1"/>
              <a:t>presúvania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Cez</a:t>
            </a:r>
            <a:r>
              <a:rPr lang="en-US" dirty="0"/>
              <a:t> internet (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každý</a:t>
            </a:r>
            <a:r>
              <a:rPr lang="en-US" dirty="0"/>
              <a:t> </a:t>
            </a:r>
            <a:r>
              <a:rPr lang="en-US" dirty="0" err="1"/>
              <a:t>môže</a:t>
            </a:r>
            <a:r>
              <a:rPr lang="en-US" dirty="0"/>
              <a:t> mat </a:t>
            </a:r>
            <a:r>
              <a:rPr lang="en-US" dirty="0" err="1"/>
              <a:t>dobrý</a:t>
            </a:r>
            <a:r>
              <a:rPr lang="en-US" dirty="0"/>
              <a:t> </a:t>
            </a:r>
            <a:r>
              <a:rPr lang="en-US" dirty="0" err="1"/>
              <a:t>prístup</a:t>
            </a:r>
            <a:r>
              <a:rPr lang="en-US" dirty="0"/>
              <a:t>)</a:t>
            </a:r>
          </a:p>
          <a:p>
            <a:r>
              <a:rPr lang="en-US" dirty="0"/>
              <a:t>-</a:t>
            </a:r>
            <a:r>
              <a:rPr lang="en-US" dirty="0" err="1"/>
              <a:t>Nedostatok</a:t>
            </a:r>
            <a:r>
              <a:rPr lang="en-US" dirty="0"/>
              <a:t> </a:t>
            </a:r>
            <a:r>
              <a:rPr lang="en-US" dirty="0" err="1"/>
              <a:t>interakcie</a:t>
            </a:r>
            <a:r>
              <a:rPr lang="en-US" dirty="0"/>
              <a:t>, </a:t>
            </a:r>
            <a:r>
              <a:rPr lang="en-US" dirty="0" err="1"/>
              <a:t>sociálneho</a:t>
            </a:r>
            <a:r>
              <a:rPr lang="en-US" dirty="0"/>
              <a:t> </a:t>
            </a:r>
            <a:r>
              <a:rPr lang="en-US" dirty="0" err="1"/>
              <a:t>kontaktu</a:t>
            </a:r>
            <a:r>
              <a:rPr lang="en-US" dirty="0"/>
              <a:t>, </a:t>
            </a:r>
            <a:r>
              <a:rPr lang="en-US" dirty="0" err="1"/>
              <a:t>rozptylovanie</a:t>
            </a:r>
            <a:r>
              <a:rPr lang="en-US" dirty="0"/>
              <a:t>, </a:t>
            </a:r>
            <a:r>
              <a:rPr lang="en-US" dirty="0" err="1"/>
              <a:t>nekvalitný</a:t>
            </a:r>
            <a:r>
              <a:rPr lang="en-US" dirty="0"/>
              <a:t> </a:t>
            </a:r>
            <a:r>
              <a:rPr lang="en-US" dirty="0" err="1"/>
              <a:t>prenos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nedostatok</a:t>
            </a:r>
            <a:r>
              <a:rPr lang="en-US" dirty="0"/>
              <a:t> </a:t>
            </a:r>
            <a:r>
              <a:rPr lang="en-US" dirty="0" err="1"/>
              <a:t>motivácie</a:t>
            </a:r>
            <a:r>
              <a:rPr lang="en-US" dirty="0"/>
              <a:t>, </a:t>
            </a:r>
            <a:r>
              <a:rPr lang="en-US" dirty="0" err="1"/>
              <a:t>stereotypné</a:t>
            </a:r>
            <a:r>
              <a:rPr lang="en-US" dirty="0"/>
              <a:t> </a:t>
            </a:r>
            <a:r>
              <a:rPr lang="en-US" dirty="0" err="1"/>
              <a:t>domáce</a:t>
            </a:r>
            <a:r>
              <a:rPr lang="en-US" dirty="0"/>
              <a:t> </a:t>
            </a:r>
            <a:r>
              <a:rPr lang="en-US" dirty="0" err="1"/>
              <a:t>prostredie</a:t>
            </a:r>
            <a:r>
              <a:rPr lang="en-US" dirty="0"/>
              <a:t>, </a:t>
            </a:r>
            <a:r>
              <a:rPr lang="en-US" dirty="0" err="1"/>
              <a:t>neskúsenosť</a:t>
            </a:r>
            <a:r>
              <a:rPr lang="en-US" dirty="0"/>
              <a:t> </a:t>
            </a:r>
            <a:r>
              <a:rPr lang="en-US" dirty="0" err="1"/>
              <a:t>učiteľov</a:t>
            </a:r>
            <a:r>
              <a:rPr lang="en-US" dirty="0"/>
              <a:t> </a:t>
            </a:r>
            <a:r>
              <a:rPr lang="en-US" dirty="0" err="1"/>
              <a:t>pracovať</a:t>
            </a:r>
            <a:r>
              <a:rPr lang="en-US" dirty="0"/>
              <a:t> v online </a:t>
            </a:r>
            <a:r>
              <a:rPr lang="en-US" dirty="0" err="1"/>
              <a:t>prostredí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Zvýšené</a:t>
            </a:r>
            <a:r>
              <a:rPr lang="en-US" dirty="0"/>
              <a:t> </a:t>
            </a:r>
            <a:r>
              <a:rPr lang="en-US" dirty="0" err="1"/>
              <a:t>nároky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04AEF4-C7A1-4C06-98B7-39EC2FF9E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Traditional learning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8D63C1-9E7C-4A11-B99D-5AC9660D1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341589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-</a:t>
            </a:r>
            <a:r>
              <a:rPr lang="en-US" dirty="0" err="1"/>
              <a:t>Učivo</a:t>
            </a:r>
            <a:r>
              <a:rPr lang="en-US" dirty="0"/>
              <a:t> je </a:t>
            </a:r>
            <a:r>
              <a:rPr lang="en-US" dirty="0" err="1"/>
              <a:t>väčšinou</a:t>
            </a:r>
            <a:r>
              <a:rPr lang="en-US" dirty="0"/>
              <a:t> </a:t>
            </a:r>
            <a:r>
              <a:rPr lang="en-US" dirty="0" err="1"/>
              <a:t>prezentované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</a:t>
            </a:r>
            <a:r>
              <a:rPr lang="en-US" dirty="0" err="1"/>
              <a:t>raz</a:t>
            </a:r>
            <a:r>
              <a:rPr lang="en-US" dirty="0"/>
              <a:t>, </a:t>
            </a:r>
            <a:r>
              <a:rPr lang="en-US" dirty="0" err="1"/>
              <a:t>ak</a:t>
            </a:r>
            <a:r>
              <a:rPr lang="en-US" dirty="0"/>
              <a:t> </a:t>
            </a:r>
            <a:r>
              <a:rPr lang="en-US" dirty="0" err="1"/>
              <a:t>nestihnete</a:t>
            </a:r>
            <a:r>
              <a:rPr lang="en-US" dirty="0"/>
              <a:t> </a:t>
            </a:r>
            <a:r>
              <a:rPr lang="en-US" dirty="0" err="1"/>
              <a:t>spoznámkovať</a:t>
            </a:r>
            <a:r>
              <a:rPr lang="en-US" dirty="0"/>
              <a:t>ˇ- </a:t>
            </a:r>
            <a:r>
              <a:rPr lang="en-US" dirty="0" err="1"/>
              <a:t>vaša</a:t>
            </a:r>
            <a:r>
              <a:rPr lang="en-US" dirty="0"/>
              <a:t> </a:t>
            </a:r>
            <a:r>
              <a:rPr lang="en-US" dirty="0" err="1"/>
              <a:t>chyba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Skoré</a:t>
            </a:r>
            <a:r>
              <a:rPr lang="en-US" dirty="0"/>
              <a:t> </a:t>
            </a:r>
            <a:r>
              <a:rPr lang="en-US" dirty="0" err="1"/>
              <a:t>vstávanie</a:t>
            </a:r>
            <a:r>
              <a:rPr lang="en-US" dirty="0"/>
              <a:t>, </a:t>
            </a:r>
            <a:r>
              <a:rPr lang="en-US" dirty="0" err="1"/>
              <a:t>dlhé</a:t>
            </a:r>
            <a:r>
              <a:rPr lang="en-US" dirty="0"/>
              <a:t> </a:t>
            </a:r>
            <a:r>
              <a:rPr lang="en-US" dirty="0" err="1"/>
              <a:t>presuny</a:t>
            </a:r>
            <a:r>
              <a:rPr lang="en-US" dirty="0"/>
              <a:t> po </a:t>
            </a:r>
            <a:r>
              <a:rPr lang="en-US" dirty="0" err="1"/>
              <a:t>fakultách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školách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Počas</a:t>
            </a:r>
            <a:r>
              <a:rPr lang="en-US" dirty="0"/>
              <a:t> </a:t>
            </a:r>
            <a:r>
              <a:rPr lang="en-US" dirty="0" err="1"/>
              <a:t>hodiny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fakulte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je </a:t>
            </a:r>
            <a:r>
              <a:rPr lang="en-US" dirty="0" err="1"/>
              <a:t>možnosť</a:t>
            </a:r>
            <a:r>
              <a:rPr lang="en-US" dirty="0"/>
              <a:t> multi-</a:t>
            </a:r>
            <a:r>
              <a:rPr lang="en-US" dirty="0" err="1"/>
              <a:t>taskingu</a:t>
            </a:r>
            <a:r>
              <a:rPr lang="en-US" dirty="0"/>
              <a:t>(</a:t>
            </a:r>
            <a:r>
              <a:rPr lang="en-US" dirty="0" err="1"/>
              <a:t>práca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projekte</a:t>
            </a:r>
            <a:r>
              <a:rPr lang="en-US" dirty="0"/>
              <a:t> </a:t>
            </a:r>
            <a:r>
              <a:rPr lang="en-US" dirty="0" err="1"/>
              <a:t>popri</a:t>
            </a:r>
            <a:r>
              <a:rPr lang="en-US" dirty="0"/>
              <a:t> </a:t>
            </a:r>
            <a:r>
              <a:rPr lang="en-US" dirty="0" err="1"/>
              <a:t>počúvaní</a:t>
            </a:r>
            <a:r>
              <a:rPr lang="en-US" dirty="0"/>
              <a:t> </a:t>
            </a:r>
            <a:r>
              <a:rPr lang="en-US" dirty="0" err="1"/>
              <a:t>prednášky</a:t>
            </a:r>
            <a:r>
              <a:rPr lang="en-US" dirty="0"/>
              <a:t> </a:t>
            </a:r>
            <a:r>
              <a:rPr lang="en-US" dirty="0" err="1"/>
              <a:t>atď</a:t>
            </a:r>
            <a:r>
              <a:rPr lang="en-US" dirty="0"/>
              <a:t>.)</a:t>
            </a:r>
          </a:p>
          <a:p>
            <a:r>
              <a:rPr lang="en-US" dirty="0"/>
              <a:t>+</a:t>
            </a:r>
            <a:r>
              <a:rPr lang="en-US" dirty="0" err="1"/>
              <a:t>interakcia</a:t>
            </a:r>
            <a:r>
              <a:rPr lang="en-US" dirty="0"/>
              <a:t> s </a:t>
            </a:r>
            <a:r>
              <a:rPr lang="en-US" dirty="0" err="1"/>
              <a:t>učiteľmi</a:t>
            </a:r>
            <a:r>
              <a:rPr lang="en-US" dirty="0"/>
              <a:t>, </a:t>
            </a:r>
            <a:r>
              <a:rPr lang="en-US" dirty="0" err="1"/>
              <a:t>sociálny</a:t>
            </a:r>
            <a:r>
              <a:rPr lang="en-US" dirty="0"/>
              <a:t> </a:t>
            </a:r>
            <a:r>
              <a:rPr lang="en-US" dirty="0" err="1"/>
              <a:t>kontakt</a:t>
            </a:r>
            <a:r>
              <a:rPr lang="en-US" dirty="0"/>
              <a:t> – student </a:t>
            </a:r>
            <a:r>
              <a:rPr lang="en-US" dirty="0" err="1"/>
              <a:t>nie</a:t>
            </a:r>
            <a:r>
              <a:rPr lang="en-US" dirty="0"/>
              <a:t> je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všetko</a:t>
            </a:r>
            <a:r>
              <a:rPr lang="en-US" dirty="0"/>
              <a:t> </a:t>
            </a:r>
            <a:r>
              <a:rPr lang="en-US" dirty="0" err="1"/>
              <a:t>sám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menej</a:t>
            </a:r>
            <a:r>
              <a:rPr lang="en-US" dirty="0"/>
              <a:t> </a:t>
            </a:r>
            <a:r>
              <a:rPr lang="en-US" dirty="0" err="1"/>
              <a:t>stereotypné</a:t>
            </a:r>
            <a:r>
              <a:rPr lang="en-US" dirty="0"/>
              <a:t>, </a:t>
            </a:r>
            <a:r>
              <a:rPr lang="en-US" dirty="0" err="1"/>
              <a:t>práca</a:t>
            </a:r>
            <a:r>
              <a:rPr lang="en-US" dirty="0"/>
              <a:t> v </a:t>
            </a:r>
            <a:r>
              <a:rPr lang="en-US" dirty="0" err="1"/>
              <a:t>laboratóriach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2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717616-F815-4591-A49B-59317939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772731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06216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397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 Pro Cond Light</vt:lpstr>
      <vt:lpstr>Speak Pro</vt:lpstr>
      <vt:lpstr>RetrospectVTI</vt:lpstr>
      <vt:lpstr>Distance learning, factors on motivation and comparison with traditional learning Metódy inžinierskej práce 2020/21</vt:lpstr>
      <vt:lpstr>Introduction</vt:lpstr>
      <vt:lpstr>Clarification</vt:lpstr>
      <vt:lpstr>Motivation in distance learning</vt:lpstr>
      <vt:lpstr>Motivational factors - diagram</vt:lpstr>
      <vt:lpstr>Survey</vt:lpstr>
      <vt:lpstr>Survey</vt:lpstr>
      <vt:lpstr>Traditional learning versus distance learning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learning, factors on motivation and comparison with traditional learning Metódy inžinierskej práce 2020/21</dc:title>
  <dc:creator>Norbert Matuška</dc:creator>
  <cp:lastModifiedBy>Norbert Matuška</cp:lastModifiedBy>
  <cp:revision>8</cp:revision>
  <dcterms:created xsi:type="dcterms:W3CDTF">2020-11-22T17:53:04Z</dcterms:created>
  <dcterms:modified xsi:type="dcterms:W3CDTF">2020-12-02T11:59:29Z</dcterms:modified>
</cp:coreProperties>
</file>