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2190\Desktop\skola\MIP\cvicenia\28%2010%202020\Zo&#353;i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Hárok1!$C$1</c:f>
              <c:strCache>
                <c:ptCount val="1"/>
                <c:pt idx="0">
                  <c:v>Number of users (in millions)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Hárok1!$B$2:$B$11</c:f>
              <c:strCache>
                <c:ptCount val="10"/>
                <c:pt idx="0">
                  <c:v>India</c:v>
                </c:pt>
                <c:pt idx="1">
                  <c:v>United States</c:v>
                </c:pt>
                <c:pt idx="2">
                  <c:v>Indonesia</c:v>
                </c:pt>
                <c:pt idx="3">
                  <c:v>Brazil</c:v>
                </c:pt>
                <c:pt idx="4">
                  <c:v>Mexico</c:v>
                </c:pt>
                <c:pt idx="5">
                  <c:v>Philippines</c:v>
                </c:pt>
                <c:pt idx="6">
                  <c:v>Vietnam</c:v>
                </c:pt>
                <c:pt idx="7">
                  <c:v>Thailand</c:v>
                </c:pt>
                <c:pt idx="8">
                  <c:v>Egypt</c:v>
                </c:pt>
                <c:pt idx="9">
                  <c:v>Bangladesh</c:v>
                </c:pt>
              </c:strCache>
            </c:strRef>
          </c:cat>
          <c:val>
            <c:numRef>
              <c:f>Hárok1!$C$2:$C$11</c:f>
              <c:numCache>
                <c:formatCode>General</c:formatCode>
                <c:ptCount val="10"/>
                <c:pt idx="0">
                  <c:v>290</c:v>
                </c:pt>
                <c:pt idx="1">
                  <c:v>190</c:v>
                </c:pt>
                <c:pt idx="2">
                  <c:v>140</c:v>
                </c:pt>
                <c:pt idx="3">
                  <c:v>130</c:v>
                </c:pt>
                <c:pt idx="4">
                  <c:v>89</c:v>
                </c:pt>
                <c:pt idx="5">
                  <c:v>76</c:v>
                </c:pt>
                <c:pt idx="6">
                  <c:v>64</c:v>
                </c:pt>
                <c:pt idx="7">
                  <c:v>50</c:v>
                </c:pt>
                <c:pt idx="8">
                  <c:v>42</c:v>
                </c:pt>
                <c:pt idx="9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A4-46C1-91EF-97FE8B299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43123160"/>
        <c:axId val="1080167783"/>
      </c:barChart>
      <c:catAx>
        <c:axId val="21431231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167783"/>
        <c:crosses val="autoZero"/>
        <c:auto val="1"/>
        <c:lblAlgn val="ctr"/>
        <c:lblOffset val="100"/>
        <c:noMultiLvlLbl val="0"/>
      </c:catAx>
      <c:valAx>
        <c:axId val="10801677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123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291104-42F6-4C0E-9CAC-093403CE8D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73" y="-18288"/>
            <a:ext cx="1765994" cy="457200"/>
          </a:xfrm>
        </p:spPr>
        <p:txBody>
          <a:bodyPr/>
          <a:lstStyle>
            <a:lvl2pPr>
              <a:buNone/>
              <a:defRPr/>
            </a:lvl2pPr>
          </a:lstStyle>
          <a:p>
            <a:pPr lvl="1"/>
            <a:r>
              <a:rPr lang="en-US" dirty="0" err="1"/>
              <a:t>Zvoleny</a:t>
            </a:r>
            <a:r>
              <a:rPr lang="en-US" dirty="0"/>
              <a:t>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FA4F64B-629F-4FEC-8DEC-2ACCEC9E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C6DEE46-46B6-4582-88CF-E42E8D29D7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66FA89A-3674-4A10-A4D5-822A378A87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E7DFAAF-E0CA-4032-A16A-A0E77F5345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3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3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9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60000"/>
              <a:buFont typeface="Wingdings" panose="05000000000000000000" pitchFamily="2" charset="2"/>
              <a:buChar char="q"/>
              <a:defRPr/>
            </a:lvl1pPr>
            <a:lvl2pPr>
              <a:buSzPct val="60000"/>
              <a:buFont typeface="Wingdings" panose="05000000000000000000" pitchFamily="2" charset="2"/>
              <a:buChar char="q"/>
              <a:defRPr/>
            </a:lvl2pPr>
            <a:lvl3pPr>
              <a:buSzPct val="60000"/>
              <a:buFont typeface="Wingdings" panose="05000000000000000000" pitchFamily="2" charset="2"/>
              <a:buChar char="q"/>
              <a:defRPr/>
            </a:lvl3pPr>
            <a:lvl4pPr>
              <a:buSzPct val="60000"/>
              <a:buFont typeface="Wingdings" panose="05000000000000000000" pitchFamily="2" charset="2"/>
              <a:buChar char="q"/>
              <a:defRPr/>
            </a:lvl4pPr>
            <a:lvl5pPr>
              <a:buSzPct val="6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20ED8F-A8A6-453C-8D0A-54E9ED356CBD}"/>
              </a:ext>
            </a:extLst>
          </p:cNvPr>
          <p:cNvSpPr txBox="1"/>
          <p:nvPr userDrawn="1"/>
        </p:nvSpPr>
        <p:spPr>
          <a:xfrm>
            <a:off x="0" y="-62456"/>
            <a:ext cx="132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Zvoleny</a:t>
            </a:r>
            <a:r>
              <a:rPr lang="en-US" dirty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218616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6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3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2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10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8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14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1EA6-B78F-43BD-B52B-00D9F31E9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6247103" cy="3566160"/>
          </a:xfrm>
        </p:spPr>
        <p:txBody>
          <a:bodyPr>
            <a:normAutofit/>
          </a:bodyPr>
          <a:lstStyle/>
          <a:p>
            <a:r>
              <a:rPr lang="en-US" sz="5000" b="0" i="0" u="none" strike="noStrike" cap="all" dirty="0">
                <a:effectLst/>
                <a:latin typeface="Franklin Gothic Demi Cond" panose="020B0706030402020204" pitchFamily="34" charset="0"/>
              </a:rPr>
              <a:t>DISTANCE LEARNING,       FACTORS ON MOTIVATIONAND COMPARISON WITH    TRADITIONAL LEARNING</a:t>
            </a:r>
            <a:r>
              <a:rPr lang="en-US" sz="5000" b="0" i="0" dirty="0">
                <a:effectLst/>
                <a:latin typeface="Franklin Gothic Demi Cond" panose="020B0706030402020204" pitchFamily="34" charset="0"/>
              </a:rPr>
              <a:t>​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544FE-F14E-4ABA-937B-09C2AF94A4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Norbert Matuška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Metódy inžinierskej práce</a:t>
            </a: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4EE69427-80E4-4040-A973-DE395FB32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58" r="26357" b="2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6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FF67-F176-42C4-B3E3-844642D4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prezentácie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98D4-6BF5-4E1C-B1BB-B4E999E1B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hlinkClick r:id="rId2" action="ppaction://hlinksldjump"/>
              </a:rPr>
              <a:t>Tabulka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 action="ppaction://hlinksldjump"/>
              </a:rPr>
              <a:t>Graf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1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7CBA-E186-4A4F-B938-2C7AE049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Tabulka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228C71-F63E-4D0F-BB47-20749A6C9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173266"/>
              </p:ext>
            </p:extLst>
          </p:nvPr>
        </p:nvGraphicFramePr>
        <p:xfrm>
          <a:off x="1097280" y="2023352"/>
          <a:ext cx="8669290" cy="4250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138">
                  <a:extLst>
                    <a:ext uri="{9D8B030D-6E8A-4147-A177-3AD203B41FA5}">
                      <a16:colId xmlns:a16="http://schemas.microsoft.com/office/drawing/2014/main" val="585092169"/>
                    </a:ext>
                  </a:extLst>
                </a:gridCol>
                <a:gridCol w="1482905">
                  <a:extLst>
                    <a:ext uri="{9D8B030D-6E8A-4147-A177-3AD203B41FA5}">
                      <a16:colId xmlns:a16="http://schemas.microsoft.com/office/drawing/2014/main" val="1749951263"/>
                    </a:ext>
                  </a:extLst>
                </a:gridCol>
                <a:gridCol w="3490530">
                  <a:extLst>
                    <a:ext uri="{9D8B030D-6E8A-4147-A177-3AD203B41FA5}">
                      <a16:colId xmlns:a16="http://schemas.microsoft.com/office/drawing/2014/main" val="3985211699"/>
                    </a:ext>
                  </a:extLst>
                </a:gridCol>
                <a:gridCol w="2486717">
                  <a:extLst>
                    <a:ext uri="{9D8B030D-6E8A-4147-A177-3AD203B41FA5}">
                      <a16:colId xmlns:a16="http://schemas.microsoft.com/office/drawing/2014/main" val="26421110"/>
                    </a:ext>
                  </a:extLst>
                </a:gridCol>
              </a:tblGrid>
              <a:tr h="354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users (in millions)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Percentage of sum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3341171"/>
                  </a:ext>
                </a:extLst>
              </a:tr>
              <a:tr h="3542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9578884"/>
                  </a:ext>
                </a:extLst>
              </a:tr>
              <a:tr h="3542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6452186"/>
                  </a:ext>
                </a:extLst>
              </a:tr>
              <a:tr h="3542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Indonesia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6811016"/>
                  </a:ext>
                </a:extLst>
              </a:tr>
              <a:tr h="3542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Brazil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8890260"/>
                  </a:ext>
                </a:extLst>
              </a:tr>
              <a:tr h="3542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Mexico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4812749"/>
                  </a:ext>
                </a:extLst>
              </a:tr>
              <a:tr h="3542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Philippines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392335"/>
                  </a:ext>
                </a:extLst>
              </a:tr>
              <a:tr h="3542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Vietnam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9586037"/>
                  </a:ext>
                </a:extLst>
              </a:tr>
              <a:tr h="3542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Thailand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9999877"/>
                  </a:ext>
                </a:extLst>
              </a:tr>
              <a:tr h="3542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Egypt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4448918"/>
                  </a:ext>
                </a:extLst>
              </a:tr>
              <a:tr h="3542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Bangladesh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1231606"/>
                  </a:ext>
                </a:extLst>
              </a:tr>
              <a:tr h="354249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5742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59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6C79-834E-44A2-BF1B-7C6B0537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Graf</a:t>
            </a:r>
          </a:p>
        </p:txBody>
      </p:sp>
      <p:graphicFrame>
        <p:nvGraphicFramePr>
          <p:cNvPr id="4" name="Graf 5">
            <a:extLst>
              <a:ext uri="{FF2B5EF4-FFF2-40B4-BE49-F238E27FC236}">
                <a16:creationId xmlns:a16="http://schemas.microsoft.com/office/drawing/2014/main" id="{5FF4E8A6-2A98-447F-994D-AA55C1562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936564"/>
              </p:ext>
            </p:extLst>
          </p:nvPr>
        </p:nvGraphicFramePr>
        <p:xfrm>
          <a:off x="1096963" y="2108200"/>
          <a:ext cx="8144314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45405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392020"/>
      </a:dk2>
      <a:lt2>
        <a:srgbClr val="E8E2E5"/>
      </a:lt2>
      <a:accent1>
        <a:srgbClr val="29B768"/>
      </a:accent1>
      <a:accent2>
        <a:srgbClr val="36B839"/>
      </a:accent2>
      <a:accent3>
        <a:srgbClr val="34B2A1"/>
      </a:accent3>
      <a:accent4>
        <a:srgbClr val="C12B6A"/>
      </a:accent4>
      <a:accent5>
        <a:srgbClr val="D33D3E"/>
      </a:accent5>
      <a:accent6>
        <a:srgbClr val="C1692B"/>
      </a:accent6>
      <a:hlink>
        <a:srgbClr val="BF3F86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</TotalTime>
  <Words>87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Bookman Old Style</vt:lpstr>
      <vt:lpstr>Calibri</vt:lpstr>
      <vt:lpstr>Franklin Gothic Book</vt:lpstr>
      <vt:lpstr>Franklin Gothic Demi Cond</vt:lpstr>
      <vt:lpstr>Wingdings</vt:lpstr>
      <vt:lpstr>RetrospectVTI</vt:lpstr>
      <vt:lpstr>DISTANCE LEARNING,       FACTORS ON MOTIVATIONAND COMPARISON WITH    TRADITIONAL LEARNING​</vt:lpstr>
      <vt:lpstr>Obsah prezentácie</vt:lpstr>
      <vt:lpstr>1. Tabulka</vt:lpstr>
      <vt:lpstr>2. Graf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 LEARNING,       FACTORS ON MOTIVATIONAND COMPARISON WITH    TRADITIONAL LEARNING​</dc:title>
  <dc:creator>Norbert Matuška</dc:creator>
  <cp:lastModifiedBy>Norbert Matuška</cp:lastModifiedBy>
  <cp:revision>3</cp:revision>
  <dcterms:created xsi:type="dcterms:W3CDTF">2020-11-04T14:05:17Z</dcterms:created>
  <dcterms:modified xsi:type="dcterms:W3CDTF">2020-11-04T14:25:17Z</dcterms:modified>
</cp:coreProperties>
</file>