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68" r:id="rId2"/>
    <p:sldMasterId id="2147483780" r:id="rId3"/>
    <p:sldMasterId id="2147483792" r:id="rId4"/>
    <p:sldMasterId id="2147483804" r:id="rId5"/>
  </p:sldMasterIdLst>
  <p:notesMasterIdLst>
    <p:notesMasterId r:id="rId62"/>
  </p:notesMasterIdLst>
  <p:sldIdLst>
    <p:sldId id="256" r:id="rId6"/>
    <p:sldId id="511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5" r:id="rId15"/>
    <p:sldId id="466" r:id="rId16"/>
    <p:sldId id="535" r:id="rId17"/>
    <p:sldId id="536" r:id="rId18"/>
    <p:sldId id="542" r:id="rId19"/>
    <p:sldId id="512" r:id="rId20"/>
    <p:sldId id="523" r:id="rId21"/>
    <p:sldId id="524" r:id="rId22"/>
    <p:sldId id="525" r:id="rId23"/>
    <p:sldId id="527" r:id="rId24"/>
    <p:sldId id="526" r:id="rId25"/>
    <p:sldId id="537" r:id="rId26"/>
    <p:sldId id="528" r:id="rId27"/>
    <p:sldId id="529" r:id="rId28"/>
    <p:sldId id="543" r:id="rId29"/>
    <p:sldId id="531" r:id="rId30"/>
    <p:sldId id="532" r:id="rId31"/>
    <p:sldId id="544" r:id="rId32"/>
    <p:sldId id="533" r:id="rId33"/>
    <p:sldId id="534" r:id="rId34"/>
    <p:sldId id="541" r:id="rId35"/>
    <p:sldId id="481" r:id="rId36"/>
    <p:sldId id="485" r:id="rId37"/>
    <p:sldId id="489" r:id="rId38"/>
    <p:sldId id="490" r:id="rId39"/>
    <p:sldId id="491" r:id="rId40"/>
    <p:sldId id="492" r:id="rId41"/>
    <p:sldId id="493" r:id="rId42"/>
    <p:sldId id="494" r:id="rId43"/>
    <p:sldId id="540" r:id="rId44"/>
    <p:sldId id="495" r:id="rId45"/>
    <p:sldId id="520" r:id="rId46"/>
    <p:sldId id="521" r:id="rId47"/>
    <p:sldId id="518" r:id="rId48"/>
    <p:sldId id="539" r:id="rId49"/>
    <p:sldId id="519" r:id="rId50"/>
    <p:sldId id="496" r:id="rId51"/>
    <p:sldId id="498" r:id="rId52"/>
    <p:sldId id="499" r:id="rId53"/>
    <p:sldId id="500" r:id="rId54"/>
    <p:sldId id="501" r:id="rId55"/>
    <p:sldId id="502" r:id="rId56"/>
    <p:sldId id="503" r:id="rId57"/>
    <p:sldId id="504" r:id="rId58"/>
    <p:sldId id="522" r:id="rId59"/>
    <p:sldId id="505" r:id="rId60"/>
    <p:sldId id="480" r:id="rId61"/>
  </p:sldIdLst>
  <p:sldSz cx="10150475" cy="7589838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90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FF33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65" autoAdjust="0"/>
    <p:restoredTop sz="93979" autoAdjust="0"/>
  </p:normalViewPr>
  <p:slideViewPr>
    <p:cSldViewPr>
      <p:cViewPr varScale="1">
        <p:scale>
          <a:sx n="62" d="100"/>
          <a:sy n="62" d="100"/>
        </p:scale>
        <p:origin x="1564" y="52"/>
      </p:cViewPr>
      <p:guideLst>
        <p:guide orient="horz" pos="2390"/>
        <p:guide pos="319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0.xml"/><Relationship Id="rId13" Type="http://schemas.openxmlformats.org/officeDocument/2006/relationships/slide" Target="slides/slide46.xml"/><Relationship Id="rId18" Type="http://schemas.openxmlformats.org/officeDocument/2006/relationships/slide" Target="slides/slide53.xml"/><Relationship Id="rId3" Type="http://schemas.openxmlformats.org/officeDocument/2006/relationships/slide" Target="slides/slide7.xml"/><Relationship Id="rId7" Type="http://schemas.openxmlformats.org/officeDocument/2006/relationships/slide" Target="slides/slide39.xml"/><Relationship Id="rId12" Type="http://schemas.openxmlformats.org/officeDocument/2006/relationships/slide" Target="slides/slide44.xml"/><Relationship Id="rId17" Type="http://schemas.openxmlformats.org/officeDocument/2006/relationships/slide" Target="slides/slide51.xml"/><Relationship Id="rId2" Type="http://schemas.openxmlformats.org/officeDocument/2006/relationships/slide" Target="slides/slide6.xml"/><Relationship Id="rId16" Type="http://schemas.openxmlformats.org/officeDocument/2006/relationships/slide" Target="slides/slide50.xml"/><Relationship Id="rId1" Type="http://schemas.openxmlformats.org/officeDocument/2006/relationships/slide" Target="slides/slide4.xml"/><Relationship Id="rId6" Type="http://schemas.openxmlformats.org/officeDocument/2006/relationships/slide" Target="slides/slide38.xml"/><Relationship Id="rId11" Type="http://schemas.openxmlformats.org/officeDocument/2006/relationships/slide" Target="slides/slide43.xml"/><Relationship Id="rId5" Type="http://schemas.openxmlformats.org/officeDocument/2006/relationships/slide" Target="slides/slide34.xml"/><Relationship Id="rId15" Type="http://schemas.openxmlformats.org/officeDocument/2006/relationships/slide" Target="slides/slide49.xml"/><Relationship Id="rId10" Type="http://schemas.openxmlformats.org/officeDocument/2006/relationships/slide" Target="slides/slide42.xml"/><Relationship Id="rId4" Type="http://schemas.openxmlformats.org/officeDocument/2006/relationships/slide" Target="slides/slide33.xml"/><Relationship Id="rId9" Type="http://schemas.openxmlformats.org/officeDocument/2006/relationships/slide" Target="slides/slide41.xml"/><Relationship Id="rId14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7131B-47F0-41C8-9187-4F1B48DD6D53}" type="datetimeFigureOut">
              <a:rPr lang="sk-SK" smtClean="0"/>
              <a:t>20. 11. 2019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0" y="1143000"/>
            <a:ext cx="4127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583DF-7F4A-4283-9AAC-BF8B8A889C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050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09600"/>
            <a:ext cx="9144000" cy="1265238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8000"/>
            <a:ext cx="6324600" cy="6731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/>
            </a:lvl1pPr>
          </a:lstStyle>
          <a:p>
            <a:fld id="{9EFFF355-B4E7-42F3-A1DA-8993ADD770D5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401153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DF35ED-0B72-4AB1-8457-3A3CA2473715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93056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050" y="152400"/>
            <a:ext cx="2438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850" y="152400"/>
            <a:ext cx="7162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015F5-7EB4-4BBF-ABB4-2F04FA54C86F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342080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304868" y="609647"/>
            <a:ext cx="9144238" cy="1264973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1139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229091" y="3048234"/>
            <a:ext cx="6324663" cy="67289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A8082A-2571-4B6A-9774-F38CF99E9E7F}" type="slidenum">
              <a:rPr kumimoji="0" lang="en-US" altLang="sk-SK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086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27BFE3-87AB-4690-80C2-F4E10F8EB407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056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17" y="4877174"/>
            <a:ext cx="8627904" cy="150742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817" y="3216897"/>
            <a:ext cx="8627904" cy="1660277"/>
          </a:xfrm>
        </p:spPr>
        <p:txBody>
          <a:bodyPr anchor="b"/>
          <a:lstStyle>
            <a:lvl1pPr marL="0" indent="0">
              <a:buNone/>
              <a:defRPr sz="2200"/>
            </a:lvl1pPr>
            <a:lvl2pPr marL="506852" indent="0">
              <a:buNone/>
              <a:defRPr sz="2000"/>
            </a:lvl2pPr>
            <a:lvl3pPr marL="1013704" indent="0">
              <a:buNone/>
              <a:defRPr sz="1800"/>
            </a:lvl3pPr>
            <a:lvl4pPr marL="1520556" indent="0">
              <a:buNone/>
              <a:defRPr sz="1600"/>
            </a:lvl4pPr>
            <a:lvl5pPr marL="2027408" indent="0">
              <a:buNone/>
              <a:defRPr sz="1600"/>
            </a:lvl5pPr>
            <a:lvl6pPr marL="2534260" indent="0">
              <a:buNone/>
              <a:defRPr sz="1600"/>
            </a:lvl6pPr>
            <a:lvl7pPr marL="3041112" indent="0">
              <a:buNone/>
              <a:defRPr sz="1600"/>
            </a:lvl7pPr>
            <a:lvl8pPr marL="3547963" indent="0">
              <a:buNone/>
              <a:defRPr sz="1600"/>
            </a:lvl8pPr>
            <a:lvl9pPr marL="4054815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254A0C-43D3-4929-9F76-1A64F0D0AB22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826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371" y="1828941"/>
            <a:ext cx="4791518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063" y="1828941"/>
            <a:ext cx="4791517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F312A7-E5E1-44B6-9664-85C3D5F94F16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9471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3945"/>
            <a:ext cx="9135428" cy="1264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524" y="1698930"/>
            <a:ext cx="4484889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852" indent="0">
              <a:buNone/>
              <a:defRPr sz="2200" b="1"/>
            </a:lvl2pPr>
            <a:lvl3pPr marL="1013704" indent="0">
              <a:buNone/>
              <a:defRPr sz="2000" b="1"/>
            </a:lvl3pPr>
            <a:lvl4pPr marL="1520556" indent="0">
              <a:buNone/>
              <a:defRPr sz="1800" b="1"/>
            </a:lvl4pPr>
            <a:lvl5pPr marL="2027408" indent="0">
              <a:buNone/>
              <a:defRPr sz="1800" b="1"/>
            </a:lvl5pPr>
            <a:lvl6pPr marL="2534260" indent="0">
              <a:buNone/>
              <a:defRPr sz="1800" b="1"/>
            </a:lvl6pPr>
            <a:lvl7pPr marL="3041112" indent="0">
              <a:buNone/>
              <a:defRPr sz="1800" b="1"/>
            </a:lvl7pPr>
            <a:lvl8pPr marL="3547963" indent="0">
              <a:buNone/>
              <a:defRPr sz="1800" b="1"/>
            </a:lvl8pPr>
            <a:lvl9pPr marL="405481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524" y="2406962"/>
            <a:ext cx="4484889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301" y="1698930"/>
            <a:ext cx="4486651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852" indent="0">
              <a:buNone/>
              <a:defRPr sz="2200" b="1"/>
            </a:lvl2pPr>
            <a:lvl3pPr marL="1013704" indent="0">
              <a:buNone/>
              <a:defRPr sz="2000" b="1"/>
            </a:lvl3pPr>
            <a:lvl4pPr marL="1520556" indent="0">
              <a:buNone/>
              <a:defRPr sz="1800" b="1"/>
            </a:lvl4pPr>
            <a:lvl5pPr marL="2027408" indent="0">
              <a:buNone/>
              <a:defRPr sz="1800" b="1"/>
            </a:lvl5pPr>
            <a:lvl6pPr marL="2534260" indent="0">
              <a:buNone/>
              <a:defRPr sz="1800" b="1"/>
            </a:lvl6pPr>
            <a:lvl7pPr marL="3041112" indent="0">
              <a:buNone/>
              <a:defRPr sz="1800" b="1"/>
            </a:lvl7pPr>
            <a:lvl8pPr marL="3547963" indent="0">
              <a:buNone/>
              <a:defRPr sz="1800" b="1"/>
            </a:lvl8pPr>
            <a:lvl9pPr marL="405481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301" y="2406962"/>
            <a:ext cx="4486651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19472E-E3FB-4DE7-8FA9-6D8360B88B4C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911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4A958F-C521-4467-9D7D-61765444D00E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7676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2E7B17-4B83-401C-9967-BDC9F5ED1A48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030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2188"/>
            <a:ext cx="3339436" cy="128605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554" y="302189"/>
            <a:ext cx="5674397" cy="6477716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524" y="1588244"/>
            <a:ext cx="3339436" cy="5191661"/>
          </a:xfrm>
        </p:spPr>
        <p:txBody>
          <a:bodyPr/>
          <a:lstStyle>
            <a:lvl1pPr marL="0" indent="0">
              <a:buNone/>
              <a:defRPr sz="1600"/>
            </a:lvl1pPr>
            <a:lvl2pPr marL="506852" indent="0">
              <a:buNone/>
              <a:defRPr sz="1300"/>
            </a:lvl2pPr>
            <a:lvl3pPr marL="1013704" indent="0">
              <a:buNone/>
              <a:defRPr sz="1100"/>
            </a:lvl3pPr>
            <a:lvl4pPr marL="1520556" indent="0">
              <a:buNone/>
              <a:defRPr sz="1000"/>
            </a:lvl4pPr>
            <a:lvl5pPr marL="2027408" indent="0">
              <a:buNone/>
              <a:defRPr sz="1000"/>
            </a:lvl5pPr>
            <a:lvl6pPr marL="2534260" indent="0">
              <a:buNone/>
              <a:defRPr sz="1000"/>
            </a:lvl6pPr>
            <a:lvl7pPr marL="3041112" indent="0">
              <a:buNone/>
              <a:defRPr sz="1000"/>
            </a:lvl7pPr>
            <a:lvl8pPr marL="3547963" indent="0">
              <a:buNone/>
              <a:defRPr sz="1000"/>
            </a:lvl8pPr>
            <a:lvl9pPr marL="405481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3EC817-98F7-4772-80EA-0BF379BEC9EB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743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2135D1-2455-4DEF-8A1C-C365C2D14E55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4239381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564" y="5312887"/>
            <a:ext cx="6090285" cy="627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564" y="678166"/>
            <a:ext cx="6090285" cy="4553903"/>
          </a:xfrm>
        </p:spPr>
        <p:txBody>
          <a:bodyPr/>
          <a:lstStyle>
            <a:lvl1pPr marL="0" indent="0">
              <a:buNone/>
              <a:defRPr sz="3500"/>
            </a:lvl1pPr>
            <a:lvl2pPr marL="506852" indent="0">
              <a:buNone/>
              <a:defRPr sz="3100"/>
            </a:lvl2pPr>
            <a:lvl3pPr marL="1013704" indent="0">
              <a:buNone/>
              <a:defRPr sz="2700"/>
            </a:lvl3pPr>
            <a:lvl4pPr marL="1520556" indent="0">
              <a:buNone/>
              <a:defRPr sz="2200"/>
            </a:lvl4pPr>
            <a:lvl5pPr marL="2027408" indent="0">
              <a:buNone/>
              <a:defRPr sz="2200"/>
            </a:lvl5pPr>
            <a:lvl6pPr marL="2534260" indent="0">
              <a:buNone/>
              <a:defRPr sz="2200"/>
            </a:lvl6pPr>
            <a:lvl7pPr marL="3041112" indent="0">
              <a:buNone/>
              <a:defRPr sz="2200"/>
            </a:lvl7pPr>
            <a:lvl8pPr marL="3547963" indent="0">
              <a:buNone/>
              <a:defRPr sz="2200"/>
            </a:lvl8pPr>
            <a:lvl9pPr marL="4054815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564" y="5940103"/>
            <a:ext cx="6090285" cy="890751"/>
          </a:xfrm>
        </p:spPr>
        <p:txBody>
          <a:bodyPr/>
          <a:lstStyle>
            <a:lvl1pPr marL="0" indent="0">
              <a:buNone/>
              <a:defRPr sz="1600"/>
            </a:lvl1pPr>
            <a:lvl2pPr marL="506852" indent="0">
              <a:buNone/>
              <a:defRPr sz="1300"/>
            </a:lvl2pPr>
            <a:lvl3pPr marL="1013704" indent="0">
              <a:buNone/>
              <a:defRPr sz="1100"/>
            </a:lvl3pPr>
            <a:lvl4pPr marL="1520556" indent="0">
              <a:buNone/>
              <a:defRPr sz="1000"/>
            </a:lvl4pPr>
            <a:lvl5pPr marL="2027408" indent="0">
              <a:buNone/>
              <a:defRPr sz="1000"/>
            </a:lvl5pPr>
            <a:lvl6pPr marL="2534260" indent="0">
              <a:buNone/>
              <a:defRPr sz="1000"/>
            </a:lvl6pPr>
            <a:lvl7pPr marL="3041112" indent="0">
              <a:buNone/>
              <a:defRPr sz="1000"/>
            </a:lvl7pPr>
            <a:lvl8pPr marL="3547963" indent="0">
              <a:buNone/>
              <a:defRPr sz="1000"/>
            </a:lvl8pPr>
            <a:lvl9pPr marL="405481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CC5854-955D-40B3-B931-53F9C0274D32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366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537AB3-F28A-45BF-A76F-9894DE0FDCEF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350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409" y="152852"/>
            <a:ext cx="2437171" cy="655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371" y="152852"/>
            <a:ext cx="7145864" cy="655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A2B9C3-D327-4B6D-A7E1-BCF814A7E2DD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7069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304870" y="609647"/>
            <a:ext cx="9144238" cy="1264973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6317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229093" y="3048234"/>
            <a:ext cx="6324663" cy="67289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E883ED-3C4D-4F36-B908-599ADB64C7C5}" type="slidenum">
              <a:rPr kumimoji="0" lang="en-US" altLang="sk-SK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1622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41A77C-4F49-449A-92EA-A52E41A84209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52120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17" y="4877174"/>
            <a:ext cx="8627904" cy="150742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817" y="3216900"/>
            <a:ext cx="8627904" cy="1660277"/>
          </a:xfrm>
        </p:spPr>
        <p:txBody>
          <a:bodyPr anchor="b"/>
          <a:lstStyle>
            <a:lvl1pPr marL="0" indent="0">
              <a:buNone/>
              <a:defRPr sz="2200"/>
            </a:lvl1pPr>
            <a:lvl2pPr marL="506810" indent="0">
              <a:buNone/>
              <a:defRPr sz="2000"/>
            </a:lvl2pPr>
            <a:lvl3pPr marL="1013617" indent="0">
              <a:buNone/>
              <a:defRPr sz="1800"/>
            </a:lvl3pPr>
            <a:lvl4pPr marL="1520426" indent="0">
              <a:buNone/>
              <a:defRPr sz="1600"/>
            </a:lvl4pPr>
            <a:lvl5pPr marL="2027235" indent="0">
              <a:buNone/>
              <a:defRPr sz="1600"/>
            </a:lvl5pPr>
            <a:lvl6pPr marL="2534043" indent="0">
              <a:buNone/>
              <a:defRPr sz="1600"/>
            </a:lvl6pPr>
            <a:lvl7pPr marL="3040852" indent="0">
              <a:buNone/>
              <a:defRPr sz="1600"/>
            </a:lvl7pPr>
            <a:lvl8pPr marL="3547660" indent="0">
              <a:buNone/>
              <a:defRPr sz="1600"/>
            </a:lvl8pPr>
            <a:lvl9pPr marL="4054467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0CF896-FABC-425B-9F22-F021A0920053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8044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372" y="1828941"/>
            <a:ext cx="4791518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063" y="1828941"/>
            <a:ext cx="4791517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EA4E0F-C629-4CCB-9332-CA6D6979C6C2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1388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3945"/>
            <a:ext cx="9135428" cy="1264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525" y="1698932"/>
            <a:ext cx="4484889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810" indent="0">
              <a:buNone/>
              <a:defRPr sz="2200" b="1"/>
            </a:lvl2pPr>
            <a:lvl3pPr marL="1013617" indent="0">
              <a:buNone/>
              <a:defRPr sz="2000" b="1"/>
            </a:lvl3pPr>
            <a:lvl4pPr marL="1520426" indent="0">
              <a:buNone/>
              <a:defRPr sz="1800" b="1"/>
            </a:lvl4pPr>
            <a:lvl5pPr marL="2027235" indent="0">
              <a:buNone/>
              <a:defRPr sz="1800" b="1"/>
            </a:lvl5pPr>
            <a:lvl6pPr marL="2534043" indent="0">
              <a:buNone/>
              <a:defRPr sz="1800" b="1"/>
            </a:lvl6pPr>
            <a:lvl7pPr marL="3040852" indent="0">
              <a:buNone/>
              <a:defRPr sz="1800" b="1"/>
            </a:lvl7pPr>
            <a:lvl8pPr marL="3547660" indent="0">
              <a:buNone/>
              <a:defRPr sz="1800" b="1"/>
            </a:lvl8pPr>
            <a:lvl9pPr marL="4054467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525" y="2406962"/>
            <a:ext cx="4484889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303" y="1698932"/>
            <a:ext cx="4486651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810" indent="0">
              <a:buNone/>
              <a:defRPr sz="2200" b="1"/>
            </a:lvl2pPr>
            <a:lvl3pPr marL="1013617" indent="0">
              <a:buNone/>
              <a:defRPr sz="2000" b="1"/>
            </a:lvl3pPr>
            <a:lvl4pPr marL="1520426" indent="0">
              <a:buNone/>
              <a:defRPr sz="1800" b="1"/>
            </a:lvl4pPr>
            <a:lvl5pPr marL="2027235" indent="0">
              <a:buNone/>
              <a:defRPr sz="1800" b="1"/>
            </a:lvl5pPr>
            <a:lvl6pPr marL="2534043" indent="0">
              <a:buNone/>
              <a:defRPr sz="1800" b="1"/>
            </a:lvl6pPr>
            <a:lvl7pPr marL="3040852" indent="0">
              <a:buNone/>
              <a:defRPr sz="1800" b="1"/>
            </a:lvl7pPr>
            <a:lvl8pPr marL="3547660" indent="0">
              <a:buNone/>
              <a:defRPr sz="1800" b="1"/>
            </a:lvl8pPr>
            <a:lvl9pPr marL="4054467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303" y="2406962"/>
            <a:ext cx="4486651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05FBB0-1A31-4784-A15A-C000124987BA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9392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E23155-FA52-4352-A1D8-246DAEA6E304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62777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4DB623-6ABF-4D0E-8A77-CDED39B60C2A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56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76800"/>
            <a:ext cx="8628062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16275"/>
            <a:ext cx="8628062" cy="16605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16A1A5-6B32-42B1-B4F2-956EE5187A1D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6802795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2188"/>
            <a:ext cx="3339436" cy="128605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554" y="302191"/>
            <a:ext cx="5674397" cy="6477716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524" y="1588246"/>
            <a:ext cx="3339436" cy="5191661"/>
          </a:xfrm>
        </p:spPr>
        <p:txBody>
          <a:bodyPr/>
          <a:lstStyle>
            <a:lvl1pPr marL="0" indent="0">
              <a:buNone/>
              <a:defRPr sz="1600"/>
            </a:lvl1pPr>
            <a:lvl2pPr marL="506810" indent="0">
              <a:buNone/>
              <a:defRPr sz="1300"/>
            </a:lvl2pPr>
            <a:lvl3pPr marL="1013617" indent="0">
              <a:buNone/>
              <a:defRPr sz="1100"/>
            </a:lvl3pPr>
            <a:lvl4pPr marL="1520426" indent="0">
              <a:buNone/>
              <a:defRPr sz="1000"/>
            </a:lvl4pPr>
            <a:lvl5pPr marL="2027235" indent="0">
              <a:buNone/>
              <a:defRPr sz="1000"/>
            </a:lvl5pPr>
            <a:lvl6pPr marL="2534043" indent="0">
              <a:buNone/>
              <a:defRPr sz="1000"/>
            </a:lvl6pPr>
            <a:lvl7pPr marL="3040852" indent="0">
              <a:buNone/>
              <a:defRPr sz="1000"/>
            </a:lvl7pPr>
            <a:lvl8pPr marL="3547660" indent="0">
              <a:buNone/>
              <a:defRPr sz="1000"/>
            </a:lvl8pPr>
            <a:lvl9pPr marL="405446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75A102-0294-449A-9BC3-96335E98FD84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9706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564" y="5312887"/>
            <a:ext cx="6090285" cy="627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564" y="678166"/>
            <a:ext cx="6090285" cy="4553903"/>
          </a:xfrm>
        </p:spPr>
        <p:txBody>
          <a:bodyPr/>
          <a:lstStyle>
            <a:lvl1pPr marL="0" indent="0">
              <a:buNone/>
              <a:defRPr sz="3500"/>
            </a:lvl1pPr>
            <a:lvl2pPr marL="506810" indent="0">
              <a:buNone/>
              <a:defRPr sz="3100"/>
            </a:lvl2pPr>
            <a:lvl3pPr marL="1013617" indent="0">
              <a:buNone/>
              <a:defRPr sz="2700"/>
            </a:lvl3pPr>
            <a:lvl4pPr marL="1520426" indent="0">
              <a:buNone/>
              <a:defRPr sz="2200"/>
            </a:lvl4pPr>
            <a:lvl5pPr marL="2027235" indent="0">
              <a:buNone/>
              <a:defRPr sz="2200"/>
            </a:lvl5pPr>
            <a:lvl6pPr marL="2534043" indent="0">
              <a:buNone/>
              <a:defRPr sz="2200"/>
            </a:lvl6pPr>
            <a:lvl7pPr marL="3040852" indent="0">
              <a:buNone/>
              <a:defRPr sz="2200"/>
            </a:lvl7pPr>
            <a:lvl8pPr marL="3547660" indent="0">
              <a:buNone/>
              <a:defRPr sz="2200"/>
            </a:lvl8pPr>
            <a:lvl9pPr marL="4054467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564" y="5940103"/>
            <a:ext cx="6090285" cy="890751"/>
          </a:xfrm>
        </p:spPr>
        <p:txBody>
          <a:bodyPr/>
          <a:lstStyle>
            <a:lvl1pPr marL="0" indent="0">
              <a:buNone/>
              <a:defRPr sz="1600"/>
            </a:lvl1pPr>
            <a:lvl2pPr marL="506810" indent="0">
              <a:buNone/>
              <a:defRPr sz="1300"/>
            </a:lvl2pPr>
            <a:lvl3pPr marL="1013617" indent="0">
              <a:buNone/>
              <a:defRPr sz="1100"/>
            </a:lvl3pPr>
            <a:lvl4pPr marL="1520426" indent="0">
              <a:buNone/>
              <a:defRPr sz="1000"/>
            </a:lvl4pPr>
            <a:lvl5pPr marL="2027235" indent="0">
              <a:buNone/>
              <a:defRPr sz="1000"/>
            </a:lvl5pPr>
            <a:lvl6pPr marL="2534043" indent="0">
              <a:buNone/>
              <a:defRPr sz="1000"/>
            </a:lvl6pPr>
            <a:lvl7pPr marL="3040852" indent="0">
              <a:buNone/>
              <a:defRPr sz="1000"/>
            </a:lvl7pPr>
            <a:lvl8pPr marL="3547660" indent="0">
              <a:buNone/>
              <a:defRPr sz="1000"/>
            </a:lvl8pPr>
            <a:lvl9pPr marL="405446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FBACB5-5DF3-4961-AB12-4675D1DA131A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204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767292-CFC9-467A-9E4D-D2413A473146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819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409" y="152854"/>
            <a:ext cx="2437171" cy="655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371" y="152854"/>
            <a:ext cx="7145864" cy="655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1EEBD7-14B2-4303-B345-6F61708C93EE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24807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2" y="609601"/>
            <a:ext cx="9143999" cy="1265238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8002"/>
            <a:ext cx="6324600" cy="6731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8"/>
            <a:ext cx="2114550" cy="50641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7" y="6858008"/>
            <a:ext cx="4419601" cy="50641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4" y="6858008"/>
            <a:ext cx="1862137" cy="506413"/>
          </a:xfrm>
        </p:spPr>
        <p:txBody>
          <a:bodyPr/>
          <a:lstStyle>
            <a:lvl1pPr>
              <a:defRPr sz="1600"/>
            </a:lvl1pPr>
          </a:lstStyle>
          <a:p>
            <a:pPr marL="0" marR="0" lvl="0" indent="0" algn="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E64C68-7240-4AA5-9A95-55F56F724123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1411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7452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DE183A-19EB-4683-A988-4C11F1F609E7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1411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42939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94" y="4876801"/>
            <a:ext cx="8628062" cy="150812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94" y="3216275"/>
            <a:ext cx="8628062" cy="166052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60" indent="0">
              <a:buNone/>
              <a:defRPr sz="1800"/>
            </a:lvl2pPr>
            <a:lvl3pPr marL="914125" indent="0">
              <a:buNone/>
              <a:defRPr sz="1600"/>
            </a:lvl3pPr>
            <a:lvl4pPr marL="1371189" indent="0">
              <a:buNone/>
              <a:defRPr sz="1400"/>
            </a:lvl4pPr>
            <a:lvl5pPr marL="1828252" indent="0">
              <a:buNone/>
              <a:defRPr sz="1400"/>
            </a:lvl5pPr>
            <a:lvl6pPr marL="2285316" indent="0">
              <a:buNone/>
              <a:defRPr sz="1400"/>
            </a:lvl6pPr>
            <a:lvl7pPr marL="2742377" indent="0">
              <a:buNone/>
              <a:defRPr sz="1400"/>
            </a:lvl7pPr>
            <a:lvl8pPr marL="3199442" indent="0">
              <a:buNone/>
              <a:defRPr sz="1400"/>
            </a:lvl8pPr>
            <a:lvl9pPr marL="365650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2A21DF-625A-4DFC-B2A7-86B80EEA2B67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1411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0083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640601-83AB-4160-BA9A-4C592E0505A7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1411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7719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4" y="1698633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0" indent="0">
              <a:buNone/>
              <a:defRPr sz="2000" b="1"/>
            </a:lvl2pPr>
            <a:lvl3pPr marL="914125" indent="0">
              <a:buNone/>
              <a:defRPr sz="1800" b="1"/>
            </a:lvl3pPr>
            <a:lvl4pPr marL="1371189" indent="0">
              <a:buNone/>
              <a:defRPr sz="1600" b="1"/>
            </a:lvl4pPr>
            <a:lvl5pPr marL="1828252" indent="0">
              <a:buNone/>
              <a:defRPr sz="1600" b="1"/>
            </a:lvl5pPr>
            <a:lvl6pPr marL="2285316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2" indent="0">
              <a:buNone/>
              <a:defRPr sz="1600" b="1"/>
            </a:lvl8pPr>
            <a:lvl9pPr marL="365650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4" y="2406658"/>
            <a:ext cx="44846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33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0" indent="0">
              <a:buNone/>
              <a:defRPr sz="2000" b="1"/>
            </a:lvl2pPr>
            <a:lvl3pPr marL="914125" indent="0">
              <a:buNone/>
              <a:defRPr sz="1800" b="1"/>
            </a:lvl3pPr>
            <a:lvl4pPr marL="1371189" indent="0">
              <a:buNone/>
              <a:defRPr sz="1600" b="1"/>
            </a:lvl4pPr>
            <a:lvl5pPr marL="1828252" indent="0">
              <a:buNone/>
              <a:defRPr sz="1600" b="1"/>
            </a:lvl5pPr>
            <a:lvl6pPr marL="2285316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2" indent="0">
              <a:buNone/>
              <a:defRPr sz="1600" b="1"/>
            </a:lvl8pPr>
            <a:lvl9pPr marL="365650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58"/>
            <a:ext cx="44862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DDE293-EAE7-4B5E-BFA9-5457123A2790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1411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7615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17BF72-7213-4A55-881C-757215B3DFE0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1411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7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9CF4FE-581A-4C20-9651-8B6BF0C69369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6403790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B9BF50-3CF6-4B2F-9DAE-48E907CB668B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1411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2117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8" y="301633"/>
            <a:ext cx="3338513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32"/>
            <a:ext cx="5673725" cy="64785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8" y="1587500"/>
            <a:ext cx="3338513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060" indent="0">
              <a:buNone/>
              <a:defRPr sz="1200"/>
            </a:lvl2pPr>
            <a:lvl3pPr marL="914125" indent="0">
              <a:buNone/>
              <a:defRPr sz="1000"/>
            </a:lvl3pPr>
            <a:lvl4pPr marL="1371189" indent="0">
              <a:buNone/>
              <a:defRPr sz="900"/>
            </a:lvl4pPr>
            <a:lvl5pPr marL="1828252" indent="0">
              <a:buNone/>
              <a:defRPr sz="900"/>
            </a:lvl5pPr>
            <a:lvl6pPr marL="2285316" indent="0">
              <a:buNone/>
              <a:defRPr sz="900"/>
            </a:lvl6pPr>
            <a:lvl7pPr marL="2742377" indent="0">
              <a:buNone/>
              <a:defRPr sz="900"/>
            </a:lvl7pPr>
            <a:lvl8pPr marL="3199442" indent="0">
              <a:buNone/>
              <a:defRPr sz="900"/>
            </a:lvl8pPr>
            <a:lvl9pPr marL="365650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1F38C3-72E0-4BE5-BEA9-FDE420207F4C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1411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7462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71"/>
            <a:ext cx="6091237" cy="4554537"/>
          </a:xfrm>
        </p:spPr>
        <p:txBody>
          <a:bodyPr/>
          <a:lstStyle>
            <a:lvl1pPr marL="0" indent="0">
              <a:buNone/>
              <a:defRPr sz="3200"/>
            </a:lvl1pPr>
            <a:lvl2pPr marL="457060" indent="0">
              <a:buNone/>
              <a:defRPr sz="2800"/>
            </a:lvl2pPr>
            <a:lvl3pPr marL="914125" indent="0">
              <a:buNone/>
              <a:defRPr sz="2400"/>
            </a:lvl3pPr>
            <a:lvl4pPr marL="1371189" indent="0">
              <a:buNone/>
              <a:defRPr sz="2000"/>
            </a:lvl4pPr>
            <a:lvl5pPr marL="1828252" indent="0">
              <a:buNone/>
              <a:defRPr sz="2000"/>
            </a:lvl5pPr>
            <a:lvl6pPr marL="2285316" indent="0">
              <a:buNone/>
              <a:defRPr sz="2000"/>
            </a:lvl6pPr>
            <a:lvl7pPr marL="2742377" indent="0">
              <a:buNone/>
              <a:defRPr sz="2000"/>
            </a:lvl7pPr>
            <a:lvl8pPr marL="3199442" indent="0">
              <a:buNone/>
              <a:defRPr sz="2000"/>
            </a:lvl8pPr>
            <a:lvl9pPr marL="3656505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7"/>
          </a:xfrm>
        </p:spPr>
        <p:txBody>
          <a:bodyPr/>
          <a:lstStyle>
            <a:lvl1pPr marL="0" indent="0">
              <a:buNone/>
              <a:defRPr sz="1400"/>
            </a:lvl1pPr>
            <a:lvl2pPr marL="457060" indent="0">
              <a:buNone/>
              <a:defRPr sz="1200"/>
            </a:lvl2pPr>
            <a:lvl3pPr marL="914125" indent="0">
              <a:buNone/>
              <a:defRPr sz="1000"/>
            </a:lvl3pPr>
            <a:lvl4pPr marL="1371189" indent="0">
              <a:buNone/>
              <a:defRPr sz="900"/>
            </a:lvl4pPr>
            <a:lvl5pPr marL="1828252" indent="0">
              <a:buNone/>
              <a:defRPr sz="900"/>
            </a:lvl5pPr>
            <a:lvl6pPr marL="2285316" indent="0">
              <a:buNone/>
              <a:defRPr sz="900"/>
            </a:lvl6pPr>
            <a:lvl7pPr marL="2742377" indent="0">
              <a:buNone/>
              <a:defRPr sz="900"/>
            </a:lvl7pPr>
            <a:lvl8pPr marL="3199442" indent="0">
              <a:buNone/>
              <a:defRPr sz="900"/>
            </a:lvl8pPr>
            <a:lvl9pPr marL="365650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1558CC-B9E3-42ED-96C1-3D817B196560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1411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6931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D5C0B3-A97F-4B4C-8031-B76D16737F73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1411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336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050" y="152400"/>
            <a:ext cx="2438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850" y="152400"/>
            <a:ext cx="7162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554A3F-D188-4498-B5CF-698FC2127037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1411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0452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68" y="609647"/>
            <a:ext cx="9144238" cy="1264973"/>
          </a:xfrm>
        </p:spPr>
        <p:txBody>
          <a:bodyPr/>
          <a:lstStyle>
            <a:lvl1pPr>
              <a:defRPr sz="4427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9091" y="3048234"/>
            <a:ext cx="6324663" cy="67289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4251" y="6857209"/>
            <a:ext cx="2114682" cy="507746"/>
          </a:xfrm>
        </p:spPr>
        <p:txBody>
          <a:bodyPr/>
          <a:lstStyle>
            <a:lvl1pPr>
              <a:defRPr/>
            </a:lvl1pPr>
          </a:lstStyle>
          <a:p>
            <a:pPr algn="l" defTabSz="1011966"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667" y="6857209"/>
            <a:ext cx="4419686" cy="507746"/>
          </a:xfrm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4605" y="6857209"/>
            <a:ext cx="1860920" cy="507746"/>
          </a:xfrm>
        </p:spPr>
        <p:txBody>
          <a:bodyPr/>
          <a:lstStyle>
            <a:lvl1pPr>
              <a:defRPr sz="1549"/>
            </a:lvl1pPr>
          </a:lstStyle>
          <a:p>
            <a:pPr defTabSz="1011966">
              <a:defRPr/>
            </a:pPr>
            <a:fld id="{494B2A7C-5A13-4B30-B27E-18C050BFF849}" type="slidenum">
              <a:rPr lang="en-US" smtClean="0">
                <a:solidFill>
                  <a:srgbClr val="000000"/>
                </a:solidFill>
                <a:latin typeface="Arial" charset="0"/>
              </a:rPr>
              <a:pPr defTabSz="1011966"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4248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defTabSz="1011966"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43432F3C-6F9E-4DC7-95AD-4DB32DC9328A}" type="slidenum">
              <a:rPr lang="en-US" smtClean="0">
                <a:solidFill>
                  <a:srgbClr val="000000"/>
                </a:solidFill>
                <a:latin typeface="Arial" charset="0"/>
              </a:rPr>
              <a:pPr defTabSz="1011966"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07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17" y="4877174"/>
            <a:ext cx="8627904" cy="1507426"/>
          </a:xfrm>
        </p:spPr>
        <p:txBody>
          <a:bodyPr anchor="t"/>
          <a:lstStyle>
            <a:lvl1pPr algn="l">
              <a:defRPr sz="442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817" y="3216897"/>
            <a:ext cx="8627904" cy="1660277"/>
          </a:xfrm>
        </p:spPr>
        <p:txBody>
          <a:bodyPr anchor="b"/>
          <a:lstStyle>
            <a:lvl1pPr marL="0" indent="0">
              <a:buNone/>
              <a:defRPr sz="2213"/>
            </a:lvl1pPr>
            <a:lvl2pPr marL="505983" indent="0">
              <a:buNone/>
              <a:defRPr sz="1992"/>
            </a:lvl2pPr>
            <a:lvl3pPr marL="1011966" indent="0">
              <a:buNone/>
              <a:defRPr sz="1771"/>
            </a:lvl3pPr>
            <a:lvl4pPr marL="1517950" indent="0">
              <a:buNone/>
              <a:defRPr sz="1549"/>
            </a:lvl4pPr>
            <a:lvl5pPr marL="2023933" indent="0">
              <a:buNone/>
              <a:defRPr sz="1549"/>
            </a:lvl5pPr>
            <a:lvl6pPr marL="2529916" indent="0">
              <a:buNone/>
              <a:defRPr sz="1549"/>
            </a:lvl6pPr>
            <a:lvl7pPr marL="3035899" indent="0">
              <a:buNone/>
              <a:defRPr sz="1549"/>
            </a:lvl7pPr>
            <a:lvl8pPr marL="3541883" indent="0">
              <a:buNone/>
              <a:defRPr sz="1549"/>
            </a:lvl8pPr>
            <a:lvl9pPr marL="4047866" indent="0">
              <a:buNone/>
              <a:defRPr sz="154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defTabSz="1011966"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8D6B38DC-1A59-4473-8C16-BC609E2B1A03}" type="slidenum">
              <a:rPr lang="en-US" smtClean="0">
                <a:solidFill>
                  <a:srgbClr val="000000"/>
                </a:solidFill>
                <a:latin typeface="Arial" charset="0"/>
              </a:rPr>
              <a:pPr defTabSz="1011966"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1783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371" y="1828941"/>
            <a:ext cx="4791518" cy="4877174"/>
          </a:xfrm>
        </p:spPr>
        <p:txBody>
          <a:bodyPr/>
          <a:lstStyle>
            <a:lvl1pPr>
              <a:defRPr sz="3099"/>
            </a:lvl1pPr>
            <a:lvl2pPr>
              <a:defRPr sz="2656"/>
            </a:lvl2pPr>
            <a:lvl3pPr>
              <a:defRPr sz="2213"/>
            </a:lvl3pPr>
            <a:lvl4pPr>
              <a:defRPr sz="1992"/>
            </a:lvl4pPr>
            <a:lvl5pPr>
              <a:defRPr sz="1992"/>
            </a:lvl5pPr>
            <a:lvl6pPr>
              <a:defRPr sz="1992"/>
            </a:lvl6pPr>
            <a:lvl7pPr>
              <a:defRPr sz="1992"/>
            </a:lvl7pPr>
            <a:lvl8pPr>
              <a:defRPr sz="1992"/>
            </a:lvl8pPr>
            <a:lvl9pPr>
              <a:defRPr sz="19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063" y="1828941"/>
            <a:ext cx="4791517" cy="4877174"/>
          </a:xfrm>
        </p:spPr>
        <p:txBody>
          <a:bodyPr/>
          <a:lstStyle>
            <a:lvl1pPr>
              <a:defRPr sz="3099"/>
            </a:lvl1pPr>
            <a:lvl2pPr>
              <a:defRPr sz="2656"/>
            </a:lvl2pPr>
            <a:lvl3pPr>
              <a:defRPr sz="2213"/>
            </a:lvl3pPr>
            <a:lvl4pPr>
              <a:defRPr sz="1992"/>
            </a:lvl4pPr>
            <a:lvl5pPr>
              <a:defRPr sz="1992"/>
            </a:lvl5pPr>
            <a:lvl6pPr>
              <a:defRPr sz="1992"/>
            </a:lvl6pPr>
            <a:lvl7pPr>
              <a:defRPr sz="1992"/>
            </a:lvl7pPr>
            <a:lvl8pPr>
              <a:defRPr sz="1992"/>
            </a:lvl8pPr>
            <a:lvl9pPr>
              <a:defRPr sz="19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defTabSz="1011966"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24AC2FC0-E054-43BD-9754-ED40861536F3}" type="slidenum">
              <a:rPr lang="en-US" smtClean="0">
                <a:solidFill>
                  <a:srgbClr val="000000"/>
                </a:solidFill>
                <a:latin typeface="Arial" charset="0"/>
              </a:rPr>
              <a:pPr defTabSz="1011966"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2374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3945"/>
            <a:ext cx="9135428" cy="1264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524" y="1698930"/>
            <a:ext cx="4484889" cy="708033"/>
          </a:xfrm>
        </p:spPr>
        <p:txBody>
          <a:bodyPr anchor="b"/>
          <a:lstStyle>
            <a:lvl1pPr marL="0" indent="0">
              <a:buNone/>
              <a:defRPr sz="2656" b="1"/>
            </a:lvl1pPr>
            <a:lvl2pPr marL="505983" indent="0">
              <a:buNone/>
              <a:defRPr sz="2213" b="1"/>
            </a:lvl2pPr>
            <a:lvl3pPr marL="1011966" indent="0">
              <a:buNone/>
              <a:defRPr sz="1992" b="1"/>
            </a:lvl3pPr>
            <a:lvl4pPr marL="1517950" indent="0">
              <a:buNone/>
              <a:defRPr sz="1771" b="1"/>
            </a:lvl4pPr>
            <a:lvl5pPr marL="2023933" indent="0">
              <a:buNone/>
              <a:defRPr sz="1771" b="1"/>
            </a:lvl5pPr>
            <a:lvl6pPr marL="2529916" indent="0">
              <a:buNone/>
              <a:defRPr sz="1771" b="1"/>
            </a:lvl6pPr>
            <a:lvl7pPr marL="3035899" indent="0">
              <a:buNone/>
              <a:defRPr sz="1771" b="1"/>
            </a:lvl7pPr>
            <a:lvl8pPr marL="3541883" indent="0">
              <a:buNone/>
              <a:defRPr sz="1771" b="1"/>
            </a:lvl8pPr>
            <a:lvl9pPr marL="4047866" indent="0">
              <a:buNone/>
              <a:defRPr sz="177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524" y="2406962"/>
            <a:ext cx="4484889" cy="4372942"/>
          </a:xfrm>
        </p:spPr>
        <p:txBody>
          <a:bodyPr/>
          <a:lstStyle>
            <a:lvl1pPr>
              <a:defRPr sz="2656"/>
            </a:lvl1pPr>
            <a:lvl2pPr>
              <a:defRPr sz="2213"/>
            </a:lvl2pPr>
            <a:lvl3pPr>
              <a:defRPr sz="1992"/>
            </a:lvl3pPr>
            <a:lvl4pPr>
              <a:defRPr sz="1771"/>
            </a:lvl4pPr>
            <a:lvl5pPr>
              <a:defRPr sz="1771"/>
            </a:lvl5pPr>
            <a:lvl6pPr>
              <a:defRPr sz="1771"/>
            </a:lvl6pPr>
            <a:lvl7pPr>
              <a:defRPr sz="1771"/>
            </a:lvl7pPr>
            <a:lvl8pPr>
              <a:defRPr sz="1771"/>
            </a:lvl8pPr>
            <a:lvl9pPr>
              <a:defRPr sz="177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301" y="1698930"/>
            <a:ext cx="4486651" cy="708033"/>
          </a:xfrm>
        </p:spPr>
        <p:txBody>
          <a:bodyPr anchor="b"/>
          <a:lstStyle>
            <a:lvl1pPr marL="0" indent="0">
              <a:buNone/>
              <a:defRPr sz="2656" b="1"/>
            </a:lvl1pPr>
            <a:lvl2pPr marL="505983" indent="0">
              <a:buNone/>
              <a:defRPr sz="2213" b="1"/>
            </a:lvl2pPr>
            <a:lvl3pPr marL="1011966" indent="0">
              <a:buNone/>
              <a:defRPr sz="1992" b="1"/>
            </a:lvl3pPr>
            <a:lvl4pPr marL="1517950" indent="0">
              <a:buNone/>
              <a:defRPr sz="1771" b="1"/>
            </a:lvl4pPr>
            <a:lvl5pPr marL="2023933" indent="0">
              <a:buNone/>
              <a:defRPr sz="1771" b="1"/>
            </a:lvl5pPr>
            <a:lvl6pPr marL="2529916" indent="0">
              <a:buNone/>
              <a:defRPr sz="1771" b="1"/>
            </a:lvl6pPr>
            <a:lvl7pPr marL="3035899" indent="0">
              <a:buNone/>
              <a:defRPr sz="1771" b="1"/>
            </a:lvl7pPr>
            <a:lvl8pPr marL="3541883" indent="0">
              <a:buNone/>
              <a:defRPr sz="1771" b="1"/>
            </a:lvl8pPr>
            <a:lvl9pPr marL="4047866" indent="0">
              <a:buNone/>
              <a:defRPr sz="177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301" y="2406962"/>
            <a:ext cx="4486651" cy="4372942"/>
          </a:xfrm>
        </p:spPr>
        <p:txBody>
          <a:bodyPr/>
          <a:lstStyle>
            <a:lvl1pPr>
              <a:defRPr sz="2656"/>
            </a:lvl1pPr>
            <a:lvl2pPr>
              <a:defRPr sz="2213"/>
            </a:lvl2pPr>
            <a:lvl3pPr>
              <a:defRPr sz="1992"/>
            </a:lvl3pPr>
            <a:lvl4pPr>
              <a:defRPr sz="1771"/>
            </a:lvl4pPr>
            <a:lvl5pPr>
              <a:defRPr sz="1771"/>
            </a:lvl5pPr>
            <a:lvl6pPr>
              <a:defRPr sz="1771"/>
            </a:lvl6pPr>
            <a:lvl7pPr>
              <a:defRPr sz="1771"/>
            </a:lvl7pPr>
            <a:lvl8pPr>
              <a:defRPr sz="1771"/>
            </a:lvl8pPr>
            <a:lvl9pPr>
              <a:defRPr sz="177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defTabSz="1011966"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07B0698C-1E5B-4E1B-974A-A2F86B21C9FD}" type="slidenum">
              <a:rPr lang="en-US" smtClean="0">
                <a:solidFill>
                  <a:srgbClr val="000000"/>
                </a:solidFill>
                <a:latin typeface="Arial" charset="0"/>
              </a:rPr>
              <a:pPr defTabSz="1011966"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48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98625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06650"/>
            <a:ext cx="44846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25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50"/>
            <a:ext cx="44862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1D8CB9-11C1-4EA3-9145-ACDBEA7103DA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7856037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defTabSz="1011966"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DC294399-CD16-4B93-8182-8946C31536B3}" type="slidenum">
              <a:rPr lang="en-US" smtClean="0">
                <a:solidFill>
                  <a:srgbClr val="000000"/>
                </a:solidFill>
                <a:latin typeface="Arial" charset="0"/>
              </a:rPr>
              <a:pPr defTabSz="1011966"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4963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defTabSz="1011966"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43FE3908-1687-44C5-8331-B5C5BE837A34}" type="slidenum">
              <a:rPr lang="en-US" smtClean="0">
                <a:solidFill>
                  <a:srgbClr val="000000"/>
                </a:solidFill>
                <a:latin typeface="Arial" charset="0"/>
              </a:rPr>
              <a:pPr defTabSz="1011966"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0244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2188"/>
            <a:ext cx="3339436" cy="1286056"/>
          </a:xfrm>
        </p:spPr>
        <p:txBody>
          <a:bodyPr anchor="b"/>
          <a:lstStyle>
            <a:lvl1pPr algn="l">
              <a:defRPr sz="221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554" y="302189"/>
            <a:ext cx="5674397" cy="6477716"/>
          </a:xfrm>
        </p:spPr>
        <p:txBody>
          <a:bodyPr/>
          <a:lstStyle>
            <a:lvl1pPr>
              <a:defRPr sz="3541"/>
            </a:lvl1pPr>
            <a:lvl2pPr>
              <a:defRPr sz="3099"/>
            </a:lvl2pPr>
            <a:lvl3pPr>
              <a:defRPr sz="2656"/>
            </a:lvl3pPr>
            <a:lvl4pPr>
              <a:defRPr sz="2213"/>
            </a:lvl4pPr>
            <a:lvl5pPr>
              <a:defRPr sz="2213"/>
            </a:lvl5pPr>
            <a:lvl6pPr>
              <a:defRPr sz="2213"/>
            </a:lvl6pPr>
            <a:lvl7pPr>
              <a:defRPr sz="2213"/>
            </a:lvl7pPr>
            <a:lvl8pPr>
              <a:defRPr sz="2213"/>
            </a:lvl8pPr>
            <a:lvl9pPr>
              <a:defRPr sz="22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524" y="1588244"/>
            <a:ext cx="3339436" cy="5191661"/>
          </a:xfrm>
        </p:spPr>
        <p:txBody>
          <a:bodyPr/>
          <a:lstStyle>
            <a:lvl1pPr marL="0" indent="0">
              <a:buNone/>
              <a:defRPr sz="1549"/>
            </a:lvl1pPr>
            <a:lvl2pPr marL="505983" indent="0">
              <a:buNone/>
              <a:defRPr sz="1328"/>
            </a:lvl2pPr>
            <a:lvl3pPr marL="1011966" indent="0">
              <a:buNone/>
              <a:defRPr sz="1107"/>
            </a:lvl3pPr>
            <a:lvl4pPr marL="1517950" indent="0">
              <a:buNone/>
              <a:defRPr sz="996"/>
            </a:lvl4pPr>
            <a:lvl5pPr marL="2023933" indent="0">
              <a:buNone/>
              <a:defRPr sz="996"/>
            </a:lvl5pPr>
            <a:lvl6pPr marL="2529916" indent="0">
              <a:buNone/>
              <a:defRPr sz="996"/>
            </a:lvl6pPr>
            <a:lvl7pPr marL="3035899" indent="0">
              <a:buNone/>
              <a:defRPr sz="996"/>
            </a:lvl7pPr>
            <a:lvl8pPr marL="3541883" indent="0">
              <a:buNone/>
              <a:defRPr sz="996"/>
            </a:lvl8pPr>
            <a:lvl9pPr marL="4047866" indent="0">
              <a:buNone/>
              <a:defRPr sz="99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defTabSz="1011966"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482B08EE-D75C-42A7-8A01-0A2244DF517D}" type="slidenum">
              <a:rPr lang="en-US" smtClean="0">
                <a:solidFill>
                  <a:srgbClr val="000000"/>
                </a:solidFill>
                <a:latin typeface="Arial" charset="0"/>
              </a:rPr>
              <a:pPr defTabSz="1011966"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8182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564" y="5312887"/>
            <a:ext cx="6090285" cy="627216"/>
          </a:xfrm>
        </p:spPr>
        <p:txBody>
          <a:bodyPr anchor="b"/>
          <a:lstStyle>
            <a:lvl1pPr algn="l">
              <a:defRPr sz="221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564" y="678166"/>
            <a:ext cx="6090285" cy="4553903"/>
          </a:xfrm>
        </p:spPr>
        <p:txBody>
          <a:bodyPr/>
          <a:lstStyle>
            <a:lvl1pPr marL="0" indent="0">
              <a:buNone/>
              <a:defRPr sz="3541"/>
            </a:lvl1pPr>
            <a:lvl2pPr marL="505983" indent="0">
              <a:buNone/>
              <a:defRPr sz="3099"/>
            </a:lvl2pPr>
            <a:lvl3pPr marL="1011966" indent="0">
              <a:buNone/>
              <a:defRPr sz="2656"/>
            </a:lvl3pPr>
            <a:lvl4pPr marL="1517950" indent="0">
              <a:buNone/>
              <a:defRPr sz="2213"/>
            </a:lvl4pPr>
            <a:lvl5pPr marL="2023933" indent="0">
              <a:buNone/>
              <a:defRPr sz="2213"/>
            </a:lvl5pPr>
            <a:lvl6pPr marL="2529916" indent="0">
              <a:buNone/>
              <a:defRPr sz="2213"/>
            </a:lvl6pPr>
            <a:lvl7pPr marL="3035899" indent="0">
              <a:buNone/>
              <a:defRPr sz="2213"/>
            </a:lvl7pPr>
            <a:lvl8pPr marL="3541883" indent="0">
              <a:buNone/>
              <a:defRPr sz="2213"/>
            </a:lvl8pPr>
            <a:lvl9pPr marL="4047866" indent="0">
              <a:buNone/>
              <a:defRPr sz="2213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564" y="5940103"/>
            <a:ext cx="6090285" cy="890751"/>
          </a:xfrm>
        </p:spPr>
        <p:txBody>
          <a:bodyPr/>
          <a:lstStyle>
            <a:lvl1pPr marL="0" indent="0">
              <a:buNone/>
              <a:defRPr sz="1549"/>
            </a:lvl1pPr>
            <a:lvl2pPr marL="505983" indent="0">
              <a:buNone/>
              <a:defRPr sz="1328"/>
            </a:lvl2pPr>
            <a:lvl3pPr marL="1011966" indent="0">
              <a:buNone/>
              <a:defRPr sz="1107"/>
            </a:lvl3pPr>
            <a:lvl4pPr marL="1517950" indent="0">
              <a:buNone/>
              <a:defRPr sz="996"/>
            </a:lvl4pPr>
            <a:lvl5pPr marL="2023933" indent="0">
              <a:buNone/>
              <a:defRPr sz="996"/>
            </a:lvl5pPr>
            <a:lvl6pPr marL="2529916" indent="0">
              <a:buNone/>
              <a:defRPr sz="996"/>
            </a:lvl6pPr>
            <a:lvl7pPr marL="3035899" indent="0">
              <a:buNone/>
              <a:defRPr sz="996"/>
            </a:lvl7pPr>
            <a:lvl8pPr marL="3541883" indent="0">
              <a:buNone/>
              <a:defRPr sz="996"/>
            </a:lvl8pPr>
            <a:lvl9pPr marL="4047866" indent="0">
              <a:buNone/>
              <a:defRPr sz="99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defTabSz="1011966"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A7A8454F-8300-4DDC-A604-4B638DD7994E}" type="slidenum">
              <a:rPr lang="en-US" smtClean="0">
                <a:solidFill>
                  <a:srgbClr val="000000"/>
                </a:solidFill>
                <a:latin typeface="Arial" charset="0"/>
              </a:rPr>
              <a:pPr defTabSz="1011966"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0069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defTabSz="1011966"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9A765E23-DCD5-4BFE-9D3C-E5FECBBE399A}" type="slidenum">
              <a:rPr lang="en-US" smtClean="0">
                <a:solidFill>
                  <a:srgbClr val="000000"/>
                </a:solidFill>
                <a:latin typeface="Arial" charset="0"/>
              </a:rPr>
              <a:pPr defTabSz="1011966"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6920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409" y="152852"/>
            <a:ext cx="2437171" cy="655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371" y="152852"/>
            <a:ext cx="7145864" cy="655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defTabSz="1011966"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208D7D01-40B7-4D10-9D77-2AA9C0D5A7C5}" type="slidenum">
              <a:rPr lang="en-US" smtClean="0">
                <a:solidFill>
                  <a:srgbClr val="000000"/>
                </a:solidFill>
                <a:latin typeface="Arial" charset="0"/>
              </a:rPr>
              <a:pPr defTabSz="1011966"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5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3C9E3-386B-4853-B56C-0C87FE5D367F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71491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D8343C-80A4-4C1A-A12A-988D94F9BA57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1382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1625"/>
            <a:ext cx="3338513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25"/>
            <a:ext cx="5673725" cy="6478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87500"/>
            <a:ext cx="3338513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4C2DAC-1669-4F54-85F6-13E43516B38A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27987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63"/>
            <a:ext cx="6091237" cy="45545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E6629-C230-4FE5-AFF1-E6BC05459C65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70913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3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3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l" defTabSz="1014413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defTabSz="1014413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400"/>
            </a:lvl1pPr>
          </a:lstStyle>
          <a:p>
            <a:fld id="{751F6A38-2A11-4D19-A62A-BA22AD3F2395}" type="slidenum">
              <a:rPr lang="en-US" altLang="sk-SK"/>
              <a:pPr/>
              <a:t>‹#›</a:t>
            </a:fld>
            <a:endParaRPr lang="en-US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413" indent="-379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7500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825" indent="-252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238" indent="-252413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2812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7384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956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6528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1100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181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205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201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9011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011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011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31256B-0B0E-476D-9D4E-BFEE3E8883E7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373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506852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1013704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520556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2027408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413" indent="-3794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31591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825" indent="-2524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238" indent="-25241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79650" indent="-252413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87686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294537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801389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308241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852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3704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556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408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4260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1112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47963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54815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181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58" tIns="50679" rIns="101358" bIns="506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201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58" tIns="50679" rIns="101358" bIns="506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26214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58" tIns="50679" rIns="101358" bIns="50679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214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58" tIns="50679" rIns="101358" bIns="50679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215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58" tIns="50679" rIns="101358" bIns="50679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837231-C5BA-40D6-B24B-CEAF86F873E6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69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50681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1013617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520426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2027235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413" indent="-3794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31591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825" indent="-2524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238" indent="-25241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79650" indent="-252413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87447" indent="-253404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294255" indent="-253404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801063" indent="-253404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307872" indent="-253404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361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810" algn="l" defTabSz="101361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3617" algn="l" defTabSz="101361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426" algn="l" defTabSz="101361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235" algn="l" defTabSz="101361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4043" algn="l" defTabSz="101361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0852" algn="l" defTabSz="101361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47660" algn="l" defTabSz="101361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54467" algn="l" defTabSz="101361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3"/>
            <a:ext cx="8153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0" tIns="50670" rIns="101340" bIns="5067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3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0" tIns="50670" rIns="101340" bIns="506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3" y="6915158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0" tIns="50670" rIns="101340" bIns="50670" numCol="1" anchor="t" anchorCtr="0" compatLnSpc="1">
            <a:prstTxWarp prst="textNoShape">
              <a:avLst/>
            </a:prstTxWarp>
          </a:bodyPr>
          <a:lstStyle>
            <a:lvl1pPr defTabSz="1014110" eaLnBrk="0" hangingPunct="0">
              <a:defRPr sz="1400" b="0">
                <a:latin typeface="+mn-lt"/>
                <a:cs typeface="+mn-cs"/>
              </a:defRPr>
            </a:lvl1pPr>
          </a:lstStyle>
          <a:p>
            <a:pPr marL="0" marR="0" lvl="0" indent="0" algn="l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8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0" tIns="50670" rIns="101340" bIns="50670" numCol="1" anchor="t" anchorCtr="0" compatLnSpc="1">
            <a:prstTxWarp prst="textNoShape">
              <a:avLst/>
            </a:prstTxWarp>
          </a:bodyPr>
          <a:lstStyle>
            <a:lvl1pPr algn="ctr" defTabSz="1014110" eaLnBrk="0" hangingPunct="0">
              <a:defRPr sz="1400" b="0">
                <a:latin typeface="+mn-lt"/>
                <a:cs typeface="+mn-cs"/>
              </a:defRPr>
            </a:lvl1pPr>
          </a:lstStyle>
          <a:p>
            <a:pPr marL="0" marR="0" lvl="0" indent="0" algn="ct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0" tIns="50670" rIns="101340" bIns="50670" numCol="1" anchor="t" anchorCtr="0" compatLnSpc="1">
            <a:prstTxWarp prst="textNoShape">
              <a:avLst/>
            </a:prstTxWarp>
          </a:bodyPr>
          <a:lstStyle>
            <a:lvl1pPr algn="r" defTabSz="1014110" eaLnBrk="0" hangingPunct="0">
              <a:defRPr sz="1400" b="0">
                <a:latin typeface="+mn-lt"/>
                <a:cs typeface="+mn-cs"/>
              </a:defRPr>
            </a:lvl1pPr>
          </a:lstStyle>
          <a:p>
            <a:pPr marL="0" marR="0" lvl="0" indent="0" algn="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BB6C97-C8B8-4329-98C4-D6F98EB5E49C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1411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066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060"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125"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189"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252"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300" indent="-379300" algn="l" defTabSz="101411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3665" indent="-317404" algn="l" defTabSz="101411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445" indent="-252342" algn="l" defTabSz="101411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2707" indent="-252342" algn="l" defTabSz="101411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280555" indent="-253923" algn="l" defTabSz="101411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737618" indent="-253923" algn="l" defTabSz="101411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94681" indent="-253923" algn="l" defTabSz="101411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651744" indent="-253923" algn="l" defTabSz="101411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108808" indent="-253923" algn="l" defTabSz="101411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0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5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2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6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2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5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9091" y="152852"/>
            <a:ext cx="8152100" cy="936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371" y="1828941"/>
            <a:ext cx="9752210" cy="487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0938" y="6915186"/>
            <a:ext cx="2114682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439"/>
            </a:lvl1pPr>
          </a:lstStyle>
          <a:p>
            <a:pPr algn="l" defTabSz="1011966"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87" y="6915186"/>
            <a:ext cx="3212554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439"/>
            </a:lvl1pPr>
          </a:lstStyle>
          <a:p>
            <a:pPr defTabSz="1011966"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996" y="6885319"/>
            <a:ext cx="2114682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439"/>
            </a:lvl1pPr>
          </a:lstStyle>
          <a:p>
            <a:pPr defTabSz="1011966">
              <a:defRPr/>
            </a:pPr>
            <a:fld id="{D4FD1AF1-1CF6-4C4D-B621-8E79B6C9BF63}" type="slidenum">
              <a:rPr lang="en-US" smtClean="0">
                <a:solidFill>
                  <a:srgbClr val="000000"/>
                </a:solidFill>
                <a:latin typeface="Arial" charset="0"/>
              </a:rPr>
              <a:pPr defTabSz="1011966"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66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5pPr>
      <a:lvl6pPr marL="505983" algn="l" rtl="0" eaLnBrk="1" fontAlgn="base" hangingPunct="1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6pPr>
      <a:lvl7pPr marL="1011966" algn="l" rtl="0" eaLnBrk="1" fontAlgn="base" hangingPunct="1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7pPr>
      <a:lvl8pPr marL="1517950" algn="l" rtl="0" eaLnBrk="1" fontAlgn="base" hangingPunct="1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8pPr>
      <a:lvl9pPr marL="2023933" algn="l" rtl="0" eaLnBrk="1" fontAlgn="base" hangingPunct="1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9pPr>
    </p:titleStyle>
    <p:bodyStyle>
      <a:lvl1pPr marL="379487" indent="-379487" algn="l" rtl="0" eaLnBrk="1" fontAlgn="base" hangingPunct="1">
        <a:spcBef>
          <a:spcPct val="20000"/>
        </a:spcBef>
        <a:spcAft>
          <a:spcPct val="0"/>
        </a:spcAft>
        <a:buChar char="•"/>
        <a:defRPr sz="3209">
          <a:solidFill>
            <a:schemeClr val="tx1"/>
          </a:solidFill>
          <a:latin typeface="+mn-lt"/>
          <a:ea typeface="+mn-ea"/>
          <a:cs typeface="+mn-cs"/>
        </a:defRPr>
      </a:lvl1pPr>
      <a:lvl2pPr marL="822223" indent="-316240" algn="l" rtl="0" eaLnBrk="1" fontAlgn="base" hangingPunct="1">
        <a:spcBef>
          <a:spcPct val="20000"/>
        </a:spcBef>
        <a:spcAft>
          <a:spcPct val="0"/>
        </a:spcAft>
        <a:buChar char="–"/>
        <a:defRPr sz="2767">
          <a:solidFill>
            <a:schemeClr val="tx1"/>
          </a:solidFill>
          <a:latin typeface="+mn-lt"/>
        </a:defRPr>
      </a:lvl2pPr>
      <a:lvl3pPr marL="1264958" indent="-252992" algn="l" rtl="0" eaLnBrk="1" fontAlgn="base" hangingPunct="1">
        <a:spcBef>
          <a:spcPct val="20000"/>
        </a:spcBef>
        <a:spcAft>
          <a:spcPct val="0"/>
        </a:spcAft>
        <a:buChar char="•"/>
        <a:defRPr sz="2435">
          <a:solidFill>
            <a:schemeClr val="tx1"/>
          </a:solidFill>
          <a:latin typeface="+mn-lt"/>
        </a:defRPr>
      </a:lvl3pPr>
      <a:lvl4pPr marL="1770941" indent="-252992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76925" indent="-2529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82908" indent="-2529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288891" indent="-2529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794874" indent="-2529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300858" indent="-2529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1pPr>
      <a:lvl2pPr marL="505983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2pPr>
      <a:lvl3pPr marL="1011966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3pPr>
      <a:lvl4pPr marL="1517950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4pPr>
      <a:lvl5pPr marL="2023933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5pPr>
      <a:lvl6pPr marL="2529916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6pPr>
      <a:lvl7pPr marL="3035899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7pPr>
      <a:lvl8pPr marL="3541883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8pPr>
      <a:lvl9pPr marL="4047866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09599"/>
            <a:ext cx="9144000" cy="2423319"/>
          </a:xfrm>
        </p:spPr>
        <p:txBody>
          <a:bodyPr/>
          <a:lstStyle/>
          <a:p>
            <a:r>
              <a:rPr lang="en-US" altLang="sk-SK" dirty="0"/>
              <a:t>R</a:t>
            </a:r>
            <a:r>
              <a:rPr lang="sk-SK" altLang="sk-SK" dirty="0" err="1" smtClean="0"/>
              <a:t>eťazce</a:t>
            </a:r>
            <a:r>
              <a:rPr lang="sk-SK" altLang="sk-SK" dirty="0" smtClean="0"/>
              <a:t> – dokončenie, </a:t>
            </a:r>
            <a:r>
              <a:rPr lang="sk-SK" altLang="sk-SK" dirty="0"/>
              <a:t>R</a:t>
            </a:r>
            <a:r>
              <a:rPr lang="en-US" altLang="sk-SK" dirty="0" err="1" smtClean="0"/>
              <a:t>ie</a:t>
            </a:r>
            <a:r>
              <a:rPr lang="sk-SK" altLang="sk-SK" dirty="0" err="1" smtClean="0"/>
              <a:t>šenie</a:t>
            </a:r>
            <a:r>
              <a:rPr lang="sk-SK" altLang="sk-SK" dirty="0" smtClean="0"/>
              <a:t> testu, </a:t>
            </a:r>
            <a:r>
              <a:rPr lang="sk-SK" altLang="sk-SK" dirty="0" err="1" smtClean="0"/>
              <a:t>Preprocesor</a:t>
            </a:r>
            <a:r>
              <a:rPr lang="sk-SK" altLang="sk-SK" dirty="0" smtClean="0"/>
              <a:t> – </a:t>
            </a:r>
            <a:r>
              <a:rPr lang="sk-SK" altLang="sk-SK" dirty="0" err="1" smtClean="0"/>
              <a:t>makrá</a:t>
            </a:r>
            <a:r>
              <a:rPr lang="sk-SK" altLang="sk-SK" dirty="0" smtClean="0"/>
              <a:t> a podmienený </a:t>
            </a:r>
            <a:r>
              <a:rPr lang="sk-SK" altLang="sk-SK" dirty="0" err="1" smtClean="0"/>
              <a:t>prekad</a:t>
            </a:r>
            <a:r>
              <a:rPr lang="sk-SK" altLang="sk-SK" dirty="0" smtClean="0"/>
              <a:t/>
            </a:r>
            <a:br>
              <a:rPr lang="sk-SK" altLang="sk-SK" dirty="0" smtClean="0"/>
            </a:br>
            <a:endParaRPr lang="en-US" altLang="sk-SK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599" y="5486400"/>
            <a:ext cx="9494837" cy="188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2" tIns="50681" rIns="101362" bIns="50681" numCol="1" anchor="t" anchorCtr="0" compatLnSpc="1">
            <a:prstTxWarp prst="textNoShape">
              <a:avLst/>
            </a:prstTxWarp>
          </a:bodyPr>
          <a:lstStyle>
            <a:lvl1pPr marL="0" indent="0" algn="l" defTabSz="1012825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325" indent="-315913" algn="l" defTabSz="10128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5238" indent="-250825" algn="l" defTabSz="10128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1650" indent="-250825" algn="l" defTabSz="10128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79650" indent="-252413" algn="l" defTabSz="10128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204" indent="-253978" algn="l" defTabSz="101432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364" indent="-253978" algn="l" defTabSz="101432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525" indent="-253978" algn="l" defTabSz="101432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09687" indent="-253978" algn="l" defTabSz="101432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altLang="sk-SK" b="0" kern="0" dirty="0" smtClean="0"/>
              <a:t>Gabriela </a:t>
            </a:r>
            <a:r>
              <a:rPr lang="en-US" altLang="sk-SK" b="0" kern="0" dirty="0" err="1" smtClean="0"/>
              <a:t>Grmanov</a:t>
            </a:r>
            <a:r>
              <a:rPr lang="sk-SK" altLang="sk-SK" b="0" kern="0" dirty="0" smtClean="0"/>
              <a:t>á</a:t>
            </a:r>
          </a:p>
          <a:p>
            <a:r>
              <a:rPr lang="sk-SK" altLang="sk-SK" b="0" kern="0" dirty="0" smtClean="0"/>
              <a:t>Základy procedurálneho programovania 1</a:t>
            </a:r>
          </a:p>
          <a:p>
            <a:r>
              <a:rPr lang="en-US" altLang="sk-SK" kern="0" dirty="0"/>
              <a:t>9</a:t>
            </a:r>
            <a:r>
              <a:rPr lang="sk-SK" altLang="sk-SK" b="0" kern="0" dirty="0" smtClean="0"/>
              <a:t>. prednáška</a:t>
            </a:r>
            <a:endParaRPr lang="en-US" altLang="sk-SK" b="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3194" y="1966118"/>
            <a:ext cx="7513637" cy="5486401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22237" y="2042319"/>
            <a:ext cx="6151853" cy="5519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lvl="0" algn="l" eaLnBrk="1" hangingPunct="1">
              <a:defRPr/>
            </a:pPr>
            <a:r>
              <a:rPr lang="sk-SK" altLang="sk-SK" sz="2200" dirty="0">
                <a:solidFill>
                  <a:srgbClr val="000000"/>
                </a:solidFill>
              </a:rPr>
              <a:t>#</a:t>
            </a:r>
            <a:r>
              <a:rPr lang="sk-SK" altLang="sk-SK" sz="2200" dirty="0" err="1">
                <a:solidFill>
                  <a:srgbClr val="000000"/>
                </a:solidFill>
              </a:rPr>
              <a:t>include</a:t>
            </a:r>
            <a:r>
              <a:rPr lang="sk-SK" altLang="sk-SK" sz="2200" dirty="0">
                <a:solidFill>
                  <a:srgbClr val="000000"/>
                </a:solidFill>
              </a:rPr>
              <a:t> &lt;</a:t>
            </a:r>
            <a:r>
              <a:rPr lang="sk-SK" altLang="sk-SK" sz="2200" dirty="0" err="1">
                <a:solidFill>
                  <a:srgbClr val="000000"/>
                </a:solidFill>
              </a:rPr>
              <a:t>stdio.h</a:t>
            </a:r>
            <a:r>
              <a:rPr lang="sk-SK" altLang="sk-SK" sz="2200" dirty="0">
                <a:solidFill>
                  <a:srgbClr val="000000"/>
                </a:solidFill>
              </a:rPr>
              <a:t>&gt;</a:t>
            </a:r>
          </a:p>
          <a:p>
            <a:pPr lvl="0" algn="l" eaLnBrk="1" hangingPunct="1">
              <a:defRPr/>
            </a:pPr>
            <a:r>
              <a:rPr lang="sk-SK" altLang="sk-SK" sz="2200" dirty="0">
                <a:solidFill>
                  <a:srgbClr val="000000"/>
                </a:solidFill>
              </a:rPr>
              <a:t>#</a:t>
            </a:r>
            <a:r>
              <a:rPr lang="sk-SK" altLang="sk-SK" sz="2200" dirty="0" err="1">
                <a:solidFill>
                  <a:srgbClr val="000000"/>
                </a:solidFill>
              </a:rPr>
              <a:t>include</a:t>
            </a:r>
            <a:r>
              <a:rPr lang="sk-SK" altLang="sk-SK" sz="2200" dirty="0">
                <a:solidFill>
                  <a:srgbClr val="000000"/>
                </a:solidFill>
              </a:rPr>
              <a:t> &lt;</a:t>
            </a:r>
            <a:r>
              <a:rPr lang="sk-SK" altLang="sk-SK" sz="2200" dirty="0" err="1">
                <a:solidFill>
                  <a:srgbClr val="000000"/>
                </a:solidFill>
              </a:rPr>
              <a:t>string.h</a:t>
            </a:r>
            <a:r>
              <a:rPr lang="sk-SK" altLang="sk-SK" sz="2200" dirty="0">
                <a:solidFill>
                  <a:srgbClr val="000000"/>
                </a:solidFill>
              </a:rPr>
              <a:t>&gt;</a:t>
            </a:r>
          </a:p>
          <a:p>
            <a:pPr lvl="0" algn="l" eaLnBrk="1" hangingPunct="1">
              <a:defRPr/>
            </a:pPr>
            <a:r>
              <a:rPr lang="sk-SK" altLang="sk-SK" sz="2200" dirty="0">
                <a:solidFill>
                  <a:srgbClr val="000000"/>
                </a:solidFill>
              </a:rPr>
              <a:t>#</a:t>
            </a:r>
            <a:r>
              <a:rPr lang="sk-SK" altLang="sk-SK" sz="2200" dirty="0" err="1">
                <a:solidFill>
                  <a:srgbClr val="000000"/>
                </a:solidFill>
              </a:rPr>
              <a:t>define</a:t>
            </a:r>
            <a:r>
              <a:rPr lang="sk-SK" altLang="sk-SK" sz="2200" dirty="0">
                <a:solidFill>
                  <a:srgbClr val="000000"/>
                </a:solidFill>
              </a:rPr>
              <a:t> N 1000</a:t>
            </a:r>
          </a:p>
          <a:p>
            <a:pPr lvl="0" algn="l" eaLnBrk="1" hangingPunct="1">
              <a:defRPr/>
            </a:pPr>
            <a:endParaRPr lang="sk-SK" altLang="sk-SK" sz="2200" dirty="0">
              <a:solidFill>
                <a:srgbClr val="000000"/>
              </a:solidFill>
            </a:endParaRPr>
          </a:p>
          <a:p>
            <a:pPr lvl="0" algn="l" eaLnBrk="1" hangingPunct="1">
              <a:defRPr/>
            </a:pPr>
            <a:r>
              <a:rPr lang="sk-SK" altLang="sk-SK" sz="2200" dirty="0" err="1">
                <a:solidFill>
                  <a:srgbClr val="000000"/>
                </a:solidFill>
              </a:rPr>
              <a:t>void</a:t>
            </a:r>
            <a:r>
              <a:rPr lang="sk-SK" altLang="sk-SK" sz="2200" dirty="0">
                <a:solidFill>
                  <a:srgbClr val="000000"/>
                </a:solidFill>
              </a:rPr>
              <a:t> </a:t>
            </a:r>
            <a:r>
              <a:rPr lang="sk-SK" altLang="sk-SK" sz="2200" dirty="0" err="1">
                <a:solidFill>
                  <a:srgbClr val="000000"/>
                </a:solidFill>
              </a:rPr>
              <a:t>otocSlova</a:t>
            </a:r>
            <a:r>
              <a:rPr lang="sk-SK" altLang="sk-SK" sz="2200" dirty="0">
                <a:solidFill>
                  <a:srgbClr val="000000"/>
                </a:solidFill>
              </a:rPr>
              <a:t>(</a:t>
            </a:r>
            <a:r>
              <a:rPr lang="sk-SK" altLang="sk-SK" sz="2200" dirty="0" err="1">
                <a:solidFill>
                  <a:srgbClr val="000000"/>
                </a:solidFill>
              </a:rPr>
              <a:t>char</a:t>
            </a:r>
            <a:r>
              <a:rPr lang="sk-SK" altLang="sk-SK" sz="2200" dirty="0">
                <a:solidFill>
                  <a:srgbClr val="000000"/>
                </a:solidFill>
              </a:rPr>
              <a:t> s[], </a:t>
            </a:r>
            <a:r>
              <a:rPr lang="sk-SK" altLang="sk-SK" sz="2200" dirty="0" err="1">
                <a:solidFill>
                  <a:srgbClr val="000000"/>
                </a:solidFill>
              </a:rPr>
              <a:t>char</a:t>
            </a:r>
            <a:r>
              <a:rPr lang="sk-SK" altLang="sk-SK" sz="2200" dirty="0">
                <a:solidFill>
                  <a:srgbClr val="000000"/>
                </a:solidFill>
              </a:rPr>
              <a:t> o[]);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lvl="0" algn="l" eaLnBrk="1" hangingPunct="1">
              <a:defRPr/>
            </a:pPr>
            <a:r>
              <a:rPr lang="sk-SK" altLang="sk-SK" sz="2200" dirty="0" err="1">
                <a:solidFill>
                  <a:srgbClr val="000000"/>
                </a:solidFill>
              </a:rPr>
              <a:t>int</a:t>
            </a:r>
            <a:r>
              <a:rPr lang="sk-SK" altLang="sk-SK" sz="2200" dirty="0">
                <a:solidFill>
                  <a:srgbClr val="000000"/>
                </a:solidFill>
              </a:rPr>
              <a:t> </a:t>
            </a:r>
            <a:r>
              <a:rPr lang="sk-SK" altLang="sk-SK" sz="2200" dirty="0" err="1">
                <a:solidFill>
                  <a:srgbClr val="000000"/>
                </a:solidFill>
              </a:rPr>
              <a:t>main</a:t>
            </a:r>
            <a:r>
              <a:rPr lang="sk-SK" altLang="sk-SK" sz="2200" dirty="0">
                <a:solidFill>
                  <a:srgbClr val="000000"/>
                </a:solidFill>
              </a:rPr>
              <a:t>() {</a:t>
            </a:r>
          </a:p>
          <a:p>
            <a:pPr lvl="0" algn="l" eaLnBrk="1" hangingPunct="1">
              <a:defRPr/>
            </a:pPr>
            <a:r>
              <a:rPr lang="sk-SK" altLang="sk-SK" sz="2200" dirty="0">
                <a:solidFill>
                  <a:srgbClr val="000000"/>
                </a:solidFill>
              </a:rPr>
              <a:t>	</a:t>
            </a:r>
            <a:r>
              <a:rPr lang="sk-SK" altLang="sk-SK" sz="2200" dirty="0" err="1">
                <a:solidFill>
                  <a:srgbClr val="000000"/>
                </a:solidFill>
              </a:rPr>
              <a:t>char</a:t>
            </a:r>
            <a:r>
              <a:rPr lang="sk-SK" altLang="sk-SK" sz="2200" dirty="0">
                <a:solidFill>
                  <a:srgbClr val="000000"/>
                </a:solidFill>
              </a:rPr>
              <a:t> </a:t>
            </a:r>
            <a:r>
              <a:rPr lang="sk-SK" altLang="sk-SK" sz="2200" dirty="0" err="1">
                <a:solidFill>
                  <a:srgbClr val="000000"/>
                </a:solidFill>
              </a:rPr>
              <a:t>str</a:t>
            </a:r>
            <a:r>
              <a:rPr lang="sk-SK" altLang="sk-SK" sz="2200" dirty="0">
                <a:solidFill>
                  <a:srgbClr val="000000"/>
                </a:solidFill>
              </a:rPr>
              <a:t>[N], </a:t>
            </a:r>
            <a:r>
              <a:rPr lang="sk-SK" altLang="sk-SK" sz="2200" dirty="0" err="1">
                <a:solidFill>
                  <a:srgbClr val="000000"/>
                </a:solidFill>
              </a:rPr>
              <a:t>otoc</a:t>
            </a:r>
            <a:r>
              <a:rPr lang="sk-SK" altLang="sk-SK" sz="2200" dirty="0">
                <a:solidFill>
                  <a:srgbClr val="000000"/>
                </a:solidFill>
              </a:rPr>
              <a:t>[N];</a:t>
            </a:r>
          </a:p>
          <a:p>
            <a:pPr lvl="0" algn="l" eaLnBrk="1" hangingPunct="1">
              <a:defRPr/>
            </a:pPr>
            <a:r>
              <a:rPr lang="sk-SK" altLang="sk-SK" sz="2200" dirty="0">
                <a:solidFill>
                  <a:srgbClr val="000000"/>
                </a:solidFill>
              </a:rPr>
              <a:t>	</a:t>
            </a:r>
          </a:p>
          <a:p>
            <a:pPr lvl="0" algn="l" eaLnBrk="1" hangingPunct="1">
              <a:defRPr/>
            </a:pPr>
            <a:r>
              <a:rPr lang="sk-SK" altLang="sk-SK" sz="2200" dirty="0">
                <a:solidFill>
                  <a:srgbClr val="000000"/>
                </a:solidFill>
              </a:rPr>
              <a:t>	</a:t>
            </a:r>
            <a:r>
              <a:rPr lang="sk-SK" altLang="sk-SK" sz="2200" dirty="0" err="1">
                <a:solidFill>
                  <a:srgbClr val="000000"/>
                </a:solidFill>
              </a:rPr>
              <a:t>printf</a:t>
            </a:r>
            <a:r>
              <a:rPr lang="sk-SK" altLang="sk-SK" sz="2200" dirty="0">
                <a:solidFill>
                  <a:srgbClr val="000000"/>
                </a:solidFill>
              </a:rPr>
              <a:t>("Zadajte riadok: ");</a:t>
            </a:r>
          </a:p>
          <a:p>
            <a:pPr lvl="0" algn="l" eaLnBrk="1" hangingPunct="1">
              <a:defRPr/>
            </a:pPr>
            <a:r>
              <a:rPr lang="sk-SK" altLang="sk-SK" sz="2200" dirty="0">
                <a:solidFill>
                  <a:srgbClr val="000000"/>
                </a:solidFill>
              </a:rPr>
              <a:t>	</a:t>
            </a:r>
            <a:r>
              <a:rPr lang="sk-SK" altLang="sk-SK" sz="2200" dirty="0" err="1">
                <a:solidFill>
                  <a:srgbClr val="FF0000"/>
                </a:solidFill>
              </a:rPr>
              <a:t>gets</a:t>
            </a:r>
            <a:r>
              <a:rPr lang="sk-SK" altLang="sk-SK" sz="2200" dirty="0">
                <a:solidFill>
                  <a:srgbClr val="FF0000"/>
                </a:solidFill>
              </a:rPr>
              <a:t>(</a:t>
            </a:r>
            <a:r>
              <a:rPr lang="sk-SK" altLang="sk-SK" sz="2200" dirty="0" err="1">
                <a:solidFill>
                  <a:srgbClr val="FF0000"/>
                </a:solidFill>
              </a:rPr>
              <a:t>str</a:t>
            </a:r>
            <a:r>
              <a:rPr lang="sk-SK" altLang="sk-SK" sz="2200" dirty="0">
                <a:solidFill>
                  <a:srgbClr val="FF0000"/>
                </a:solidFill>
              </a:rPr>
              <a:t>);</a:t>
            </a:r>
          </a:p>
          <a:p>
            <a:pPr lvl="0" algn="l" eaLnBrk="1" hangingPunct="1">
              <a:defRPr/>
            </a:pPr>
            <a:endParaRPr lang="sk-SK" altLang="sk-SK" sz="2200" dirty="0">
              <a:solidFill>
                <a:srgbClr val="000000"/>
              </a:solidFill>
            </a:endParaRPr>
          </a:p>
          <a:p>
            <a:pPr lvl="0" algn="l" eaLnBrk="1" hangingPunct="1">
              <a:defRPr/>
            </a:pPr>
            <a:r>
              <a:rPr lang="sk-SK" altLang="sk-SK" sz="2200" dirty="0">
                <a:solidFill>
                  <a:srgbClr val="000000"/>
                </a:solidFill>
              </a:rPr>
              <a:t>	</a:t>
            </a:r>
            <a:r>
              <a:rPr lang="sk-SK" altLang="sk-SK" sz="2200" dirty="0" err="1">
                <a:solidFill>
                  <a:srgbClr val="000000"/>
                </a:solidFill>
              </a:rPr>
              <a:t>otocSlova</a:t>
            </a:r>
            <a:r>
              <a:rPr lang="sk-SK" altLang="sk-SK" sz="2200" dirty="0">
                <a:solidFill>
                  <a:srgbClr val="000000"/>
                </a:solidFill>
              </a:rPr>
              <a:t>(</a:t>
            </a:r>
            <a:r>
              <a:rPr lang="sk-SK" altLang="sk-SK" sz="2200" dirty="0" err="1">
                <a:solidFill>
                  <a:srgbClr val="000000"/>
                </a:solidFill>
              </a:rPr>
              <a:t>str</a:t>
            </a:r>
            <a:r>
              <a:rPr lang="sk-SK" altLang="sk-SK" sz="2200" dirty="0">
                <a:solidFill>
                  <a:srgbClr val="000000"/>
                </a:solidFill>
              </a:rPr>
              <a:t>, </a:t>
            </a:r>
            <a:r>
              <a:rPr lang="sk-SK" altLang="sk-SK" sz="2200" dirty="0" err="1">
                <a:solidFill>
                  <a:srgbClr val="000000"/>
                </a:solidFill>
              </a:rPr>
              <a:t>otoc</a:t>
            </a:r>
            <a:r>
              <a:rPr lang="sk-SK" altLang="sk-SK" sz="2200" dirty="0">
                <a:solidFill>
                  <a:srgbClr val="000000"/>
                </a:solidFill>
              </a:rPr>
              <a:t>);</a:t>
            </a:r>
          </a:p>
          <a:p>
            <a:pPr lvl="0" algn="l" eaLnBrk="1" hangingPunct="1">
              <a:defRPr/>
            </a:pPr>
            <a:r>
              <a:rPr lang="sk-SK" altLang="sk-SK" sz="2200" dirty="0">
                <a:solidFill>
                  <a:srgbClr val="000000"/>
                </a:solidFill>
              </a:rPr>
              <a:t>	</a:t>
            </a:r>
            <a:r>
              <a:rPr lang="sk-SK" altLang="sk-SK" sz="2200" dirty="0" err="1">
                <a:solidFill>
                  <a:srgbClr val="FF0000"/>
                </a:solidFill>
              </a:rPr>
              <a:t>puts</a:t>
            </a:r>
            <a:r>
              <a:rPr lang="sk-SK" altLang="sk-SK" sz="2200" dirty="0">
                <a:solidFill>
                  <a:srgbClr val="FF0000"/>
                </a:solidFill>
              </a:rPr>
              <a:t>(</a:t>
            </a:r>
            <a:r>
              <a:rPr lang="sk-SK" altLang="sk-SK" sz="2200" dirty="0" err="1">
                <a:solidFill>
                  <a:srgbClr val="FF0000"/>
                </a:solidFill>
              </a:rPr>
              <a:t>otoc</a:t>
            </a:r>
            <a:r>
              <a:rPr lang="sk-SK" altLang="sk-SK" sz="2200" dirty="0">
                <a:solidFill>
                  <a:srgbClr val="FF0000"/>
                </a:solidFill>
              </a:rPr>
              <a:t>);</a:t>
            </a:r>
          </a:p>
          <a:p>
            <a:pPr lvl="0" algn="l" eaLnBrk="1" hangingPunct="1">
              <a:defRPr/>
            </a:pPr>
            <a:r>
              <a:rPr lang="sk-SK" altLang="sk-SK" sz="2200" dirty="0">
                <a:solidFill>
                  <a:srgbClr val="000000"/>
                </a:solidFill>
              </a:rPr>
              <a:t>	</a:t>
            </a:r>
            <a:r>
              <a:rPr lang="sk-SK" altLang="sk-SK" sz="2200" dirty="0" err="1">
                <a:solidFill>
                  <a:srgbClr val="000000"/>
                </a:solidFill>
              </a:rPr>
              <a:t>return</a:t>
            </a:r>
            <a:r>
              <a:rPr lang="sk-SK" altLang="sk-SK" sz="2200" dirty="0">
                <a:solidFill>
                  <a:srgbClr val="000000"/>
                </a:solidFill>
              </a:rPr>
              <a:t> 0;</a:t>
            </a:r>
          </a:p>
          <a:p>
            <a:pPr lvl="0" algn="l" eaLnBrk="1" hangingPunct="1">
              <a:defRPr/>
            </a:pPr>
            <a:r>
              <a:rPr lang="sk-SK" altLang="sk-SK" sz="2200" dirty="0" smtClean="0">
                <a:solidFill>
                  <a:srgbClr val="000000"/>
                </a:solidFill>
              </a:rPr>
              <a:t>}</a:t>
            </a:r>
            <a:r>
              <a:rPr kumimoji="0" lang="sk-SK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endParaRPr kumimoji="0" lang="en-US" altLang="sk-SK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22237" y="-91281"/>
            <a:ext cx="10160000" cy="1828800"/>
          </a:xfrm>
          <a:prstGeom prst="cloudCallout">
            <a:avLst>
              <a:gd name="adj1" fmla="val -36913"/>
              <a:gd name="adj2" fmla="val 6103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Program načíta riadok zo štandardného vstupu</a:t>
            </a:r>
            <a:r>
              <a:rPr kumimoji="0" lang="en-US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, </a:t>
            </a:r>
            <a:r>
              <a:rPr kumimoji="0" lang="en-US" altLang="sk-SK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oto</a:t>
            </a: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čí</a:t>
            </a:r>
            <a:r>
              <a:rPr kumimoji="0" lang="sk-SK" altLang="sk-SK" sz="2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 poradie slov a vypíše otočený riadok n obrazovku</a:t>
            </a: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.  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2" name="Obdĺžnik 1"/>
          <p:cNvSpPr/>
          <p:nvPr/>
        </p:nvSpPr>
        <p:spPr>
          <a:xfrm>
            <a:off x="5010006" y="6082170"/>
            <a:ext cx="5073650" cy="1446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lvl="0" algn="l" eaLnBrk="1" hangingPunct="1">
              <a:defRPr/>
            </a:pPr>
            <a:r>
              <a:rPr lang="sk-SK" altLang="sk-SK" sz="2200" dirty="0">
                <a:solidFill>
                  <a:srgbClr val="000000"/>
                </a:solidFill>
              </a:rPr>
              <a:t>Ukážkový vstup:</a:t>
            </a:r>
          </a:p>
          <a:p>
            <a:pPr lvl="0" algn="l" eaLnBrk="1" hangingPunct="1">
              <a:defRPr/>
            </a:pPr>
            <a:r>
              <a:rPr lang="sk-SK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vsetci</a:t>
            </a:r>
            <a:r>
              <a:rPr lang="sk-SK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radi programujeme</a:t>
            </a:r>
          </a:p>
          <a:p>
            <a:pPr lvl="0" algn="l" eaLnBrk="1" hangingPunct="1">
              <a:defRPr/>
            </a:pPr>
            <a:r>
              <a:rPr lang="sk-SK" altLang="sk-SK" sz="2200" dirty="0">
                <a:solidFill>
                  <a:srgbClr val="000000"/>
                </a:solidFill>
              </a:rPr>
              <a:t>Ukážkový výstup: </a:t>
            </a:r>
            <a:endParaRPr lang="sk-SK" altLang="sk-SK" sz="2200" dirty="0" smtClean="0">
              <a:solidFill>
                <a:srgbClr val="000000"/>
              </a:solidFill>
            </a:endParaRPr>
          </a:p>
          <a:p>
            <a:pPr lvl="0" algn="l" eaLnBrk="1" hangingPunct="1">
              <a:defRPr/>
            </a:pPr>
            <a:r>
              <a:rPr lang="sk-SK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programujeme </a:t>
            </a:r>
            <a:r>
              <a:rPr lang="sk-SK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 </a:t>
            </a:r>
            <a:r>
              <a:rPr lang="sk-SK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vsetci</a:t>
            </a:r>
            <a:endParaRPr lang="sk-SK" altLang="sk-SK" sz="2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1"/>
          <p:cNvSpPr>
            <a:spLocks noChangeArrowheads="1"/>
          </p:cNvSpPr>
          <p:nvPr/>
        </p:nvSpPr>
        <p:spPr bwMode="auto">
          <a:xfrm>
            <a:off x="6620948" y="5357259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  <a:defRPr/>
            </a:pPr>
            <a:r>
              <a:rPr lang="en-US" altLang="sk-SK" sz="2400" dirty="0">
                <a:solidFill>
                  <a:srgbClr val="000000"/>
                </a:solidFill>
              </a:rPr>
              <a:t>program: </a:t>
            </a:r>
            <a:r>
              <a:rPr lang="sk-SK" altLang="sk-SK" sz="2400" dirty="0" smtClean="0">
                <a:solidFill>
                  <a:srgbClr val="000000"/>
                </a:solidFill>
              </a:rPr>
              <a:t>0</a:t>
            </a:r>
            <a:r>
              <a:rPr lang="en-US" altLang="sk-SK" sz="2400" dirty="0" smtClean="0">
                <a:solidFill>
                  <a:srgbClr val="000000"/>
                </a:solidFill>
              </a:rPr>
              <a:t>9</a:t>
            </a:r>
            <a:r>
              <a:rPr lang="sk-SK" altLang="sk-SK" sz="2400" dirty="0" smtClean="0">
                <a:solidFill>
                  <a:srgbClr val="000000"/>
                </a:solidFill>
              </a:rPr>
              <a:t>p</a:t>
            </a:r>
            <a:r>
              <a:rPr lang="en-US" altLang="sk-SK" sz="2400" dirty="0" smtClean="0">
                <a:solidFill>
                  <a:srgbClr val="000000"/>
                </a:solidFill>
              </a:rPr>
              <a:t>03</a:t>
            </a:r>
            <a:r>
              <a:rPr lang="sk-SK" altLang="sk-SK" sz="2400" dirty="0" smtClean="0">
                <a:solidFill>
                  <a:srgbClr val="000000"/>
                </a:solidFill>
              </a:rPr>
              <a:t>.</a:t>
            </a:r>
            <a:r>
              <a:rPr lang="sk-SK" altLang="sk-SK" sz="2400" dirty="0" err="1" smtClean="0">
                <a:solidFill>
                  <a:srgbClr val="000000"/>
                </a:solidFill>
              </a:rPr>
              <a:t>cpp</a:t>
            </a:r>
            <a:endParaRPr lang="sk-SK" altLang="sk-SK" sz="2400" dirty="0">
              <a:solidFill>
                <a:srgbClr val="000000"/>
              </a:solidFill>
            </a:endParaRPr>
          </a:p>
        </p:txBody>
      </p:sp>
      <p:sp>
        <p:nvSpPr>
          <p:cNvPr id="3" name="Bublina v tvare zaobleného obdĺžnika 2"/>
          <p:cNvSpPr/>
          <p:nvPr/>
        </p:nvSpPr>
        <p:spPr bwMode="auto">
          <a:xfrm>
            <a:off x="6021581" y="3672851"/>
            <a:ext cx="4062075" cy="1526238"/>
          </a:xfrm>
          <a:prstGeom prst="wedgeRoundRectCallout">
            <a:avLst>
              <a:gd name="adj1" fmla="val -20074"/>
              <a:gd name="adj2" fmla="val 49710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sz="2200" dirty="0" smtClean="0">
                <a:latin typeface="Arial" charset="0"/>
              </a:rPr>
              <a:t>Uvedomte si rozdiel medzi </a:t>
            </a:r>
            <a:r>
              <a:rPr lang="sk-SK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sk-SK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%s",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200" dirty="0" smtClean="0">
                <a:latin typeface="Arial" charset="0"/>
              </a:rPr>
              <a:t> a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gets(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sk-SK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58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2118519"/>
            <a:ext cx="10150475" cy="543468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6037" y="2163763"/>
            <a:ext cx="10210800" cy="5519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lvl="0" algn="l" eaLnBrk="1" hangingPunct="1">
              <a:defRPr/>
            </a:pPr>
            <a:r>
              <a:rPr lang="sk-SK" altLang="sk-SK" sz="2200" dirty="0" err="1">
                <a:solidFill>
                  <a:srgbClr val="000000"/>
                </a:solidFill>
              </a:rPr>
              <a:t>void</a:t>
            </a:r>
            <a:r>
              <a:rPr lang="sk-SK" altLang="sk-SK" sz="2200" dirty="0">
                <a:solidFill>
                  <a:srgbClr val="000000"/>
                </a:solidFill>
              </a:rPr>
              <a:t> </a:t>
            </a:r>
            <a:r>
              <a:rPr lang="sk-SK" altLang="sk-SK" sz="2200" dirty="0" err="1">
                <a:solidFill>
                  <a:srgbClr val="000000"/>
                </a:solidFill>
              </a:rPr>
              <a:t>otocSlova</a:t>
            </a:r>
            <a:r>
              <a:rPr lang="sk-SK" altLang="sk-SK" sz="2200" dirty="0">
                <a:solidFill>
                  <a:srgbClr val="000000"/>
                </a:solidFill>
              </a:rPr>
              <a:t>(</a:t>
            </a:r>
            <a:r>
              <a:rPr lang="sk-SK" altLang="sk-SK" sz="2200" dirty="0" err="1">
                <a:solidFill>
                  <a:srgbClr val="000000"/>
                </a:solidFill>
              </a:rPr>
              <a:t>char</a:t>
            </a:r>
            <a:r>
              <a:rPr lang="sk-SK" altLang="sk-SK" sz="2200" dirty="0">
                <a:solidFill>
                  <a:srgbClr val="000000"/>
                </a:solidFill>
              </a:rPr>
              <a:t> s[], </a:t>
            </a:r>
            <a:r>
              <a:rPr lang="sk-SK" altLang="sk-SK" sz="2200" dirty="0" err="1">
                <a:solidFill>
                  <a:srgbClr val="000000"/>
                </a:solidFill>
              </a:rPr>
              <a:t>char</a:t>
            </a:r>
            <a:r>
              <a:rPr lang="sk-SK" altLang="sk-SK" sz="2200" dirty="0">
                <a:solidFill>
                  <a:srgbClr val="000000"/>
                </a:solidFill>
              </a:rPr>
              <a:t> o[]) {</a:t>
            </a:r>
          </a:p>
          <a:p>
            <a:pPr lvl="0" algn="l" eaLnBrk="1" hangingPunct="1">
              <a:defRPr/>
            </a:pPr>
            <a:r>
              <a:rPr lang="sk-SK" altLang="sk-SK" sz="2200" dirty="0" smtClean="0">
                <a:solidFill>
                  <a:srgbClr val="000000"/>
                </a:solidFill>
              </a:rPr>
              <a:t>   </a:t>
            </a:r>
            <a:r>
              <a:rPr lang="sk-SK" altLang="sk-SK" sz="2200" dirty="0" err="1" smtClean="0">
                <a:solidFill>
                  <a:srgbClr val="000000"/>
                </a:solidFill>
              </a:rPr>
              <a:t>char</a:t>
            </a:r>
            <a:r>
              <a:rPr lang="sk-SK" altLang="sk-SK" sz="2200" dirty="0" smtClean="0">
                <a:solidFill>
                  <a:srgbClr val="000000"/>
                </a:solidFill>
              </a:rPr>
              <a:t> </a:t>
            </a:r>
            <a:r>
              <a:rPr lang="sk-SK" altLang="sk-SK" sz="2200" dirty="0">
                <a:solidFill>
                  <a:srgbClr val="000000"/>
                </a:solidFill>
              </a:rPr>
              <a:t>pom1[N], pom2[N], *p = s;</a:t>
            </a:r>
          </a:p>
          <a:p>
            <a:pPr lvl="0" algn="l" eaLnBrk="1" hangingPunct="1">
              <a:defRPr/>
            </a:pPr>
            <a:r>
              <a:rPr lang="sk-SK" altLang="sk-SK" sz="2200" dirty="0" smtClean="0">
                <a:solidFill>
                  <a:srgbClr val="000000"/>
                </a:solidFill>
              </a:rPr>
              <a:t>   </a:t>
            </a:r>
            <a:r>
              <a:rPr lang="sk-SK" altLang="sk-SK" sz="2200" dirty="0" err="1" smtClean="0">
                <a:solidFill>
                  <a:srgbClr val="000000"/>
                </a:solidFill>
              </a:rPr>
              <a:t>int</a:t>
            </a:r>
            <a:r>
              <a:rPr lang="sk-SK" altLang="sk-SK" sz="2200" dirty="0" smtClean="0">
                <a:solidFill>
                  <a:srgbClr val="000000"/>
                </a:solidFill>
              </a:rPr>
              <a:t> </a:t>
            </a:r>
            <a:r>
              <a:rPr lang="sk-SK" altLang="sk-SK" sz="2200" dirty="0">
                <a:solidFill>
                  <a:srgbClr val="000000"/>
                </a:solidFill>
              </a:rPr>
              <a:t>d;</a:t>
            </a:r>
          </a:p>
          <a:p>
            <a:pPr lvl="0" algn="l" eaLnBrk="1" hangingPunct="1">
              <a:defRPr/>
            </a:pPr>
            <a:r>
              <a:rPr lang="sk-SK" altLang="sk-SK" sz="2200" dirty="0">
                <a:solidFill>
                  <a:srgbClr val="000000"/>
                </a:solidFill>
              </a:rPr>
              <a:t>	</a:t>
            </a:r>
          </a:p>
          <a:p>
            <a:pPr lvl="0" algn="l" eaLnBrk="1" hangingPunct="1">
              <a:defRPr/>
            </a:pPr>
            <a:r>
              <a:rPr lang="sk-SK" altLang="sk-SK" sz="2200" dirty="0" smtClean="0">
                <a:solidFill>
                  <a:srgbClr val="000000"/>
                </a:solidFill>
              </a:rPr>
              <a:t>   o[0</a:t>
            </a:r>
            <a:r>
              <a:rPr lang="sk-SK" altLang="sk-SK" sz="2200" dirty="0">
                <a:solidFill>
                  <a:srgbClr val="000000"/>
                </a:solidFill>
              </a:rPr>
              <a:t>] = '\0';</a:t>
            </a:r>
          </a:p>
          <a:p>
            <a:pPr lvl="0" algn="l" eaLnBrk="1" hangingPunct="1">
              <a:defRPr/>
            </a:pPr>
            <a:endParaRPr lang="sk-SK" altLang="sk-SK" sz="2200" dirty="0">
              <a:solidFill>
                <a:srgbClr val="000000"/>
              </a:solidFill>
            </a:endParaRPr>
          </a:p>
          <a:p>
            <a:pPr lvl="0" algn="l" eaLnBrk="1" hangingPunct="1">
              <a:defRPr/>
            </a:pPr>
            <a:r>
              <a:rPr lang="sk-SK" altLang="sk-SK" sz="2200" dirty="0" smtClean="0">
                <a:solidFill>
                  <a:srgbClr val="000000"/>
                </a:solidFill>
              </a:rPr>
              <a:t>   </a:t>
            </a:r>
            <a:r>
              <a:rPr lang="sk-SK" altLang="sk-SK" sz="2200" dirty="0" err="1" smtClean="0">
                <a:solidFill>
                  <a:srgbClr val="000000"/>
                </a:solidFill>
              </a:rPr>
              <a:t>while</a:t>
            </a:r>
            <a:r>
              <a:rPr lang="sk-SK" altLang="sk-SK" sz="2200" dirty="0" smtClean="0">
                <a:solidFill>
                  <a:srgbClr val="000000"/>
                </a:solidFill>
              </a:rPr>
              <a:t>(</a:t>
            </a:r>
            <a:r>
              <a:rPr lang="sk-SK" altLang="sk-SK" sz="2200" dirty="0" err="1" smtClean="0">
                <a:solidFill>
                  <a:srgbClr val="000000"/>
                </a:solidFill>
              </a:rPr>
              <a:t>sscanf</a:t>
            </a:r>
            <a:r>
              <a:rPr lang="sk-SK" altLang="sk-SK" sz="2200" dirty="0" smtClean="0">
                <a:solidFill>
                  <a:srgbClr val="000000"/>
                </a:solidFill>
              </a:rPr>
              <a:t>(p</a:t>
            </a:r>
            <a:r>
              <a:rPr lang="sk-SK" altLang="sk-SK" sz="2200" dirty="0">
                <a:solidFill>
                  <a:srgbClr val="000000"/>
                </a:solidFill>
              </a:rPr>
              <a:t>, "%s", pom1) == 1) {</a:t>
            </a:r>
          </a:p>
          <a:p>
            <a:pPr lvl="0" algn="l" eaLnBrk="1" hangingPunct="1">
              <a:defRPr/>
            </a:pPr>
            <a:r>
              <a:rPr lang="sk-SK" altLang="sk-SK" sz="2200" dirty="0" smtClean="0">
                <a:solidFill>
                  <a:srgbClr val="000000"/>
                </a:solidFill>
              </a:rPr>
              <a:t>      </a:t>
            </a:r>
            <a:r>
              <a:rPr lang="sk-SK" altLang="sk-SK" sz="2200" dirty="0" err="1" smtClean="0">
                <a:solidFill>
                  <a:srgbClr val="000000"/>
                </a:solidFill>
              </a:rPr>
              <a:t>strcpy</a:t>
            </a:r>
            <a:r>
              <a:rPr lang="sk-SK" altLang="sk-SK" sz="2200" dirty="0" smtClean="0">
                <a:solidFill>
                  <a:srgbClr val="000000"/>
                </a:solidFill>
              </a:rPr>
              <a:t>(pom2</a:t>
            </a:r>
            <a:r>
              <a:rPr lang="sk-SK" altLang="sk-SK" sz="2200" dirty="0">
                <a:solidFill>
                  <a:srgbClr val="000000"/>
                </a:solidFill>
              </a:rPr>
              <a:t>, o</a:t>
            </a:r>
            <a:r>
              <a:rPr lang="sk-SK" altLang="sk-SK" sz="2200" dirty="0" smtClean="0">
                <a:solidFill>
                  <a:srgbClr val="000000"/>
                </a:solidFill>
              </a:rPr>
              <a:t>);</a:t>
            </a:r>
          </a:p>
          <a:p>
            <a:pPr lvl="0" algn="l" eaLnBrk="1" hangingPunct="1">
              <a:defRPr/>
            </a:pPr>
            <a:r>
              <a:rPr lang="sk-SK" altLang="sk-SK" sz="2200" dirty="0" smtClean="0">
                <a:solidFill>
                  <a:srgbClr val="000000"/>
                </a:solidFill>
              </a:rPr>
              <a:t> </a:t>
            </a:r>
            <a:endParaRPr lang="sk-SK" altLang="sk-SK" sz="2200" dirty="0">
              <a:solidFill>
                <a:srgbClr val="000000"/>
              </a:solidFill>
            </a:endParaRPr>
          </a:p>
          <a:p>
            <a:pPr lvl="0" algn="l" eaLnBrk="1" hangingPunct="1">
              <a:defRPr/>
            </a:pPr>
            <a:r>
              <a:rPr lang="sk-SK" altLang="sk-SK" sz="2200" dirty="0" smtClean="0">
                <a:solidFill>
                  <a:srgbClr val="000000"/>
                </a:solidFill>
              </a:rPr>
              <a:t>      </a:t>
            </a:r>
            <a:r>
              <a:rPr lang="sk-SK" altLang="sk-SK" sz="2200" dirty="0" err="1" smtClean="0">
                <a:solidFill>
                  <a:srgbClr val="000000"/>
                </a:solidFill>
              </a:rPr>
              <a:t>strcpy</a:t>
            </a:r>
            <a:r>
              <a:rPr lang="sk-SK" altLang="sk-SK" sz="2200" dirty="0" smtClean="0">
                <a:solidFill>
                  <a:srgbClr val="000000"/>
                </a:solidFill>
              </a:rPr>
              <a:t>(o</a:t>
            </a:r>
            <a:r>
              <a:rPr lang="sk-SK" altLang="sk-SK" sz="2200" dirty="0">
                <a:solidFill>
                  <a:srgbClr val="000000"/>
                </a:solidFill>
              </a:rPr>
              <a:t>, pom1</a:t>
            </a:r>
            <a:r>
              <a:rPr lang="sk-SK" altLang="sk-SK" sz="2200" dirty="0" smtClean="0">
                <a:solidFill>
                  <a:srgbClr val="000000"/>
                </a:solidFill>
              </a:rPr>
              <a:t>);</a:t>
            </a:r>
            <a:r>
              <a:rPr lang="en-US" altLang="sk-SK" sz="2200" dirty="0" smtClean="0">
                <a:solidFill>
                  <a:srgbClr val="000000"/>
                </a:solidFill>
              </a:rPr>
              <a:t> </a:t>
            </a:r>
            <a:endParaRPr lang="sk-SK" altLang="sk-SK" sz="2200" dirty="0" smtClean="0">
              <a:solidFill>
                <a:srgbClr val="000000"/>
              </a:solidFill>
            </a:endParaRPr>
          </a:p>
          <a:p>
            <a:pPr lvl="0" algn="l" eaLnBrk="1" hangingPunct="1">
              <a:defRPr/>
            </a:pPr>
            <a:r>
              <a:rPr lang="sk-SK" altLang="sk-SK" sz="2200" dirty="0" smtClean="0">
                <a:solidFill>
                  <a:srgbClr val="000000"/>
                </a:solidFill>
              </a:rPr>
              <a:t>      </a:t>
            </a:r>
            <a:r>
              <a:rPr lang="sk-SK" altLang="sk-SK" sz="2200" dirty="0" err="1" smtClean="0">
                <a:solidFill>
                  <a:srgbClr val="000000"/>
                </a:solidFill>
              </a:rPr>
              <a:t>strcat</a:t>
            </a:r>
            <a:r>
              <a:rPr lang="sk-SK" altLang="sk-SK" sz="2200" dirty="0" smtClean="0">
                <a:solidFill>
                  <a:srgbClr val="000000"/>
                </a:solidFill>
              </a:rPr>
              <a:t>(o, " ");</a:t>
            </a:r>
            <a:r>
              <a:rPr lang="en-US" altLang="sk-SK" sz="2200" dirty="0" smtClean="0">
                <a:solidFill>
                  <a:srgbClr val="000000"/>
                </a:solidFill>
              </a:rPr>
              <a:t>  </a:t>
            </a:r>
            <a:endParaRPr lang="sk-SK" altLang="sk-SK" sz="2200" dirty="0" smtClean="0">
              <a:solidFill>
                <a:srgbClr val="000000"/>
              </a:solidFill>
            </a:endParaRPr>
          </a:p>
          <a:p>
            <a:pPr lvl="0" algn="l" eaLnBrk="1" hangingPunct="1">
              <a:defRPr/>
            </a:pPr>
            <a:r>
              <a:rPr lang="sk-SK" altLang="sk-SK" sz="2200" dirty="0" smtClean="0">
                <a:solidFill>
                  <a:srgbClr val="000000"/>
                </a:solidFill>
              </a:rPr>
              <a:t>      </a:t>
            </a:r>
            <a:r>
              <a:rPr lang="sk-SK" altLang="sk-SK" sz="2200" dirty="0" err="1" smtClean="0">
                <a:solidFill>
                  <a:srgbClr val="000000"/>
                </a:solidFill>
              </a:rPr>
              <a:t>strcat</a:t>
            </a:r>
            <a:r>
              <a:rPr lang="sk-SK" altLang="sk-SK" sz="2200" dirty="0" smtClean="0">
                <a:solidFill>
                  <a:srgbClr val="000000"/>
                </a:solidFill>
              </a:rPr>
              <a:t>(o, pom2);</a:t>
            </a:r>
            <a:r>
              <a:rPr lang="en-US" altLang="sk-SK" sz="2200" dirty="0" smtClean="0">
                <a:solidFill>
                  <a:srgbClr val="000000"/>
                </a:solidFill>
              </a:rPr>
              <a:t> </a:t>
            </a:r>
            <a:endParaRPr lang="sk-SK" altLang="sk-SK" sz="2200" dirty="0" smtClean="0">
              <a:solidFill>
                <a:srgbClr val="000000"/>
              </a:solidFill>
            </a:endParaRPr>
          </a:p>
          <a:p>
            <a:pPr lvl="0" algn="l" eaLnBrk="1" hangingPunct="1">
              <a:defRPr/>
            </a:pPr>
            <a:endParaRPr lang="sk-SK" altLang="sk-SK" sz="2200" dirty="0" smtClean="0">
              <a:solidFill>
                <a:srgbClr val="000000"/>
              </a:solidFill>
            </a:endParaRPr>
          </a:p>
          <a:p>
            <a:pPr lvl="0" algn="l" eaLnBrk="1" hangingPunct="1">
              <a:defRPr/>
            </a:pPr>
            <a:r>
              <a:rPr lang="sk-SK" altLang="sk-SK" sz="2200" dirty="0" smtClean="0">
                <a:solidFill>
                  <a:srgbClr val="000000"/>
                </a:solidFill>
              </a:rPr>
              <a:t>      p </a:t>
            </a:r>
            <a:r>
              <a:rPr lang="sk-SK" altLang="sk-SK" sz="2200" dirty="0">
                <a:solidFill>
                  <a:srgbClr val="000000"/>
                </a:solidFill>
              </a:rPr>
              <a:t>= </a:t>
            </a:r>
            <a:r>
              <a:rPr lang="sk-SK" altLang="sk-SK" sz="2200" dirty="0" err="1">
                <a:solidFill>
                  <a:srgbClr val="000000"/>
                </a:solidFill>
              </a:rPr>
              <a:t>strstr</a:t>
            </a:r>
            <a:r>
              <a:rPr lang="sk-SK" altLang="sk-SK" sz="2200" dirty="0">
                <a:solidFill>
                  <a:srgbClr val="000000"/>
                </a:solidFill>
              </a:rPr>
              <a:t>(p, pom1) + </a:t>
            </a:r>
            <a:r>
              <a:rPr lang="sk-SK" altLang="sk-SK" sz="2200" dirty="0" err="1">
                <a:solidFill>
                  <a:srgbClr val="000000"/>
                </a:solidFill>
              </a:rPr>
              <a:t>strlen</a:t>
            </a:r>
            <a:r>
              <a:rPr lang="sk-SK" altLang="sk-SK" sz="2200" dirty="0">
                <a:solidFill>
                  <a:srgbClr val="000000"/>
                </a:solidFill>
              </a:rPr>
              <a:t>(pom1</a:t>
            </a:r>
            <a:r>
              <a:rPr lang="sk-SK" altLang="sk-SK" sz="2200" dirty="0" smtClean="0">
                <a:solidFill>
                  <a:srgbClr val="000000"/>
                </a:solidFill>
              </a:rPr>
              <a:t>);</a:t>
            </a:r>
            <a:r>
              <a:rPr lang="en-US" altLang="sk-SK" sz="2200" dirty="0" smtClean="0">
                <a:solidFill>
                  <a:srgbClr val="000000"/>
                </a:solidFill>
              </a:rPr>
              <a:t> </a:t>
            </a:r>
            <a:endParaRPr lang="sk-SK" altLang="sk-SK" sz="2200" dirty="0">
              <a:solidFill>
                <a:srgbClr val="000000"/>
              </a:solidFill>
            </a:endParaRPr>
          </a:p>
          <a:p>
            <a:pPr lvl="0" algn="l" eaLnBrk="1" hangingPunct="1">
              <a:defRPr/>
            </a:pPr>
            <a:r>
              <a:rPr lang="sk-SK" altLang="sk-SK" sz="2200" dirty="0" smtClean="0">
                <a:solidFill>
                  <a:srgbClr val="000000"/>
                </a:solidFill>
              </a:rPr>
              <a:t>   }</a:t>
            </a:r>
            <a:endParaRPr lang="sk-SK" altLang="sk-SK" sz="2200" dirty="0">
              <a:solidFill>
                <a:srgbClr val="000000"/>
              </a:solidFill>
            </a:endParaRPr>
          </a:p>
          <a:p>
            <a:pPr lvl="0" algn="l" eaLnBrk="1" hangingPunct="1">
              <a:defRPr/>
            </a:pPr>
            <a:r>
              <a:rPr lang="sk-SK" altLang="sk-SK" sz="2200" dirty="0">
                <a:solidFill>
                  <a:srgbClr val="000000"/>
                </a:solidFill>
              </a:rPr>
              <a:t>}</a:t>
            </a:r>
            <a:endParaRPr kumimoji="0" lang="en-US" altLang="sk-SK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sk-SK" dirty="0" err="1" smtClean="0"/>
              <a:t>Pr</a:t>
            </a:r>
            <a:r>
              <a:rPr lang="sk-SK" altLang="sk-SK" dirty="0" err="1" smtClean="0"/>
              <a:t>íklad</a:t>
            </a:r>
            <a:r>
              <a:rPr lang="sk-SK" altLang="sk-SK" dirty="0" smtClean="0"/>
              <a:t>: riadkovo orientovaný vstup a výstup</a:t>
            </a:r>
            <a:endParaRPr lang="en-US" altLang="sk-SK" dirty="0" smtClean="0"/>
          </a:p>
        </p:txBody>
      </p:sp>
      <p:sp>
        <p:nvSpPr>
          <p:cNvPr id="5" name="Rounded Rectangle 1"/>
          <p:cNvSpPr>
            <a:spLocks noChangeArrowheads="1"/>
          </p:cNvSpPr>
          <p:nvPr/>
        </p:nvSpPr>
        <p:spPr bwMode="auto">
          <a:xfrm>
            <a:off x="6664140" y="2282825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  <a:defRPr/>
            </a:pPr>
            <a:r>
              <a:rPr lang="en-US" altLang="sk-SK" sz="2400" dirty="0">
                <a:solidFill>
                  <a:srgbClr val="000000"/>
                </a:solidFill>
              </a:rPr>
              <a:t>program: </a:t>
            </a:r>
            <a:r>
              <a:rPr lang="sk-SK" altLang="sk-SK" sz="2400" dirty="0" smtClean="0">
                <a:solidFill>
                  <a:srgbClr val="000000"/>
                </a:solidFill>
              </a:rPr>
              <a:t>0</a:t>
            </a:r>
            <a:r>
              <a:rPr lang="en-US" altLang="sk-SK" sz="2400" dirty="0">
                <a:solidFill>
                  <a:srgbClr val="000000"/>
                </a:solidFill>
              </a:rPr>
              <a:t>9</a:t>
            </a:r>
            <a:r>
              <a:rPr lang="sk-SK" altLang="sk-SK" sz="2400" dirty="0" smtClean="0">
                <a:solidFill>
                  <a:srgbClr val="000000"/>
                </a:solidFill>
              </a:rPr>
              <a:t>p</a:t>
            </a:r>
            <a:r>
              <a:rPr lang="en-US" altLang="sk-SK" sz="2400" dirty="0" smtClean="0">
                <a:solidFill>
                  <a:srgbClr val="000000"/>
                </a:solidFill>
              </a:rPr>
              <a:t>03</a:t>
            </a:r>
            <a:r>
              <a:rPr lang="sk-SK" altLang="sk-SK" sz="2400" dirty="0" smtClean="0">
                <a:solidFill>
                  <a:srgbClr val="000000"/>
                </a:solidFill>
              </a:rPr>
              <a:t>.</a:t>
            </a:r>
            <a:r>
              <a:rPr lang="sk-SK" altLang="sk-SK" sz="2400" dirty="0" err="1" smtClean="0">
                <a:solidFill>
                  <a:srgbClr val="000000"/>
                </a:solidFill>
              </a:rPr>
              <a:t>cpp</a:t>
            </a:r>
            <a:endParaRPr lang="sk-SK" altLang="sk-SK" sz="2400" dirty="0">
              <a:solidFill>
                <a:srgbClr val="000000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103437" y="1280319"/>
            <a:ext cx="7645400" cy="762000"/>
          </a:xfrm>
          <a:prstGeom prst="cloudCallout">
            <a:avLst>
              <a:gd name="adj1" fmla="val -36913"/>
              <a:gd name="adj2" fmla="val 6103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Funkcia </a:t>
            </a:r>
            <a:r>
              <a:rPr kumimoji="0" lang="en-US" altLang="sk-SK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oto</a:t>
            </a: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čí</a:t>
            </a:r>
            <a:r>
              <a:rPr kumimoji="0" lang="sk-SK" altLang="sk-SK" sz="2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 poradie slov v reťazci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auto">
          <a:xfrm>
            <a:off x="4153547" y="4580293"/>
            <a:ext cx="4313237" cy="432939"/>
          </a:xfrm>
          <a:prstGeom prst="wedgeRoundRectCallout">
            <a:avLst>
              <a:gd name="adj1" fmla="val -55946"/>
              <a:gd name="adj2" fmla="val -13306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Odlo</a:t>
            </a: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ženie</a:t>
            </a:r>
            <a:r>
              <a:rPr kumimoji="0" lang="sk-SK" altLang="sk-SK" sz="2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obsahu </a:t>
            </a:r>
            <a:r>
              <a:rPr kumimoji="0" lang="sk-SK" altLang="sk-SK" sz="220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ourier New" panose="02070309020205020404" pitchFamily="49" charset="0"/>
              </a:rPr>
              <a:t>o</a:t>
            </a:r>
            <a:r>
              <a:rPr kumimoji="0" lang="sk-SK" altLang="sk-SK" sz="2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do </a:t>
            </a:r>
            <a:r>
              <a:rPr kumimoji="0" lang="sk-SK" altLang="sk-SK" sz="220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ourier New" panose="02070309020205020404" pitchFamily="49" charset="0"/>
              </a:rPr>
              <a:t>pom2</a:t>
            </a:r>
            <a:endParaRPr kumimoji="0" lang="en-US" altLang="sk-SK" sz="22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auto">
          <a:xfrm>
            <a:off x="4139189" y="5068085"/>
            <a:ext cx="5444516" cy="474943"/>
          </a:xfrm>
          <a:prstGeom prst="wedgeRoundRectCallout">
            <a:avLst>
              <a:gd name="adj1" fmla="val -53975"/>
              <a:gd name="adj2" fmla="val 13783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lvl="0">
              <a:defRPr/>
            </a:pPr>
            <a:r>
              <a:rPr lang="sk-SK" altLang="sk-SK" sz="22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Prekopírovanie načítaného slova do </a:t>
            </a:r>
            <a:r>
              <a:rPr lang="sk-SK" altLang="sk-SK" sz="2200" dirty="0">
                <a:solidFill>
                  <a:srgbClr val="000000"/>
                </a:solidFill>
                <a:cs typeface="Courier New" panose="02070309020205020404" pitchFamily="49" charset="0"/>
              </a:rPr>
              <a:t>o</a:t>
            </a:r>
            <a:endParaRPr kumimoji="0" lang="en-US" altLang="sk-SK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4139189" y="5593228"/>
            <a:ext cx="4313237" cy="466181"/>
          </a:xfrm>
          <a:prstGeom prst="wedgeRoundRectCallout">
            <a:avLst>
              <a:gd name="adj1" fmla="val -58328"/>
              <a:gd name="adj2" fmla="val -11964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lvl="0">
              <a:defRPr/>
            </a:pPr>
            <a:r>
              <a:rPr lang="sk-SK" altLang="sk-SK" sz="22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Pridanie medzery na koniec </a:t>
            </a:r>
            <a:r>
              <a:rPr lang="sk-SK" altLang="sk-SK" sz="22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o</a:t>
            </a:r>
            <a:endParaRPr kumimoji="0" lang="en-US" altLang="sk-SK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AutoShape 15"/>
          <p:cNvSpPr>
            <a:spLocks noChangeArrowheads="1"/>
          </p:cNvSpPr>
          <p:nvPr/>
        </p:nvSpPr>
        <p:spPr bwMode="auto">
          <a:xfrm>
            <a:off x="4139189" y="6082031"/>
            <a:ext cx="5943600" cy="510943"/>
          </a:xfrm>
          <a:prstGeom prst="wedgeRoundRectCallout">
            <a:avLst>
              <a:gd name="adj1" fmla="val -54025"/>
              <a:gd name="adj2" fmla="val -52766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lvl="0">
              <a:defRPr/>
            </a:pPr>
            <a:r>
              <a:rPr lang="sk-SK" altLang="sk-SK" sz="22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Pridanie odloženej časti reťazca z </a:t>
            </a:r>
            <a:r>
              <a:rPr lang="sk-SK" altLang="sk-SK" sz="2200" dirty="0">
                <a:solidFill>
                  <a:srgbClr val="000000"/>
                </a:solidFill>
                <a:cs typeface="Courier New" panose="02070309020205020404" pitchFamily="49" charset="0"/>
              </a:rPr>
              <a:t>pom2</a:t>
            </a:r>
            <a:r>
              <a:rPr lang="sk-SK" altLang="sk-SK" sz="22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do </a:t>
            </a:r>
            <a:r>
              <a:rPr lang="sk-SK" altLang="sk-SK" sz="22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o</a:t>
            </a:r>
            <a:endParaRPr kumimoji="0" lang="en-US" altLang="sk-SK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1874837" y="7079352"/>
            <a:ext cx="6068218" cy="473853"/>
          </a:xfrm>
          <a:prstGeom prst="wedgeRoundRectCallout">
            <a:avLst>
              <a:gd name="adj1" fmla="val -56452"/>
              <a:gd name="adj2" fmla="val -80170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lvl="0">
              <a:defRPr/>
            </a:pPr>
            <a:r>
              <a:rPr lang="sk-SK" altLang="sk-SK" sz="22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Posunutie ukazovateľa </a:t>
            </a:r>
            <a:r>
              <a:rPr lang="sk-SK" altLang="sk-SK" sz="22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p</a:t>
            </a:r>
            <a:r>
              <a:rPr lang="sk-SK" altLang="sk-SK" sz="22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za načítané slovo</a:t>
            </a:r>
            <a:endParaRPr kumimoji="0" lang="en-US" altLang="sk-SK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AutoShape 15"/>
          <p:cNvSpPr>
            <a:spLocks noChangeArrowheads="1"/>
          </p:cNvSpPr>
          <p:nvPr/>
        </p:nvSpPr>
        <p:spPr bwMode="auto">
          <a:xfrm>
            <a:off x="3808989" y="3003550"/>
            <a:ext cx="6273800" cy="1074896"/>
          </a:xfrm>
          <a:prstGeom prst="wedgeRoundRectCallout">
            <a:avLst>
              <a:gd name="adj1" fmla="val -57092"/>
              <a:gd name="adj2" fmla="val 61249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Využitie výhod formátovaného vstupu</a:t>
            </a:r>
            <a:r>
              <a:rPr kumimoji="0" lang="sk-SK" altLang="sk-SK" sz="2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pomocou </a:t>
            </a:r>
            <a:r>
              <a:rPr kumimoji="0" lang="sk-SK" altLang="sk-SK" sz="220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ourier New" panose="02070309020205020404" pitchFamily="49" charset="0"/>
              </a:rPr>
              <a:t>sscanf</a:t>
            </a:r>
            <a:r>
              <a:rPr kumimoji="0" lang="sk-SK" altLang="sk-SK" sz="220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ourier New" panose="02070309020205020404" pitchFamily="49" charset="0"/>
              </a:rPr>
              <a:t>()</a:t>
            </a:r>
            <a:r>
              <a:rPr kumimoji="0" lang="sk-SK" altLang="sk-SK" sz="2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na nakopírovanie prvého slova do </a:t>
            </a:r>
            <a:r>
              <a:rPr kumimoji="0" lang="sk-SK" altLang="sk-SK" sz="220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ourier New" panose="02070309020205020404" pitchFamily="49" charset="0"/>
              </a:rPr>
              <a:t>pom1</a:t>
            </a:r>
            <a:endParaRPr kumimoji="0" lang="en-US" altLang="sk-SK" sz="22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19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 autoUpdateAnimBg="0"/>
      <p:bldP spid="9" grpId="0" animBg="1" autoUpdateAnimBg="0"/>
      <p:bldP spid="10" grpId="0" animBg="1" autoUpdateAnimBg="0"/>
      <p:bldP spid="11" grpId="0" animBg="1" autoUpdateAnimBg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5432" y="4237040"/>
            <a:ext cx="9339405" cy="3139279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44474" y="4313239"/>
            <a:ext cx="9130232" cy="2903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lvl="0" algn="l" eaLnBrk="1" hangingPunct="1">
              <a:defRPr/>
            </a:pPr>
            <a:r>
              <a:rPr lang="sk-SK" altLang="sk-SK" sz="2000" dirty="0">
                <a:solidFill>
                  <a:srgbClr val="000000"/>
                </a:solidFill>
              </a:rPr>
              <a:t>#</a:t>
            </a:r>
            <a:r>
              <a:rPr lang="sk-SK" altLang="sk-SK" sz="2000" dirty="0" err="1">
                <a:solidFill>
                  <a:srgbClr val="000000"/>
                </a:solidFill>
              </a:rPr>
              <a:t>include</a:t>
            </a:r>
            <a:r>
              <a:rPr lang="sk-SK" altLang="sk-SK" sz="2000" dirty="0">
                <a:solidFill>
                  <a:srgbClr val="000000"/>
                </a:solidFill>
              </a:rPr>
              <a:t> &lt;</a:t>
            </a:r>
            <a:r>
              <a:rPr lang="sk-SK" altLang="sk-SK" sz="2000" dirty="0" err="1">
                <a:solidFill>
                  <a:srgbClr val="000000"/>
                </a:solidFill>
              </a:rPr>
              <a:t>stdio.h</a:t>
            </a:r>
            <a:r>
              <a:rPr lang="sk-SK" altLang="sk-SK" sz="2000" dirty="0">
                <a:solidFill>
                  <a:srgbClr val="000000"/>
                </a:solidFill>
              </a:rPr>
              <a:t>&gt;</a:t>
            </a:r>
          </a:p>
          <a:p>
            <a:pPr lvl="0" algn="l" eaLnBrk="1" hangingPunct="1">
              <a:defRPr/>
            </a:pPr>
            <a:r>
              <a:rPr lang="sk-SK" altLang="sk-SK" sz="2000" dirty="0">
                <a:solidFill>
                  <a:srgbClr val="000000"/>
                </a:solidFill>
              </a:rPr>
              <a:t>#</a:t>
            </a:r>
            <a:r>
              <a:rPr lang="sk-SK" altLang="sk-SK" sz="2000" dirty="0" err="1">
                <a:solidFill>
                  <a:srgbClr val="000000"/>
                </a:solidFill>
              </a:rPr>
              <a:t>include</a:t>
            </a:r>
            <a:r>
              <a:rPr lang="sk-SK" altLang="sk-SK" sz="2000" dirty="0">
                <a:solidFill>
                  <a:srgbClr val="000000"/>
                </a:solidFill>
              </a:rPr>
              <a:t> &lt;</a:t>
            </a:r>
            <a:r>
              <a:rPr lang="sk-SK" altLang="sk-SK" sz="2000" dirty="0" err="1">
                <a:solidFill>
                  <a:srgbClr val="000000"/>
                </a:solidFill>
              </a:rPr>
              <a:t>string.h</a:t>
            </a:r>
            <a:r>
              <a:rPr lang="sk-SK" altLang="sk-SK" sz="2000" dirty="0">
                <a:solidFill>
                  <a:srgbClr val="000000"/>
                </a:solidFill>
              </a:rPr>
              <a:t>&gt;</a:t>
            </a:r>
          </a:p>
          <a:p>
            <a:pPr lvl="0" algn="l" eaLnBrk="1" hangingPunct="1">
              <a:defRPr/>
            </a:pPr>
            <a:r>
              <a:rPr lang="sk-SK" altLang="sk-SK" sz="2000" dirty="0">
                <a:solidFill>
                  <a:srgbClr val="000000"/>
                </a:solidFill>
              </a:rPr>
              <a:t>#</a:t>
            </a:r>
            <a:r>
              <a:rPr lang="sk-SK" altLang="sk-SK" sz="2000" dirty="0" err="1">
                <a:solidFill>
                  <a:srgbClr val="000000"/>
                </a:solidFill>
              </a:rPr>
              <a:t>define</a:t>
            </a:r>
            <a:r>
              <a:rPr lang="sk-SK" altLang="sk-SK" sz="2000" dirty="0">
                <a:solidFill>
                  <a:srgbClr val="000000"/>
                </a:solidFill>
              </a:rPr>
              <a:t> N 100</a:t>
            </a:r>
          </a:p>
          <a:p>
            <a:pPr lvl="0" algn="l" eaLnBrk="1" hangingPunct="1">
              <a:defRPr/>
            </a:pPr>
            <a:endParaRPr lang="sk-SK" altLang="sk-SK" sz="1100" dirty="0">
              <a:solidFill>
                <a:srgbClr val="000000"/>
              </a:solidFill>
            </a:endParaRPr>
          </a:p>
          <a:p>
            <a:pPr lvl="0" algn="l" eaLnBrk="1" hangingPunct="1">
              <a:defRPr/>
            </a:pPr>
            <a:r>
              <a:rPr lang="sk-SK" altLang="sk-SK" sz="2000" dirty="0" err="1">
                <a:solidFill>
                  <a:srgbClr val="000000"/>
                </a:solidFill>
              </a:rPr>
              <a:t>int</a:t>
            </a:r>
            <a:r>
              <a:rPr lang="sk-SK" altLang="sk-SK" sz="2000" dirty="0">
                <a:solidFill>
                  <a:srgbClr val="000000"/>
                </a:solidFill>
              </a:rPr>
              <a:t> </a:t>
            </a:r>
            <a:r>
              <a:rPr lang="sk-SK" altLang="sk-SK" sz="2000" dirty="0" err="1">
                <a:solidFill>
                  <a:srgbClr val="000000"/>
                </a:solidFill>
              </a:rPr>
              <a:t>main</a:t>
            </a:r>
            <a:r>
              <a:rPr lang="sk-SK" altLang="sk-SK" sz="2000" dirty="0">
                <a:solidFill>
                  <a:srgbClr val="000000"/>
                </a:solidFill>
              </a:rPr>
              <a:t>() {</a:t>
            </a:r>
          </a:p>
          <a:p>
            <a:pPr lvl="0" algn="l" eaLnBrk="1" hangingPunct="1">
              <a:defRPr/>
            </a:pPr>
            <a:r>
              <a:rPr lang="sk-SK" altLang="sk-SK" sz="2000" dirty="0">
                <a:solidFill>
                  <a:srgbClr val="000000"/>
                </a:solidFill>
              </a:rPr>
              <a:t>	</a:t>
            </a:r>
            <a:r>
              <a:rPr lang="sk-SK" altLang="sk-SK" sz="2000" dirty="0" err="1">
                <a:solidFill>
                  <a:srgbClr val="000000"/>
                </a:solidFill>
              </a:rPr>
              <a:t>char</a:t>
            </a:r>
            <a:r>
              <a:rPr lang="sk-SK" altLang="sk-SK" sz="2000" dirty="0">
                <a:solidFill>
                  <a:srgbClr val="000000"/>
                </a:solidFill>
              </a:rPr>
              <a:t> </a:t>
            </a:r>
            <a:r>
              <a:rPr lang="sk-SK" altLang="sk-SK" sz="2000" dirty="0" err="1">
                <a:solidFill>
                  <a:srgbClr val="000000"/>
                </a:solidFill>
              </a:rPr>
              <a:t>str</a:t>
            </a:r>
            <a:r>
              <a:rPr lang="sk-SK" altLang="sk-SK" sz="2000" dirty="0">
                <a:solidFill>
                  <a:srgbClr val="000000"/>
                </a:solidFill>
              </a:rPr>
              <a:t>[N], slovo[N], </a:t>
            </a:r>
            <a:r>
              <a:rPr lang="sk-SK" altLang="sk-SK" sz="2000" dirty="0" err="1">
                <a:solidFill>
                  <a:srgbClr val="000000"/>
                </a:solidFill>
              </a:rPr>
              <a:t>maxSlovo</a:t>
            </a:r>
            <a:r>
              <a:rPr lang="sk-SK" altLang="sk-SK" sz="2000" dirty="0">
                <a:solidFill>
                  <a:srgbClr val="000000"/>
                </a:solidFill>
              </a:rPr>
              <a:t>[N], </a:t>
            </a:r>
            <a:r>
              <a:rPr lang="sk-SK" altLang="sk-SK" sz="2000" dirty="0" err="1">
                <a:solidFill>
                  <a:srgbClr val="000000"/>
                </a:solidFill>
              </a:rPr>
              <a:t>minSlovo</a:t>
            </a:r>
            <a:r>
              <a:rPr lang="sk-SK" altLang="sk-SK" sz="2000" dirty="0">
                <a:solidFill>
                  <a:srgbClr val="000000"/>
                </a:solidFill>
              </a:rPr>
              <a:t>[N], </a:t>
            </a:r>
            <a:r>
              <a:rPr lang="sk-SK" altLang="sk-SK" sz="2000" dirty="0">
                <a:solidFill>
                  <a:srgbClr val="FF0000"/>
                </a:solidFill>
              </a:rPr>
              <a:t>*p</a:t>
            </a:r>
            <a:r>
              <a:rPr lang="sk-SK" altLang="sk-SK" sz="2000" dirty="0">
                <a:solidFill>
                  <a:srgbClr val="000000"/>
                </a:solidFill>
              </a:rPr>
              <a:t>;</a:t>
            </a:r>
          </a:p>
          <a:p>
            <a:pPr lvl="0" algn="l" eaLnBrk="1" hangingPunct="1">
              <a:defRPr/>
            </a:pPr>
            <a:r>
              <a:rPr lang="sk-SK" altLang="sk-SK" sz="2000" dirty="0">
                <a:solidFill>
                  <a:srgbClr val="000000"/>
                </a:solidFill>
              </a:rPr>
              <a:t>	</a:t>
            </a:r>
            <a:r>
              <a:rPr lang="sk-SK" altLang="sk-SK" sz="2000" dirty="0" err="1">
                <a:solidFill>
                  <a:srgbClr val="000000"/>
                </a:solidFill>
              </a:rPr>
              <a:t>int</a:t>
            </a:r>
            <a:r>
              <a:rPr lang="sk-SK" altLang="sk-SK" sz="2000" dirty="0">
                <a:solidFill>
                  <a:srgbClr val="000000"/>
                </a:solidFill>
              </a:rPr>
              <a:t> max = -1, min, len;</a:t>
            </a:r>
          </a:p>
          <a:p>
            <a:pPr lvl="0" algn="l" eaLnBrk="1" hangingPunct="1">
              <a:defRPr/>
            </a:pPr>
            <a:endParaRPr lang="en-US" altLang="sk-SK" sz="1100" dirty="0" smtClean="0">
              <a:solidFill>
                <a:srgbClr val="000000"/>
              </a:solidFill>
            </a:endParaRPr>
          </a:p>
          <a:p>
            <a:pPr lvl="0" algn="l" eaLnBrk="1" hangingPunct="1">
              <a:defRPr/>
            </a:pPr>
            <a:r>
              <a:rPr lang="sk-SK" altLang="sk-SK" sz="2000" dirty="0">
                <a:solidFill>
                  <a:srgbClr val="000000"/>
                </a:solidFill>
              </a:rPr>
              <a:t>	</a:t>
            </a:r>
            <a:r>
              <a:rPr lang="sk-SK" altLang="sk-SK" sz="2000" dirty="0" err="1">
                <a:solidFill>
                  <a:srgbClr val="000000"/>
                </a:solidFill>
              </a:rPr>
              <a:t>gets</a:t>
            </a:r>
            <a:r>
              <a:rPr lang="sk-SK" altLang="sk-SK" sz="2000" dirty="0">
                <a:solidFill>
                  <a:srgbClr val="000000"/>
                </a:solidFill>
              </a:rPr>
              <a:t>(</a:t>
            </a:r>
            <a:r>
              <a:rPr lang="sk-SK" altLang="sk-SK" sz="2000" dirty="0" err="1">
                <a:solidFill>
                  <a:srgbClr val="000000"/>
                </a:solidFill>
              </a:rPr>
              <a:t>str</a:t>
            </a:r>
            <a:r>
              <a:rPr lang="sk-SK" altLang="sk-SK" sz="2000" dirty="0">
                <a:solidFill>
                  <a:srgbClr val="000000"/>
                </a:solidFill>
              </a:rPr>
              <a:t>);</a:t>
            </a:r>
          </a:p>
          <a:p>
            <a:pPr lvl="0" algn="l" eaLnBrk="1" hangingPunct="1">
              <a:defRPr/>
            </a:pPr>
            <a:r>
              <a:rPr lang="sk-SK" altLang="sk-SK" sz="2000" dirty="0">
                <a:solidFill>
                  <a:srgbClr val="000000"/>
                </a:solidFill>
              </a:rPr>
              <a:t>	</a:t>
            </a:r>
            <a:r>
              <a:rPr lang="sk-SK" altLang="sk-SK" sz="2000" dirty="0">
                <a:solidFill>
                  <a:srgbClr val="FF0000"/>
                </a:solidFill>
              </a:rPr>
              <a:t>p</a:t>
            </a:r>
            <a:r>
              <a:rPr lang="sk-SK" altLang="sk-SK" sz="2000" dirty="0">
                <a:solidFill>
                  <a:srgbClr val="000000"/>
                </a:solidFill>
              </a:rPr>
              <a:t> = </a:t>
            </a:r>
            <a:r>
              <a:rPr lang="sk-SK" altLang="sk-SK" sz="2000" dirty="0" err="1">
                <a:solidFill>
                  <a:srgbClr val="000000"/>
                </a:solidFill>
              </a:rPr>
              <a:t>str</a:t>
            </a:r>
            <a:r>
              <a:rPr lang="sk-SK" altLang="sk-SK" sz="2000" dirty="0" smtClean="0">
                <a:solidFill>
                  <a:srgbClr val="000000"/>
                </a:solidFill>
              </a:rPr>
              <a:t>;</a:t>
            </a:r>
            <a:endParaRPr lang="sk-SK" altLang="sk-SK" sz="1100" dirty="0">
              <a:solidFill>
                <a:srgbClr val="000000"/>
              </a:solidFill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884237" y="61119"/>
            <a:ext cx="7645400" cy="1143000"/>
          </a:xfrm>
          <a:prstGeom prst="cloudCallout">
            <a:avLst>
              <a:gd name="adj1" fmla="val -39766"/>
              <a:gd name="adj2" fmla="val 1773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Program </a:t>
            </a:r>
            <a:r>
              <a:rPr kumimoji="0" lang="en-US" altLang="sk-SK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na</a:t>
            </a: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číta</a:t>
            </a:r>
            <a:r>
              <a:rPr kumimoji="0" lang="sk-SK" altLang="sk-SK" sz="2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 riadok a vypíše najdlhšie a najkratšie slovo riadka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8" name="Zástupný objekt pre obsah 2"/>
          <p:cNvSpPr txBox="1">
            <a:spLocks/>
          </p:cNvSpPr>
          <p:nvPr/>
        </p:nvSpPr>
        <p:spPr>
          <a:xfrm>
            <a:off x="196850" y="1204119"/>
            <a:ext cx="9752013" cy="3032921"/>
          </a:xfrm>
          <a:prstGeom prst="rect">
            <a:avLst/>
          </a:prstGeom>
        </p:spPr>
        <p:txBody>
          <a:bodyPr/>
          <a:lstStyle>
            <a:lvl1pPr marL="379413" indent="-3794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325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279650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787686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294537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801389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4308241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sz="2400" kern="0" dirty="0" smtClean="0"/>
              <a:t>Polia znakov:</a:t>
            </a:r>
          </a:p>
          <a:p>
            <a:pPr lvl="1"/>
            <a:r>
              <a:rPr lang="sk-SK" sz="20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sk-SK" sz="2000" kern="0" dirty="0" smtClean="0"/>
              <a:t> – načítaný riadok</a:t>
            </a:r>
          </a:p>
          <a:p>
            <a:pPr lvl="1"/>
            <a:r>
              <a:rPr lang="sk-SK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slovo</a:t>
            </a:r>
            <a:r>
              <a:rPr lang="sk-SK" sz="2000" kern="0" dirty="0" smtClean="0"/>
              <a:t> – spracovávané slovo z riadka	</a:t>
            </a:r>
          </a:p>
          <a:p>
            <a:pPr lvl="1"/>
            <a:r>
              <a:rPr lang="sk-SK" sz="20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maxSlovo</a:t>
            </a:r>
            <a:r>
              <a:rPr lang="sk-SK" sz="2000" kern="0" dirty="0" smtClean="0"/>
              <a:t> – doteraz najdlhšie slovo</a:t>
            </a:r>
          </a:p>
          <a:p>
            <a:pPr lvl="1"/>
            <a:r>
              <a:rPr lang="sk-SK" sz="20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minSlovo</a:t>
            </a:r>
            <a:r>
              <a:rPr lang="sk-SK" sz="2000" kern="0" dirty="0" smtClean="0"/>
              <a:t> – doteraz najkratšie slovo</a:t>
            </a:r>
          </a:p>
          <a:p>
            <a:r>
              <a:rPr lang="sk-SK" sz="2400" kern="0" dirty="0" smtClean="0"/>
              <a:t>Ukazovateľ: </a:t>
            </a:r>
          </a:p>
          <a:p>
            <a:pPr lvl="1"/>
            <a:r>
              <a:rPr lang="sk-SK" sz="20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sk-SK" sz="2000" kern="0" dirty="0" smtClean="0"/>
              <a:t> – ukazuje na aktuálne spracovávanú časť </a:t>
            </a:r>
            <a:r>
              <a:rPr lang="sk-SK" sz="2000" kern="0" dirty="0" err="1" smtClean="0"/>
              <a:t>str</a:t>
            </a:r>
            <a:r>
              <a:rPr lang="sk-SK" sz="2000" kern="0" dirty="0" smtClean="0"/>
              <a:t> – od miesta kam ukazuje po koniec reťazca </a:t>
            </a:r>
          </a:p>
          <a:p>
            <a:endParaRPr lang="sk-SK" sz="2400" kern="0" dirty="0"/>
          </a:p>
        </p:txBody>
      </p:sp>
      <p:sp>
        <p:nvSpPr>
          <p:cNvPr id="10" name="Rounded Rectangle 1"/>
          <p:cNvSpPr>
            <a:spLocks noChangeArrowheads="1"/>
          </p:cNvSpPr>
          <p:nvPr/>
        </p:nvSpPr>
        <p:spPr bwMode="auto">
          <a:xfrm>
            <a:off x="5761037" y="6604755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  <a:defRPr/>
            </a:pPr>
            <a:r>
              <a:rPr lang="en-US" altLang="sk-SK" sz="2400" dirty="0">
                <a:solidFill>
                  <a:srgbClr val="000000"/>
                </a:solidFill>
              </a:rPr>
              <a:t>program: </a:t>
            </a:r>
            <a:r>
              <a:rPr lang="sk-SK" altLang="sk-SK" sz="2400" dirty="0" smtClean="0">
                <a:solidFill>
                  <a:srgbClr val="000000"/>
                </a:solidFill>
              </a:rPr>
              <a:t>0</a:t>
            </a:r>
            <a:r>
              <a:rPr lang="en-US" altLang="sk-SK" sz="2400" dirty="0">
                <a:solidFill>
                  <a:srgbClr val="000000"/>
                </a:solidFill>
              </a:rPr>
              <a:t>9</a:t>
            </a:r>
            <a:r>
              <a:rPr lang="sk-SK" altLang="sk-SK" sz="2400" dirty="0" smtClean="0">
                <a:solidFill>
                  <a:srgbClr val="000000"/>
                </a:solidFill>
              </a:rPr>
              <a:t>p</a:t>
            </a:r>
            <a:r>
              <a:rPr lang="en-US" altLang="sk-SK" sz="2400" dirty="0" smtClean="0">
                <a:solidFill>
                  <a:srgbClr val="000000"/>
                </a:solidFill>
              </a:rPr>
              <a:t>04</a:t>
            </a:r>
            <a:r>
              <a:rPr lang="sk-SK" altLang="sk-SK" sz="2400" dirty="0" smtClean="0">
                <a:solidFill>
                  <a:srgbClr val="000000"/>
                </a:solidFill>
              </a:rPr>
              <a:t>.</a:t>
            </a:r>
            <a:r>
              <a:rPr lang="sk-SK" altLang="sk-SK" sz="2400" dirty="0" err="1" smtClean="0">
                <a:solidFill>
                  <a:srgbClr val="000000"/>
                </a:solidFill>
              </a:rPr>
              <a:t>cpp</a:t>
            </a:r>
            <a:endParaRPr lang="sk-SK" altLang="sk-SK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7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194" y="746050"/>
            <a:ext cx="7937643" cy="6793301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037" y="746919"/>
            <a:ext cx="8514679" cy="687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lvl="0" algn="l" eaLnBrk="1" hangingPunct="1">
              <a:defRPr/>
            </a:pPr>
            <a:r>
              <a:rPr lang="en-US" altLang="sk-SK" sz="2000" dirty="0" smtClean="0">
                <a:solidFill>
                  <a:srgbClr val="000000"/>
                </a:solidFill>
              </a:rPr>
              <a:t>   </a:t>
            </a:r>
            <a:r>
              <a:rPr lang="sk-SK" altLang="sk-SK" sz="2000" dirty="0" err="1" smtClean="0">
                <a:solidFill>
                  <a:srgbClr val="000000"/>
                </a:solidFill>
              </a:rPr>
              <a:t>while</a:t>
            </a:r>
            <a:r>
              <a:rPr lang="sk-SK" altLang="sk-SK" sz="2000" dirty="0" smtClean="0">
                <a:solidFill>
                  <a:srgbClr val="000000"/>
                </a:solidFill>
              </a:rPr>
              <a:t> </a:t>
            </a:r>
            <a:r>
              <a:rPr lang="sk-SK" altLang="sk-SK" sz="2000" dirty="0">
                <a:solidFill>
                  <a:srgbClr val="000000"/>
                </a:solidFill>
              </a:rPr>
              <a:t>(</a:t>
            </a:r>
            <a:r>
              <a:rPr lang="sk-SK" altLang="sk-SK" sz="2000" dirty="0" err="1">
                <a:solidFill>
                  <a:srgbClr val="000000"/>
                </a:solidFill>
              </a:rPr>
              <a:t>sscanf</a:t>
            </a:r>
            <a:r>
              <a:rPr lang="sk-SK" altLang="sk-SK" sz="2000" dirty="0">
                <a:solidFill>
                  <a:srgbClr val="000000"/>
                </a:solidFill>
              </a:rPr>
              <a:t>(</a:t>
            </a:r>
            <a:r>
              <a:rPr lang="sk-SK" altLang="sk-SK" sz="2000" dirty="0">
                <a:solidFill>
                  <a:srgbClr val="FF0000"/>
                </a:solidFill>
              </a:rPr>
              <a:t>p</a:t>
            </a:r>
            <a:r>
              <a:rPr lang="sk-SK" altLang="sk-SK" sz="2000" dirty="0">
                <a:solidFill>
                  <a:srgbClr val="000000"/>
                </a:solidFill>
              </a:rPr>
              <a:t>, "%s", slovo) == 1)  {</a:t>
            </a:r>
          </a:p>
          <a:p>
            <a:pPr lvl="0" algn="l" eaLnBrk="1" hangingPunct="1">
              <a:defRPr/>
            </a:pPr>
            <a:r>
              <a:rPr lang="en-US" altLang="sk-SK" sz="2000" dirty="0" smtClean="0">
                <a:solidFill>
                  <a:srgbClr val="000000"/>
                </a:solidFill>
              </a:rPr>
              <a:t>      </a:t>
            </a:r>
            <a:r>
              <a:rPr lang="sk-SK" altLang="sk-SK" sz="2000" dirty="0" smtClean="0">
                <a:solidFill>
                  <a:srgbClr val="000000"/>
                </a:solidFill>
              </a:rPr>
              <a:t>len </a:t>
            </a:r>
            <a:r>
              <a:rPr lang="sk-SK" altLang="sk-SK" sz="2000" dirty="0">
                <a:solidFill>
                  <a:srgbClr val="000000"/>
                </a:solidFill>
              </a:rPr>
              <a:t>= </a:t>
            </a:r>
            <a:r>
              <a:rPr lang="sk-SK" altLang="sk-SK" sz="2000" dirty="0" err="1">
                <a:solidFill>
                  <a:srgbClr val="000000"/>
                </a:solidFill>
              </a:rPr>
              <a:t>strlen</a:t>
            </a:r>
            <a:r>
              <a:rPr lang="sk-SK" altLang="sk-SK" sz="2000" dirty="0">
                <a:solidFill>
                  <a:srgbClr val="000000"/>
                </a:solidFill>
              </a:rPr>
              <a:t>(slovo);</a:t>
            </a:r>
          </a:p>
          <a:p>
            <a:pPr lvl="0" algn="l" eaLnBrk="1" hangingPunct="1">
              <a:defRPr/>
            </a:pPr>
            <a:r>
              <a:rPr lang="en-US" altLang="sk-SK" sz="2000" dirty="0" smtClean="0">
                <a:solidFill>
                  <a:srgbClr val="000000"/>
                </a:solidFill>
              </a:rPr>
              <a:t>       </a:t>
            </a:r>
            <a:r>
              <a:rPr lang="sk-SK" altLang="sk-SK" sz="2000" dirty="0" err="1" smtClean="0">
                <a:solidFill>
                  <a:srgbClr val="000000"/>
                </a:solidFill>
              </a:rPr>
              <a:t>if</a:t>
            </a:r>
            <a:r>
              <a:rPr lang="sk-SK" altLang="sk-SK" sz="2000" dirty="0" smtClean="0">
                <a:solidFill>
                  <a:srgbClr val="000000"/>
                </a:solidFill>
              </a:rPr>
              <a:t>(max </a:t>
            </a:r>
            <a:r>
              <a:rPr lang="sk-SK" altLang="sk-SK" sz="2000" dirty="0">
                <a:solidFill>
                  <a:srgbClr val="000000"/>
                </a:solidFill>
              </a:rPr>
              <a:t>== -1) {</a:t>
            </a:r>
          </a:p>
          <a:p>
            <a:pPr lvl="0" algn="l" eaLnBrk="1" hangingPunct="1">
              <a:defRPr/>
            </a:pPr>
            <a:r>
              <a:rPr lang="en-US" altLang="sk-SK" sz="2000" dirty="0" smtClean="0">
                <a:solidFill>
                  <a:srgbClr val="000000"/>
                </a:solidFill>
              </a:rPr>
              <a:t>         </a:t>
            </a:r>
            <a:r>
              <a:rPr lang="sk-SK" altLang="sk-SK" sz="2000" dirty="0" err="1" smtClean="0">
                <a:solidFill>
                  <a:srgbClr val="000000"/>
                </a:solidFill>
              </a:rPr>
              <a:t>strcpy</a:t>
            </a:r>
            <a:r>
              <a:rPr lang="sk-SK" altLang="sk-SK" sz="2000" dirty="0" smtClean="0">
                <a:solidFill>
                  <a:srgbClr val="000000"/>
                </a:solidFill>
              </a:rPr>
              <a:t>(</a:t>
            </a:r>
            <a:r>
              <a:rPr lang="sk-SK" altLang="sk-SK" sz="2000" dirty="0" err="1" smtClean="0">
                <a:solidFill>
                  <a:srgbClr val="000000"/>
                </a:solidFill>
              </a:rPr>
              <a:t>maxSlovo</a:t>
            </a:r>
            <a:r>
              <a:rPr lang="sk-SK" altLang="sk-SK" sz="2000" dirty="0">
                <a:solidFill>
                  <a:srgbClr val="000000"/>
                </a:solidFill>
              </a:rPr>
              <a:t>, slovo);</a:t>
            </a:r>
          </a:p>
          <a:p>
            <a:pPr lvl="0" algn="l" eaLnBrk="1" hangingPunct="1">
              <a:defRPr/>
            </a:pPr>
            <a:r>
              <a:rPr lang="en-US" altLang="sk-SK" sz="2000" dirty="0" smtClean="0">
                <a:solidFill>
                  <a:srgbClr val="000000"/>
                </a:solidFill>
              </a:rPr>
              <a:t>         </a:t>
            </a:r>
            <a:r>
              <a:rPr lang="sk-SK" altLang="sk-SK" sz="2000" dirty="0" err="1" smtClean="0">
                <a:solidFill>
                  <a:srgbClr val="000000"/>
                </a:solidFill>
              </a:rPr>
              <a:t>strcpy</a:t>
            </a:r>
            <a:r>
              <a:rPr lang="sk-SK" altLang="sk-SK" sz="2000" dirty="0" smtClean="0">
                <a:solidFill>
                  <a:srgbClr val="000000"/>
                </a:solidFill>
              </a:rPr>
              <a:t>(</a:t>
            </a:r>
            <a:r>
              <a:rPr lang="sk-SK" altLang="sk-SK" sz="2000" dirty="0" err="1" smtClean="0">
                <a:solidFill>
                  <a:srgbClr val="000000"/>
                </a:solidFill>
              </a:rPr>
              <a:t>minSlovo</a:t>
            </a:r>
            <a:r>
              <a:rPr lang="sk-SK" altLang="sk-SK" sz="2000" dirty="0">
                <a:solidFill>
                  <a:srgbClr val="000000"/>
                </a:solidFill>
              </a:rPr>
              <a:t>, slovo);</a:t>
            </a:r>
          </a:p>
          <a:p>
            <a:pPr lvl="0" algn="l" eaLnBrk="1" hangingPunct="1">
              <a:defRPr/>
            </a:pPr>
            <a:r>
              <a:rPr lang="en-US" altLang="sk-SK" sz="2000" dirty="0" smtClean="0">
                <a:solidFill>
                  <a:srgbClr val="000000"/>
                </a:solidFill>
              </a:rPr>
              <a:t>         </a:t>
            </a:r>
            <a:r>
              <a:rPr lang="sk-SK" altLang="sk-SK" sz="2000" dirty="0" smtClean="0">
                <a:solidFill>
                  <a:srgbClr val="000000"/>
                </a:solidFill>
              </a:rPr>
              <a:t>min </a:t>
            </a:r>
            <a:r>
              <a:rPr lang="sk-SK" altLang="sk-SK" sz="2000" dirty="0">
                <a:solidFill>
                  <a:srgbClr val="000000"/>
                </a:solidFill>
              </a:rPr>
              <a:t>= max = len;</a:t>
            </a:r>
          </a:p>
          <a:p>
            <a:pPr lvl="0" algn="l" eaLnBrk="1" hangingPunct="1">
              <a:defRPr/>
            </a:pPr>
            <a:r>
              <a:rPr lang="en-US" altLang="sk-SK" sz="2000" dirty="0" smtClean="0">
                <a:solidFill>
                  <a:srgbClr val="000000"/>
                </a:solidFill>
              </a:rPr>
              <a:t>      </a:t>
            </a:r>
            <a:r>
              <a:rPr lang="sk-SK" altLang="sk-SK" sz="2000" dirty="0" smtClean="0">
                <a:solidFill>
                  <a:srgbClr val="000000"/>
                </a:solidFill>
              </a:rPr>
              <a:t>}</a:t>
            </a:r>
            <a:endParaRPr lang="sk-SK" altLang="sk-SK" sz="2000" dirty="0">
              <a:solidFill>
                <a:srgbClr val="000000"/>
              </a:solidFill>
            </a:endParaRPr>
          </a:p>
          <a:p>
            <a:pPr lvl="0" algn="l" eaLnBrk="1" hangingPunct="1">
              <a:defRPr/>
            </a:pPr>
            <a:r>
              <a:rPr lang="en-US" altLang="sk-SK" sz="2000" dirty="0" smtClean="0">
                <a:solidFill>
                  <a:srgbClr val="000000"/>
                </a:solidFill>
              </a:rPr>
              <a:t>      </a:t>
            </a:r>
            <a:r>
              <a:rPr lang="sk-SK" altLang="sk-SK" sz="2000" dirty="0" err="1" smtClean="0">
                <a:solidFill>
                  <a:srgbClr val="000000"/>
                </a:solidFill>
              </a:rPr>
              <a:t>else</a:t>
            </a:r>
            <a:r>
              <a:rPr lang="sk-SK" altLang="sk-SK" sz="2000" dirty="0" smtClean="0">
                <a:solidFill>
                  <a:srgbClr val="000000"/>
                </a:solidFill>
              </a:rPr>
              <a:t> </a:t>
            </a:r>
            <a:r>
              <a:rPr lang="sk-SK" altLang="sk-SK" sz="2000" dirty="0" err="1">
                <a:solidFill>
                  <a:srgbClr val="000000"/>
                </a:solidFill>
              </a:rPr>
              <a:t>if</a:t>
            </a:r>
            <a:r>
              <a:rPr lang="sk-SK" altLang="sk-SK" sz="2000" dirty="0">
                <a:solidFill>
                  <a:srgbClr val="000000"/>
                </a:solidFill>
              </a:rPr>
              <a:t>(len &gt; max) {</a:t>
            </a:r>
          </a:p>
          <a:p>
            <a:pPr lvl="0" algn="l" eaLnBrk="1" hangingPunct="1">
              <a:defRPr/>
            </a:pPr>
            <a:r>
              <a:rPr lang="en-US" altLang="sk-SK" sz="2000" dirty="0" smtClean="0">
                <a:solidFill>
                  <a:srgbClr val="000000"/>
                </a:solidFill>
              </a:rPr>
              <a:t>         </a:t>
            </a:r>
            <a:r>
              <a:rPr lang="sk-SK" altLang="sk-SK" sz="2000" dirty="0" err="1" smtClean="0">
                <a:solidFill>
                  <a:srgbClr val="000000"/>
                </a:solidFill>
              </a:rPr>
              <a:t>strcpy</a:t>
            </a:r>
            <a:r>
              <a:rPr lang="sk-SK" altLang="sk-SK" sz="2000" dirty="0" smtClean="0">
                <a:solidFill>
                  <a:srgbClr val="000000"/>
                </a:solidFill>
              </a:rPr>
              <a:t>(</a:t>
            </a:r>
            <a:r>
              <a:rPr lang="sk-SK" altLang="sk-SK" sz="2000" dirty="0" err="1" smtClean="0">
                <a:solidFill>
                  <a:srgbClr val="000000"/>
                </a:solidFill>
              </a:rPr>
              <a:t>maxSlovo</a:t>
            </a:r>
            <a:r>
              <a:rPr lang="sk-SK" altLang="sk-SK" sz="2000" dirty="0">
                <a:solidFill>
                  <a:srgbClr val="000000"/>
                </a:solidFill>
              </a:rPr>
              <a:t>, slovo);</a:t>
            </a:r>
          </a:p>
          <a:p>
            <a:pPr lvl="0" algn="l" eaLnBrk="1" hangingPunct="1">
              <a:defRPr/>
            </a:pPr>
            <a:r>
              <a:rPr lang="en-US" altLang="sk-SK" sz="2000" dirty="0" smtClean="0">
                <a:solidFill>
                  <a:srgbClr val="000000"/>
                </a:solidFill>
              </a:rPr>
              <a:t>         </a:t>
            </a:r>
            <a:r>
              <a:rPr lang="sk-SK" altLang="sk-SK" sz="2000" dirty="0" smtClean="0">
                <a:solidFill>
                  <a:srgbClr val="000000"/>
                </a:solidFill>
              </a:rPr>
              <a:t>max </a:t>
            </a:r>
            <a:r>
              <a:rPr lang="sk-SK" altLang="sk-SK" sz="2000" dirty="0">
                <a:solidFill>
                  <a:srgbClr val="000000"/>
                </a:solidFill>
              </a:rPr>
              <a:t>= len;</a:t>
            </a:r>
          </a:p>
          <a:p>
            <a:pPr lvl="0" algn="l" eaLnBrk="1" hangingPunct="1">
              <a:defRPr/>
            </a:pPr>
            <a:r>
              <a:rPr lang="en-US" altLang="sk-SK" sz="2000" dirty="0" smtClean="0">
                <a:solidFill>
                  <a:srgbClr val="000000"/>
                </a:solidFill>
              </a:rPr>
              <a:t>      </a:t>
            </a:r>
            <a:r>
              <a:rPr lang="sk-SK" altLang="sk-SK" sz="2000" dirty="0" smtClean="0">
                <a:solidFill>
                  <a:srgbClr val="000000"/>
                </a:solidFill>
              </a:rPr>
              <a:t>}</a:t>
            </a:r>
            <a:endParaRPr lang="sk-SK" altLang="sk-SK" sz="2000" dirty="0">
              <a:solidFill>
                <a:srgbClr val="000000"/>
              </a:solidFill>
            </a:endParaRPr>
          </a:p>
          <a:p>
            <a:pPr lvl="0" algn="l" eaLnBrk="1" hangingPunct="1">
              <a:defRPr/>
            </a:pPr>
            <a:r>
              <a:rPr lang="en-US" altLang="sk-SK" sz="2000" dirty="0" smtClean="0">
                <a:solidFill>
                  <a:srgbClr val="000000"/>
                </a:solidFill>
              </a:rPr>
              <a:t>      </a:t>
            </a:r>
            <a:r>
              <a:rPr lang="sk-SK" altLang="sk-SK" sz="2000" dirty="0" err="1" smtClean="0">
                <a:solidFill>
                  <a:srgbClr val="000000"/>
                </a:solidFill>
              </a:rPr>
              <a:t>else</a:t>
            </a:r>
            <a:r>
              <a:rPr lang="sk-SK" altLang="sk-SK" sz="2000" dirty="0" smtClean="0">
                <a:solidFill>
                  <a:srgbClr val="000000"/>
                </a:solidFill>
              </a:rPr>
              <a:t> </a:t>
            </a:r>
            <a:r>
              <a:rPr lang="sk-SK" altLang="sk-SK" sz="2000" dirty="0" err="1">
                <a:solidFill>
                  <a:srgbClr val="000000"/>
                </a:solidFill>
              </a:rPr>
              <a:t>if</a:t>
            </a:r>
            <a:r>
              <a:rPr lang="sk-SK" altLang="sk-SK" sz="2000" dirty="0">
                <a:solidFill>
                  <a:srgbClr val="000000"/>
                </a:solidFill>
              </a:rPr>
              <a:t> (len &lt; min) {</a:t>
            </a:r>
          </a:p>
          <a:p>
            <a:pPr lvl="0" algn="l" eaLnBrk="1" hangingPunct="1">
              <a:defRPr/>
            </a:pPr>
            <a:r>
              <a:rPr lang="en-US" altLang="sk-SK" sz="2000" dirty="0" smtClean="0">
                <a:solidFill>
                  <a:srgbClr val="000000"/>
                </a:solidFill>
              </a:rPr>
              <a:t>         </a:t>
            </a:r>
            <a:r>
              <a:rPr lang="sk-SK" altLang="sk-SK" sz="2000" dirty="0" err="1" smtClean="0">
                <a:solidFill>
                  <a:srgbClr val="000000"/>
                </a:solidFill>
              </a:rPr>
              <a:t>strcpy</a:t>
            </a:r>
            <a:r>
              <a:rPr lang="sk-SK" altLang="sk-SK" sz="2000" dirty="0" smtClean="0">
                <a:solidFill>
                  <a:srgbClr val="000000"/>
                </a:solidFill>
              </a:rPr>
              <a:t>(</a:t>
            </a:r>
            <a:r>
              <a:rPr lang="sk-SK" altLang="sk-SK" sz="2000" dirty="0" err="1" smtClean="0">
                <a:solidFill>
                  <a:srgbClr val="000000"/>
                </a:solidFill>
              </a:rPr>
              <a:t>minSlovo</a:t>
            </a:r>
            <a:r>
              <a:rPr lang="sk-SK" altLang="sk-SK" sz="2000" dirty="0">
                <a:solidFill>
                  <a:srgbClr val="000000"/>
                </a:solidFill>
              </a:rPr>
              <a:t>, slovo);</a:t>
            </a:r>
          </a:p>
          <a:p>
            <a:pPr lvl="0" algn="l" eaLnBrk="1" hangingPunct="1">
              <a:defRPr/>
            </a:pPr>
            <a:r>
              <a:rPr lang="en-US" altLang="sk-SK" sz="2000" dirty="0" smtClean="0">
                <a:solidFill>
                  <a:srgbClr val="000000"/>
                </a:solidFill>
              </a:rPr>
              <a:t>         </a:t>
            </a:r>
            <a:r>
              <a:rPr lang="sk-SK" altLang="sk-SK" sz="2000" dirty="0" smtClean="0">
                <a:solidFill>
                  <a:srgbClr val="000000"/>
                </a:solidFill>
              </a:rPr>
              <a:t>min </a:t>
            </a:r>
            <a:r>
              <a:rPr lang="sk-SK" altLang="sk-SK" sz="2000" dirty="0">
                <a:solidFill>
                  <a:srgbClr val="000000"/>
                </a:solidFill>
              </a:rPr>
              <a:t>= len</a:t>
            </a:r>
            <a:r>
              <a:rPr lang="sk-SK" altLang="sk-SK" sz="2000" dirty="0" smtClean="0">
                <a:solidFill>
                  <a:srgbClr val="000000"/>
                </a:solidFill>
              </a:rPr>
              <a:t>;</a:t>
            </a:r>
            <a:r>
              <a:rPr lang="sk-SK" altLang="sk-SK" sz="2000" dirty="0">
                <a:solidFill>
                  <a:srgbClr val="000000"/>
                </a:solidFill>
              </a:rPr>
              <a:t>	</a:t>
            </a:r>
          </a:p>
          <a:p>
            <a:pPr lvl="0" algn="l" eaLnBrk="1" hangingPunct="1">
              <a:defRPr/>
            </a:pPr>
            <a:r>
              <a:rPr lang="en-US" altLang="sk-SK" sz="2000" dirty="0" smtClean="0">
                <a:solidFill>
                  <a:srgbClr val="000000"/>
                </a:solidFill>
              </a:rPr>
              <a:t>      </a:t>
            </a:r>
            <a:r>
              <a:rPr lang="sk-SK" altLang="sk-SK" sz="2000" dirty="0" smtClean="0">
                <a:solidFill>
                  <a:srgbClr val="000000"/>
                </a:solidFill>
              </a:rPr>
              <a:t>}</a:t>
            </a:r>
            <a:endParaRPr lang="sk-SK" altLang="sk-SK" sz="2000" dirty="0">
              <a:solidFill>
                <a:srgbClr val="000000"/>
              </a:solidFill>
            </a:endParaRPr>
          </a:p>
          <a:p>
            <a:pPr lvl="0" algn="l" eaLnBrk="1" hangingPunct="1">
              <a:defRPr/>
            </a:pPr>
            <a:r>
              <a:rPr lang="en-US" altLang="sk-SK" sz="2000" dirty="0" smtClean="0">
                <a:solidFill>
                  <a:srgbClr val="000000"/>
                </a:solidFill>
              </a:rPr>
              <a:t>      </a:t>
            </a:r>
            <a:r>
              <a:rPr lang="sk-SK" altLang="sk-SK" sz="2000" dirty="0" smtClean="0">
                <a:solidFill>
                  <a:srgbClr val="FF0000"/>
                </a:solidFill>
              </a:rPr>
              <a:t>p</a:t>
            </a:r>
            <a:r>
              <a:rPr lang="sk-SK" altLang="sk-SK" sz="2000" dirty="0" smtClean="0">
                <a:solidFill>
                  <a:srgbClr val="000000"/>
                </a:solidFill>
              </a:rPr>
              <a:t> </a:t>
            </a:r>
            <a:r>
              <a:rPr lang="sk-SK" altLang="sk-SK" sz="2000" dirty="0">
                <a:solidFill>
                  <a:srgbClr val="000000"/>
                </a:solidFill>
              </a:rPr>
              <a:t>= </a:t>
            </a:r>
            <a:r>
              <a:rPr lang="sk-SK" altLang="sk-SK" sz="2000" dirty="0" err="1">
                <a:solidFill>
                  <a:srgbClr val="000000"/>
                </a:solidFill>
              </a:rPr>
              <a:t>strstr</a:t>
            </a:r>
            <a:r>
              <a:rPr lang="sk-SK" altLang="sk-SK" sz="2000" dirty="0">
                <a:solidFill>
                  <a:srgbClr val="000000"/>
                </a:solidFill>
              </a:rPr>
              <a:t>(</a:t>
            </a:r>
            <a:r>
              <a:rPr lang="sk-SK" altLang="sk-SK" sz="2000" dirty="0">
                <a:solidFill>
                  <a:srgbClr val="FF0000"/>
                </a:solidFill>
              </a:rPr>
              <a:t>p</a:t>
            </a:r>
            <a:r>
              <a:rPr lang="sk-SK" altLang="sk-SK" sz="2000" dirty="0">
                <a:solidFill>
                  <a:srgbClr val="000000"/>
                </a:solidFill>
              </a:rPr>
              <a:t>, slovo);</a:t>
            </a:r>
          </a:p>
          <a:p>
            <a:pPr lvl="0" algn="l" eaLnBrk="1" hangingPunct="1">
              <a:defRPr/>
            </a:pPr>
            <a:r>
              <a:rPr lang="en-US" altLang="sk-SK" sz="2000" dirty="0" smtClean="0">
                <a:solidFill>
                  <a:srgbClr val="000000"/>
                </a:solidFill>
              </a:rPr>
              <a:t>      </a:t>
            </a:r>
            <a:r>
              <a:rPr lang="sk-SK" altLang="sk-SK" sz="2000" dirty="0" smtClean="0">
                <a:solidFill>
                  <a:srgbClr val="FF0000"/>
                </a:solidFill>
              </a:rPr>
              <a:t>p</a:t>
            </a:r>
            <a:r>
              <a:rPr lang="sk-SK" altLang="sk-SK" sz="2000" dirty="0" smtClean="0">
                <a:solidFill>
                  <a:srgbClr val="000000"/>
                </a:solidFill>
              </a:rPr>
              <a:t> </a:t>
            </a:r>
            <a:r>
              <a:rPr lang="sk-SK" altLang="sk-SK" sz="2000" dirty="0">
                <a:solidFill>
                  <a:srgbClr val="000000"/>
                </a:solidFill>
              </a:rPr>
              <a:t>+= len;</a:t>
            </a:r>
          </a:p>
          <a:p>
            <a:pPr lvl="0" algn="l" eaLnBrk="1" hangingPunct="1">
              <a:defRPr/>
            </a:pPr>
            <a:r>
              <a:rPr lang="en-US" altLang="sk-SK" sz="2000" dirty="0" smtClean="0">
                <a:solidFill>
                  <a:srgbClr val="000000"/>
                </a:solidFill>
              </a:rPr>
              <a:t>   </a:t>
            </a:r>
            <a:r>
              <a:rPr lang="sk-SK" altLang="sk-SK" sz="2000" dirty="0" smtClean="0">
                <a:solidFill>
                  <a:srgbClr val="000000"/>
                </a:solidFill>
              </a:rPr>
              <a:t>}</a:t>
            </a:r>
            <a:endParaRPr lang="sk-SK" altLang="sk-SK" sz="2000" dirty="0">
              <a:solidFill>
                <a:srgbClr val="000000"/>
              </a:solidFill>
            </a:endParaRPr>
          </a:p>
          <a:p>
            <a:pPr lvl="0" algn="l" eaLnBrk="1" hangingPunct="1">
              <a:defRPr/>
            </a:pPr>
            <a:r>
              <a:rPr lang="en-US" altLang="sk-SK" sz="2000" dirty="0" smtClean="0">
                <a:solidFill>
                  <a:srgbClr val="000000"/>
                </a:solidFill>
              </a:rPr>
              <a:t>   </a:t>
            </a:r>
            <a:r>
              <a:rPr lang="sk-SK" altLang="sk-SK" sz="2000" dirty="0" err="1" smtClean="0">
                <a:solidFill>
                  <a:srgbClr val="000000"/>
                </a:solidFill>
              </a:rPr>
              <a:t>printf</a:t>
            </a:r>
            <a:r>
              <a:rPr lang="sk-SK" altLang="sk-SK" sz="2000" dirty="0">
                <a:solidFill>
                  <a:srgbClr val="000000"/>
                </a:solidFill>
              </a:rPr>
              <a:t>("</a:t>
            </a:r>
            <a:r>
              <a:rPr lang="sk-SK" altLang="sk-SK" sz="2000" dirty="0" err="1">
                <a:solidFill>
                  <a:srgbClr val="000000"/>
                </a:solidFill>
              </a:rPr>
              <a:t>Najdlhsie</a:t>
            </a:r>
            <a:r>
              <a:rPr lang="sk-SK" altLang="sk-SK" sz="2000" dirty="0">
                <a:solidFill>
                  <a:srgbClr val="000000"/>
                </a:solidFill>
              </a:rPr>
              <a:t> slovo: %s\n", </a:t>
            </a:r>
            <a:r>
              <a:rPr lang="sk-SK" altLang="sk-SK" sz="2000" dirty="0" err="1">
                <a:solidFill>
                  <a:srgbClr val="000000"/>
                </a:solidFill>
              </a:rPr>
              <a:t>maxSlovo</a:t>
            </a:r>
            <a:r>
              <a:rPr lang="sk-SK" altLang="sk-SK" sz="2000" dirty="0">
                <a:solidFill>
                  <a:srgbClr val="000000"/>
                </a:solidFill>
              </a:rPr>
              <a:t>);</a:t>
            </a:r>
          </a:p>
          <a:p>
            <a:pPr lvl="0" algn="l" eaLnBrk="1" hangingPunct="1">
              <a:defRPr/>
            </a:pPr>
            <a:r>
              <a:rPr lang="en-US" altLang="sk-SK" sz="2000" dirty="0" smtClean="0">
                <a:solidFill>
                  <a:srgbClr val="000000"/>
                </a:solidFill>
              </a:rPr>
              <a:t>   </a:t>
            </a:r>
            <a:r>
              <a:rPr lang="sk-SK" altLang="sk-SK" sz="2000" dirty="0" err="1" smtClean="0">
                <a:solidFill>
                  <a:srgbClr val="000000"/>
                </a:solidFill>
              </a:rPr>
              <a:t>printf</a:t>
            </a:r>
            <a:r>
              <a:rPr lang="sk-SK" altLang="sk-SK" sz="2000" dirty="0">
                <a:solidFill>
                  <a:srgbClr val="000000"/>
                </a:solidFill>
              </a:rPr>
              <a:t>("</a:t>
            </a:r>
            <a:r>
              <a:rPr lang="sk-SK" altLang="sk-SK" sz="2000" dirty="0" err="1">
                <a:solidFill>
                  <a:srgbClr val="000000"/>
                </a:solidFill>
              </a:rPr>
              <a:t>Najkratsie</a:t>
            </a:r>
            <a:r>
              <a:rPr lang="sk-SK" altLang="sk-SK" sz="2000" dirty="0">
                <a:solidFill>
                  <a:srgbClr val="000000"/>
                </a:solidFill>
              </a:rPr>
              <a:t> slovo: %s\n", </a:t>
            </a:r>
            <a:r>
              <a:rPr lang="sk-SK" altLang="sk-SK" sz="2000" dirty="0" err="1">
                <a:solidFill>
                  <a:srgbClr val="000000"/>
                </a:solidFill>
              </a:rPr>
              <a:t>minSlovo</a:t>
            </a:r>
            <a:r>
              <a:rPr lang="sk-SK" altLang="sk-SK" sz="2000" dirty="0">
                <a:solidFill>
                  <a:srgbClr val="000000"/>
                </a:solidFill>
              </a:rPr>
              <a:t>);		</a:t>
            </a:r>
          </a:p>
          <a:p>
            <a:pPr lvl="0" algn="l" eaLnBrk="1" hangingPunct="1">
              <a:defRPr/>
            </a:pPr>
            <a:r>
              <a:rPr lang="en-US" altLang="sk-SK" sz="2000" dirty="0" smtClean="0">
                <a:solidFill>
                  <a:srgbClr val="000000"/>
                </a:solidFill>
              </a:rPr>
              <a:t>   </a:t>
            </a:r>
            <a:r>
              <a:rPr lang="sk-SK" altLang="sk-SK" sz="2000" dirty="0" err="1" smtClean="0">
                <a:solidFill>
                  <a:srgbClr val="000000"/>
                </a:solidFill>
              </a:rPr>
              <a:t>return</a:t>
            </a:r>
            <a:r>
              <a:rPr lang="sk-SK" altLang="sk-SK" sz="2000" dirty="0" smtClean="0">
                <a:solidFill>
                  <a:srgbClr val="000000"/>
                </a:solidFill>
              </a:rPr>
              <a:t> </a:t>
            </a:r>
            <a:r>
              <a:rPr lang="sk-SK" altLang="sk-SK" sz="2000" dirty="0">
                <a:solidFill>
                  <a:srgbClr val="000000"/>
                </a:solidFill>
              </a:rPr>
              <a:t>0;</a:t>
            </a:r>
          </a:p>
          <a:p>
            <a:pPr lvl="0" algn="l" eaLnBrk="1" hangingPunct="1">
              <a:defRPr/>
            </a:pPr>
            <a:r>
              <a:rPr lang="sk-SK" altLang="sk-SK" sz="2000" dirty="0">
                <a:solidFill>
                  <a:srgbClr val="000000"/>
                </a:solidFill>
              </a:rPr>
              <a:t>}</a:t>
            </a:r>
            <a:endParaRPr kumimoji="0" lang="en-US" altLang="sk-SK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577012" y="0"/>
            <a:ext cx="3573463" cy="3352800"/>
          </a:xfrm>
          <a:prstGeom prst="cloudCallout">
            <a:avLst>
              <a:gd name="adj1" fmla="val 27480"/>
              <a:gd name="adj2" fmla="val -3782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Program </a:t>
            </a:r>
            <a:r>
              <a:rPr kumimoji="0" lang="en-US" altLang="sk-SK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na</a:t>
            </a: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číta</a:t>
            </a:r>
            <a:r>
              <a:rPr kumimoji="0" lang="sk-SK" altLang="sk-SK" sz="2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 riadok a vypíše najdlhšie a najkratšie slovo riadka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altLang="sk-SK" sz="2200" b="0" baseline="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(pokračovanie)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auto">
          <a:xfrm>
            <a:off x="1952000" y="145389"/>
            <a:ext cx="4855152" cy="457359"/>
          </a:xfrm>
          <a:prstGeom prst="wedgeRoundRectCallout">
            <a:avLst>
              <a:gd name="adj1" fmla="val -29717"/>
              <a:gd name="adj2" fmla="val 86116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Načítanie slova</a:t>
            </a:r>
            <a:r>
              <a:rPr kumimoji="0" lang="sk-SK" altLang="sk-SK" sz="2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do premennej slovo</a:t>
            </a:r>
            <a:endParaRPr kumimoji="0" lang="en-US" altLang="sk-SK" sz="22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auto">
          <a:xfrm>
            <a:off x="5085556" y="2545440"/>
            <a:ext cx="4855152" cy="716079"/>
          </a:xfrm>
          <a:prstGeom prst="wedgeRoundRectCallout">
            <a:avLst>
              <a:gd name="adj1" fmla="val -46580"/>
              <a:gd name="adj2" fmla="val -103810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Prvé načítané slovo – je doteraz</a:t>
            </a:r>
            <a:r>
              <a:rPr kumimoji="0" lang="sk-SK" altLang="sk-SK" sz="2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sk-SK" altLang="sk-SK" sz="22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najdlhšim</a:t>
            </a:r>
            <a:r>
              <a:rPr kumimoji="0" lang="sk-SK" altLang="sk-SK" sz="2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aj najkratším slovom</a:t>
            </a:r>
            <a:endParaRPr kumimoji="0" lang="en-US" altLang="sk-SK" sz="22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5227637" y="3810809"/>
            <a:ext cx="4855152" cy="1050910"/>
          </a:xfrm>
          <a:prstGeom prst="wedgeRoundRectCallout">
            <a:avLst>
              <a:gd name="adj1" fmla="val -48908"/>
              <a:gd name="adj2" fmla="val -85235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Ak nájdeme dlhšie slovo</a:t>
            </a:r>
            <a:r>
              <a:rPr kumimoji="0" lang="sk-SK" altLang="sk-SK" sz="2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ako doteraz najdlhšie </a:t>
            </a: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– stáva sa novým</a:t>
            </a:r>
            <a:r>
              <a:rPr kumimoji="0" lang="sk-SK" altLang="sk-SK" sz="2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najdlhším slovom</a:t>
            </a:r>
            <a:endParaRPr kumimoji="0" lang="en-US" altLang="sk-SK" sz="22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sp>
        <p:nvSpPr>
          <p:cNvPr id="10" name="AutoShape 15"/>
          <p:cNvSpPr>
            <a:spLocks noChangeArrowheads="1"/>
          </p:cNvSpPr>
          <p:nvPr/>
        </p:nvSpPr>
        <p:spPr bwMode="auto">
          <a:xfrm>
            <a:off x="5085556" y="5200207"/>
            <a:ext cx="4855152" cy="1109312"/>
          </a:xfrm>
          <a:prstGeom prst="wedgeRoundRectCallout">
            <a:avLst>
              <a:gd name="adj1" fmla="val -51447"/>
              <a:gd name="adj2" fmla="val -73246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lvl="0">
              <a:defRPr/>
            </a:pPr>
            <a:r>
              <a:rPr lang="sk-SK" altLang="sk-SK" sz="2200" b="0" dirty="0">
                <a:solidFill>
                  <a:srgbClr val="000000"/>
                </a:solidFill>
                <a:latin typeface="Arial" panose="020B0604020202020204" pitchFamily="34" charset="0"/>
              </a:rPr>
              <a:t>Ak nájdeme </a:t>
            </a:r>
            <a:r>
              <a:rPr lang="sk-SK" altLang="sk-SK" sz="22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kratšie </a:t>
            </a:r>
            <a:r>
              <a:rPr lang="sk-SK" altLang="sk-SK" sz="2200" b="0" dirty="0">
                <a:solidFill>
                  <a:srgbClr val="000000"/>
                </a:solidFill>
                <a:latin typeface="Arial" panose="020B0604020202020204" pitchFamily="34" charset="0"/>
              </a:rPr>
              <a:t>slovo ako doteraz </a:t>
            </a:r>
            <a:r>
              <a:rPr lang="sk-SK" altLang="sk-SK" sz="22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najkratšie </a:t>
            </a:r>
            <a:r>
              <a:rPr lang="sk-SK" altLang="sk-SK" sz="2200" b="0" dirty="0">
                <a:solidFill>
                  <a:srgbClr val="000000"/>
                </a:solidFill>
                <a:latin typeface="Arial" panose="020B0604020202020204" pitchFamily="34" charset="0"/>
              </a:rPr>
              <a:t>– stáva sa novým </a:t>
            </a:r>
            <a:r>
              <a:rPr lang="sk-SK" altLang="sk-SK" sz="22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najkratším slovom</a:t>
            </a:r>
            <a:endParaRPr lang="en-US" altLang="sk-SK" sz="2200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11" name="Rounded Rectangle 1"/>
          <p:cNvSpPr>
            <a:spLocks noChangeArrowheads="1"/>
          </p:cNvSpPr>
          <p:nvPr/>
        </p:nvSpPr>
        <p:spPr bwMode="auto">
          <a:xfrm>
            <a:off x="6577012" y="6929780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  <a:defRPr/>
            </a:pPr>
            <a:r>
              <a:rPr lang="en-US" altLang="sk-SK" sz="2400" dirty="0">
                <a:solidFill>
                  <a:srgbClr val="000000"/>
                </a:solidFill>
              </a:rPr>
              <a:t>program: </a:t>
            </a:r>
            <a:r>
              <a:rPr lang="sk-SK" altLang="sk-SK" sz="2400" dirty="0" smtClean="0">
                <a:solidFill>
                  <a:srgbClr val="000000"/>
                </a:solidFill>
              </a:rPr>
              <a:t>0</a:t>
            </a:r>
            <a:r>
              <a:rPr lang="en-US" altLang="sk-SK" sz="2400" dirty="0">
                <a:solidFill>
                  <a:srgbClr val="000000"/>
                </a:solidFill>
              </a:rPr>
              <a:t>9</a:t>
            </a:r>
            <a:r>
              <a:rPr lang="sk-SK" altLang="sk-SK" sz="2400" dirty="0" smtClean="0">
                <a:solidFill>
                  <a:srgbClr val="000000"/>
                </a:solidFill>
              </a:rPr>
              <a:t>p</a:t>
            </a:r>
            <a:r>
              <a:rPr lang="en-US" altLang="sk-SK" sz="2400" dirty="0" smtClean="0">
                <a:solidFill>
                  <a:srgbClr val="000000"/>
                </a:solidFill>
              </a:rPr>
              <a:t>04</a:t>
            </a:r>
            <a:r>
              <a:rPr lang="sk-SK" altLang="sk-SK" sz="2400" dirty="0" smtClean="0">
                <a:solidFill>
                  <a:srgbClr val="000000"/>
                </a:solidFill>
              </a:rPr>
              <a:t>.</a:t>
            </a:r>
            <a:r>
              <a:rPr lang="sk-SK" altLang="sk-SK" sz="2400" dirty="0" err="1" smtClean="0">
                <a:solidFill>
                  <a:srgbClr val="000000"/>
                </a:solidFill>
              </a:rPr>
              <a:t>cpp</a:t>
            </a:r>
            <a:endParaRPr lang="sk-SK" altLang="sk-SK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8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/>
          <p:nvPr/>
        </p:nvSpPr>
        <p:spPr>
          <a:xfrm>
            <a:off x="92471" y="5667415"/>
            <a:ext cx="9935766" cy="1861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011966">
              <a:defRPr/>
            </a:pPr>
            <a:endParaRPr lang="sk-SK" sz="1992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2237" y="1204120"/>
            <a:ext cx="9906000" cy="40217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011966">
              <a:defRPr/>
            </a:pPr>
            <a:endParaRPr lang="sk-SK" sz="1992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1223" y="1240135"/>
            <a:ext cx="8647814" cy="398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k-SK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poslVyskyt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pole[],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hodnota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sk-SK" sz="2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k-SK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endParaRPr lang="en-US" altLang="sk-SK" sz="11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for(</a:t>
            </a:r>
            <a:r>
              <a:rPr lang="en-US" altLang="sk-SK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pole +n-1; </a:t>
            </a:r>
            <a:r>
              <a:rPr lang="en-US" altLang="sk-SK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pole ; p--) {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sk-SK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hodnota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break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endParaRPr lang="en-US" altLang="sk-SK" sz="2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sk-SK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pole) 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altLang="sk-SK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  <a:endParaRPr lang="en-US" altLang="sk-SK" sz="2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NULL;	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altLang="sk-SK" sz="2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0" y="-15081"/>
            <a:ext cx="10150475" cy="1285641"/>
          </a:xfrm>
          <a:prstGeom prst="cloudCallout">
            <a:avLst>
              <a:gd name="adj1" fmla="val -47756"/>
              <a:gd name="adj2" fmla="val 4643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9" tIns="50594" rIns="101189" bIns="50594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altLang="sk-SK" sz="2200" dirty="0" smtClean="0">
                <a:solidFill>
                  <a:srgbClr val="000000"/>
                </a:solidFill>
                <a:latin typeface="22"/>
              </a:rPr>
              <a:t>Funkcia </a:t>
            </a:r>
            <a:r>
              <a:rPr lang="en-US" altLang="sk-SK" sz="2200" dirty="0" err="1" smtClean="0">
                <a:solidFill>
                  <a:srgbClr val="000000"/>
                </a:solidFill>
                <a:latin typeface="22"/>
              </a:rPr>
              <a:t>vr</a:t>
            </a:r>
            <a:r>
              <a:rPr lang="sk-SK" altLang="sk-SK" sz="2200" dirty="0" err="1" smtClean="0">
                <a:solidFill>
                  <a:srgbClr val="000000"/>
                </a:solidFill>
                <a:latin typeface="22"/>
              </a:rPr>
              <a:t>áti</a:t>
            </a:r>
            <a:r>
              <a:rPr lang="sk-SK" altLang="sk-SK" sz="2200" dirty="0" smtClean="0">
                <a:solidFill>
                  <a:srgbClr val="000000"/>
                </a:solidFill>
                <a:latin typeface="22"/>
              </a:rPr>
              <a:t> ukazovateľ na </a:t>
            </a:r>
            <a:r>
              <a:rPr lang="en-US" altLang="sk-SK" sz="2200" dirty="0" err="1" smtClean="0">
                <a:solidFill>
                  <a:srgbClr val="000000"/>
                </a:solidFill>
                <a:latin typeface="22"/>
              </a:rPr>
              <a:t>posledn</a:t>
            </a:r>
            <a:r>
              <a:rPr lang="sk-SK" altLang="sk-SK" sz="2200" dirty="0" smtClean="0">
                <a:solidFill>
                  <a:srgbClr val="000000"/>
                </a:solidFill>
                <a:latin typeface="22"/>
              </a:rPr>
              <a:t>ý výskyt (= prvý od konca) </a:t>
            </a:r>
            <a:r>
              <a:rPr lang="en-US" altLang="sk-SK" sz="2200" dirty="0" err="1" smtClean="0">
                <a:solidFill>
                  <a:srgbClr val="000000"/>
                </a:solidFill>
                <a:latin typeface="22"/>
              </a:rPr>
              <a:t>hodnoty</a:t>
            </a:r>
            <a:r>
              <a:rPr lang="en-US" altLang="sk-SK" sz="2200" dirty="0" smtClean="0">
                <a:solidFill>
                  <a:srgbClr val="000000"/>
                </a:solidFill>
                <a:latin typeface="22"/>
              </a:rPr>
              <a:t> </a:t>
            </a:r>
            <a:r>
              <a:rPr lang="sk-SK" altLang="sk-SK" sz="2200" dirty="0" smtClean="0">
                <a:solidFill>
                  <a:srgbClr val="000000"/>
                </a:solidFill>
                <a:latin typeface="22"/>
              </a:rPr>
              <a:t>v poli (analógia </a:t>
            </a:r>
            <a:r>
              <a:rPr lang="sk-SK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strrchr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k-SK" altLang="sk-SK" sz="2200" dirty="0" smtClean="0">
                <a:solidFill>
                  <a:srgbClr val="000000"/>
                </a:solidFill>
                <a:latin typeface="22"/>
              </a:rPr>
              <a:t>)</a:t>
            </a:r>
            <a:endParaRPr kumimoji="0" lang="en-US" altLang="sk-SK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22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90563" y="5743615"/>
            <a:ext cx="10059912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k-SK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 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sk-SK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poslVyskyt</a:t>
            </a:r>
            <a:r>
              <a:rPr lang="en-US" altLang="sk-SK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(pole, </a:t>
            </a:r>
            <a:r>
              <a:rPr lang="en-US" altLang="sk-SK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sk-SK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(pole) / </a:t>
            </a:r>
            <a:r>
              <a:rPr lang="en-US" altLang="sk-SK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sk-SK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sk-SK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k-SK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h)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!= NULL) 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Posl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vyskyt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%d\n", h, </a:t>
            </a:r>
            <a:r>
              <a:rPr lang="en-US" altLang="sk-SK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p-pole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altLang="sk-SK" sz="2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Hodnota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%d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poli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nenachadza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\n", h);</a:t>
            </a:r>
            <a:endParaRPr lang="sk-SK" altLang="sk-SK" sz="2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Zástupný objekt pre obsah 2"/>
          <p:cNvSpPr txBox="1">
            <a:spLocks/>
          </p:cNvSpPr>
          <p:nvPr/>
        </p:nvSpPr>
        <p:spPr bwMode="auto">
          <a:xfrm>
            <a:off x="90563" y="5247263"/>
            <a:ext cx="5472906" cy="563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marL="379413" indent="-3794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325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279650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787686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294537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801389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4308241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err="1" smtClean="0"/>
              <a:t>Volanie</a:t>
            </a:r>
            <a:r>
              <a:rPr lang="en-US" sz="2400" kern="0" dirty="0" smtClean="0"/>
              <a:t> v </a:t>
            </a:r>
            <a:r>
              <a:rPr lang="en-US" sz="2400" kern="0" dirty="0" err="1" smtClean="0"/>
              <a:t>hlavnom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programe</a:t>
            </a:r>
            <a:r>
              <a:rPr lang="en-US" sz="2400" kern="0" dirty="0"/>
              <a:t>:</a:t>
            </a:r>
            <a:endParaRPr lang="sk-SK" sz="2400" kern="0" dirty="0"/>
          </a:p>
        </p:txBody>
      </p:sp>
      <p:sp>
        <p:nvSpPr>
          <p:cNvPr id="23" name="Rounded Rectangle 1"/>
          <p:cNvSpPr>
            <a:spLocks noChangeArrowheads="1"/>
          </p:cNvSpPr>
          <p:nvPr/>
        </p:nvSpPr>
        <p:spPr bwMode="auto">
          <a:xfrm>
            <a:off x="6519492" y="4564856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  <a:defRPr/>
            </a:pPr>
            <a:r>
              <a:rPr lang="en-US" altLang="sk-SK" sz="2400" dirty="0">
                <a:solidFill>
                  <a:srgbClr val="000000"/>
                </a:solidFill>
              </a:rPr>
              <a:t>program: </a:t>
            </a:r>
            <a:r>
              <a:rPr lang="sk-SK" altLang="sk-SK" sz="2400" dirty="0" smtClean="0">
                <a:solidFill>
                  <a:srgbClr val="000000"/>
                </a:solidFill>
              </a:rPr>
              <a:t>0</a:t>
            </a:r>
            <a:r>
              <a:rPr lang="en-US" altLang="sk-SK" sz="2400" dirty="0" smtClean="0">
                <a:solidFill>
                  <a:srgbClr val="000000"/>
                </a:solidFill>
              </a:rPr>
              <a:t>9</a:t>
            </a:r>
            <a:r>
              <a:rPr lang="sk-SK" altLang="sk-SK" sz="2400" dirty="0" smtClean="0">
                <a:solidFill>
                  <a:srgbClr val="000000"/>
                </a:solidFill>
              </a:rPr>
              <a:t>p0</a:t>
            </a:r>
            <a:r>
              <a:rPr lang="en-US" altLang="sk-SK" sz="2400" dirty="0">
                <a:solidFill>
                  <a:srgbClr val="000000"/>
                </a:solidFill>
              </a:rPr>
              <a:t>5</a:t>
            </a:r>
            <a:r>
              <a:rPr lang="sk-SK" altLang="sk-SK" sz="2400" dirty="0" smtClean="0">
                <a:solidFill>
                  <a:srgbClr val="000000"/>
                </a:solidFill>
              </a:rPr>
              <a:t>.</a:t>
            </a:r>
            <a:r>
              <a:rPr lang="sk-SK" altLang="sk-SK" sz="2400" dirty="0" err="1" smtClean="0">
                <a:solidFill>
                  <a:srgbClr val="000000"/>
                </a:solidFill>
              </a:rPr>
              <a:t>cpp</a:t>
            </a:r>
            <a:endParaRPr lang="sk-SK" altLang="sk-SK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2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</a:t>
            </a:r>
            <a:r>
              <a:rPr lang="sk-SK" dirty="0" smtClean="0"/>
              <a:t>pakovanie ukazovateľov: aké hodnoty majú premenné?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50" y="6385719"/>
            <a:ext cx="9450387" cy="929481"/>
          </a:xfrm>
        </p:spPr>
        <p:txBody>
          <a:bodyPr/>
          <a:lstStyle/>
          <a:p>
            <a:r>
              <a:rPr lang="sk-SK" sz="2800" dirty="0" smtClean="0"/>
              <a:t>Určte hodnoty </a:t>
            </a:r>
            <a:r>
              <a:rPr lang="sk-SK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sk-SK" sz="2800" dirty="0" smtClean="0"/>
              <a:t>, </a:t>
            </a:r>
            <a:r>
              <a:rPr lang="en-US" sz="2800" dirty="0" err="1" smtClean="0"/>
              <a:t>prvkov</a:t>
            </a:r>
            <a:r>
              <a:rPr lang="sk-SK" sz="2800" dirty="0" smtClean="0"/>
              <a:t> poľa </a:t>
            </a:r>
            <a:r>
              <a:rPr lang="sk-SK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ole</a:t>
            </a:r>
            <a:r>
              <a:rPr lang="sk-SK" sz="2800" dirty="0" smtClean="0"/>
              <a:t>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sk-SK" sz="2800" dirty="0" smtClean="0"/>
              <a:t> </a:t>
            </a:r>
            <a:r>
              <a:rPr lang="en-US" sz="2800" dirty="0" smtClean="0"/>
              <a:t>v k</a:t>
            </a:r>
            <a:r>
              <a:rPr lang="sk-SK" sz="2800" dirty="0" err="1" smtClean="0"/>
              <a:t>aždom</a:t>
            </a:r>
            <a:r>
              <a:rPr lang="sk-SK" sz="2800" dirty="0" smtClean="0"/>
              <a:t> kroku programu.</a:t>
            </a:r>
            <a:endParaRPr lang="sk-SK" sz="2800" dirty="0"/>
          </a:p>
        </p:txBody>
      </p:sp>
      <p:sp>
        <p:nvSpPr>
          <p:cNvPr id="4" name="Rectangle 3"/>
          <p:cNvSpPr/>
          <p:nvPr/>
        </p:nvSpPr>
        <p:spPr>
          <a:xfrm>
            <a:off x="235651" y="1356519"/>
            <a:ext cx="7506586" cy="403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011966">
              <a:defRPr/>
            </a:pPr>
            <a:endParaRPr lang="sk-SK" sz="1992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0837" y="1432719"/>
            <a:ext cx="69342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sk-SK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pole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[10], 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&amp;i;</a:t>
            </a:r>
          </a:p>
          <a:p>
            <a:pPr marL="457200" indent="-457200" algn="l" defTabSz="1011966" eaLnBrk="1" hangingPunct="1">
              <a:spcBef>
                <a:spcPct val="0"/>
              </a:spcBef>
              <a:buFontTx/>
              <a:buAutoNum type="arabicPlain" startAt="4"/>
              <a:defRPr/>
            </a:pP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pole[*p]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sk-SK" sz="24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 defTabSz="1011966" eaLnBrk="1" hangingPunct="1">
              <a:spcBef>
                <a:spcPct val="0"/>
              </a:spcBef>
              <a:buFontTx/>
              <a:buAutoNum type="arabicPlain" startAt="4"/>
              <a:defRPr/>
            </a:pP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k-SK" altLang="sk-SK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 defTabSz="1011966" eaLnBrk="1" hangingPunct="1">
              <a:spcBef>
                <a:spcPct val="0"/>
              </a:spcBef>
              <a:buFontTx/>
              <a:buAutoNum type="arabicPlain" startAt="5"/>
              <a:defRPr/>
            </a:pP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&lt;10; </a:t>
            </a:r>
            <a:r>
              <a:rPr lang="en-US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sk-SK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 defTabSz="1011966" eaLnBrk="1" hangingPunct="1">
              <a:spcBef>
                <a:spcPct val="0"/>
              </a:spcBef>
              <a:buFontTx/>
              <a:buAutoNum type="arabicPlain" startAt="5"/>
              <a:defRPr/>
            </a:pP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457200" indent="-457200" algn="l" defTabSz="1011966" eaLnBrk="1" hangingPunct="1">
              <a:spcBef>
                <a:spcPct val="0"/>
              </a:spcBef>
              <a:buFontTx/>
              <a:buAutoNum type="arabicPlain" startAt="7"/>
              <a:defRPr/>
            </a:pP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k-SK" altLang="sk-SK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 defTabSz="1011966" eaLnBrk="1" hangingPunct="1">
              <a:spcBef>
                <a:spcPct val="0"/>
              </a:spcBef>
              <a:buFontTx/>
              <a:buAutoNum type="arabicPlain" startAt="7"/>
              <a:defRPr/>
            </a:pP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(p = pole; p&lt;pole+10;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sk-SK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 defTabSz="1011966" eaLnBrk="1" hangingPunct="1">
              <a:spcBef>
                <a:spcPct val="0"/>
              </a:spcBef>
              <a:buFontTx/>
              <a:buAutoNum type="arabicPlain" startAt="7"/>
              <a:defRPr/>
            </a:pP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sk-SK" altLang="sk-SK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1"/>
          <p:cNvSpPr>
            <a:spLocks noChangeArrowheads="1"/>
          </p:cNvSpPr>
          <p:nvPr/>
        </p:nvSpPr>
        <p:spPr bwMode="auto">
          <a:xfrm>
            <a:off x="6595692" y="6927056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  <a:defRPr/>
            </a:pPr>
            <a:r>
              <a:rPr lang="en-US" altLang="sk-SK" sz="2400" dirty="0">
                <a:solidFill>
                  <a:srgbClr val="000000"/>
                </a:solidFill>
              </a:rPr>
              <a:t>program: </a:t>
            </a:r>
            <a:r>
              <a:rPr lang="sk-SK" altLang="sk-SK" sz="2400" dirty="0" smtClean="0">
                <a:solidFill>
                  <a:srgbClr val="000000"/>
                </a:solidFill>
              </a:rPr>
              <a:t>0</a:t>
            </a:r>
            <a:r>
              <a:rPr lang="en-US" altLang="sk-SK" sz="2400" dirty="0" smtClean="0">
                <a:solidFill>
                  <a:srgbClr val="000000"/>
                </a:solidFill>
              </a:rPr>
              <a:t>9</a:t>
            </a:r>
            <a:r>
              <a:rPr lang="sk-SK" altLang="sk-SK" sz="2400" dirty="0" smtClean="0">
                <a:solidFill>
                  <a:srgbClr val="000000"/>
                </a:solidFill>
              </a:rPr>
              <a:t>p0</a:t>
            </a:r>
            <a:r>
              <a:rPr lang="en-US" altLang="sk-SK" sz="2400" dirty="0">
                <a:solidFill>
                  <a:srgbClr val="000000"/>
                </a:solidFill>
              </a:rPr>
              <a:t>6</a:t>
            </a:r>
            <a:r>
              <a:rPr lang="sk-SK" altLang="sk-SK" sz="2400" dirty="0" smtClean="0">
                <a:solidFill>
                  <a:srgbClr val="000000"/>
                </a:solidFill>
              </a:rPr>
              <a:t>.</a:t>
            </a:r>
            <a:r>
              <a:rPr lang="sk-SK" altLang="sk-SK" sz="2400" dirty="0" err="1" smtClean="0">
                <a:solidFill>
                  <a:srgbClr val="000000"/>
                </a:solidFill>
              </a:rPr>
              <a:t>cpp</a:t>
            </a:r>
            <a:endParaRPr lang="sk-SK" altLang="sk-SK" sz="2400" dirty="0">
              <a:solidFill>
                <a:srgbClr val="000000"/>
              </a:solidFill>
            </a:endParaRPr>
          </a:p>
        </p:txBody>
      </p:sp>
      <p:sp>
        <p:nvSpPr>
          <p:cNvPr id="8" name="Bublina v tvare zaobleného obdĺžnika 7"/>
          <p:cNvSpPr/>
          <p:nvPr/>
        </p:nvSpPr>
        <p:spPr bwMode="auto">
          <a:xfrm>
            <a:off x="4922043" y="3028951"/>
            <a:ext cx="4267200" cy="914400"/>
          </a:xfrm>
          <a:prstGeom prst="wedgeRoundRectCallout">
            <a:avLst>
              <a:gd name="adj1" fmla="val -56707"/>
              <a:gd name="adj2" fmla="val 28792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sz="2400" dirty="0" smtClean="0">
                <a:latin typeface="Arial" charset="0"/>
              </a:rPr>
              <a:t>Doplňte, aby hodnoty v poli 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pole</a:t>
            </a:r>
            <a:r>
              <a:rPr lang="sk-SK" sz="2400" dirty="0" smtClean="0">
                <a:latin typeface="Arial" charset="0"/>
              </a:rPr>
              <a:t> boli od 10 po 1</a:t>
            </a:r>
            <a:endParaRPr kumimoji="0" lang="sk-SK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Bublina v tvare zaobleného obdĺžnika 8"/>
          <p:cNvSpPr/>
          <p:nvPr/>
        </p:nvSpPr>
        <p:spPr bwMode="auto">
          <a:xfrm>
            <a:off x="5608637" y="5090319"/>
            <a:ext cx="4267200" cy="914400"/>
          </a:xfrm>
          <a:prstGeom prst="wedgeRoundRectCallout">
            <a:avLst>
              <a:gd name="adj1" fmla="val -84155"/>
              <a:gd name="adj2" fmla="val -46489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sz="2400" dirty="0" smtClean="0">
                <a:latin typeface="Arial" charset="0"/>
              </a:rPr>
              <a:t>Doplňte, aby hodnoty v poli 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pole</a:t>
            </a:r>
            <a:r>
              <a:rPr lang="sk-SK" sz="2400" dirty="0" smtClean="0">
                <a:latin typeface="Arial" charset="0"/>
              </a:rPr>
              <a:t> boli od 20 po 2</a:t>
            </a:r>
            <a:endParaRPr kumimoji="0" lang="sk-SK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Bublina v tvare zaobleného obdĺžnika 9"/>
          <p:cNvSpPr/>
          <p:nvPr/>
        </p:nvSpPr>
        <p:spPr bwMode="auto">
          <a:xfrm>
            <a:off x="5281580" y="5061605"/>
            <a:ext cx="4921314" cy="1400314"/>
          </a:xfrm>
          <a:prstGeom prst="wedgeRoundRectCallout">
            <a:avLst>
              <a:gd name="adj1" fmla="val -59813"/>
              <a:gd name="adj2" fmla="val -39102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sz="2400" dirty="0" smtClean="0">
                <a:latin typeface="Arial" charset="0"/>
              </a:rPr>
              <a:t>Doplňte, aby hodnoty v poli 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pole</a:t>
            </a:r>
            <a:r>
              <a:rPr lang="sk-SK" sz="2400" dirty="0" smtClean="0">
                <a:latin typeface="Arial" charset="0"/>
              </a:rPr>
              <a:t> boli od 20 po 2 – bez využitia predchádzajúcich hodnôt</a:t>
            </a:r>
            <a:endParaRPr kumimoji="0" lang="sk-SK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1341437" y="3566319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sk-SK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pole[</a:t>
            </a:r>
            <a:r>
              <a:rPr lang="en-US" altLang="sk-SK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sk-SK" altLang="sk-SK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sk-SK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10 - </a:t>
            </a:r>
            <a:r>
              <a:rPr lang="en-US" altLang="sk-SK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sk-SK" altLang="sk-SK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k-SK" sz="2400" dirty="0">
              <a:solidFill>
                <a:srgbClr val="FF0000"/>
              </a:solidFill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1316836" y="4755807"/>
            <a:ext cx="2396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011966" eaLnBrk="1" hangingPunct="1">
              <a:defRPr/>
            </a:pPr>
            <a:r>
              <a:rPr lang="en-US" altLang="sk-SK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 = *p * 2;</a:t>
            </a:r>
            <a:endParaRPr lang="sk-SK" altLang="sk-SK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1209421" y="4809381"/>
            <a:ext cx="4055919" cy="46166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*p = 20</a:t>
            </a:r>
            <a:r>
              <a:rPr kumimoji="0" lang="en-US" altLang="sk-SK" sz="24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– 2*(p-pole);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55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Pozn</a:t>
            </a:r>
            <a:r>
              <a:rPr lang="sk-SK" dirty="0" err="1" smtClean="0"/>
              <a:t>ámky</a:t>
            </a:r>
            <a:r>
              <a:rPr lang="sk-SK" dirty="0" smtClean="0"/>
              <a:t> k testu: </a:t>
            </a:r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sk-SK" dirty="0" smtClean="0"/>
              <a:t>správne napísať cyklus	- </a:t>
            </a:r>
            <a:r>
              <a:rPr lang="sk-SK" dirty="0" smtClean="0">
                <a:solidFill>
                  <a:srgbClr val="FF0000"/>
                </a:solidFill>
              </a:rPr>
              <a:t>pomôcka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432719"/>
            <a:ext cx="9752013" cy="6019800"/>
          </a:xfrm>
        </p:spPr>
        <p:txBody>
          <a:bodyPr/>
          <a:lstStyle/>
          <a:p>
            <a:r>
              <a:rPr lang="sk-SK" sz="2800" dirty="0" smtClean="0"/>
              <a:t>Ako správne určiť pre cyklus:</a:t>
            </a:r>
          </a:p>
          <a:p>
            <a:pPr lvl="1"/>
            <a:r>
              <a:rPr lang="sk-SK" sz="2400" dirty="0" smtClean="0"/>
              <a:t>Hraničné hodnoty</a:t>
            </a:r>
          </a:p>
          <a:p>
            <a:pPr lvl="1"/>
            <a:r>
              <a:rPr lang="sk-SK" sz="2400" dirty="0" smtClean="0"/>
              <a:t>Iteráciu</a:t>
            </a:r>
          </a:p>
          <a:p>
            <a:pPr lvl="1"/>
            <a:r>
              <a:rPr lang="sk-SK" sz="2400" dirty="0" smtClean="0"/>
              <a:t>Príkaz</a:t>
            </a:r>
          </a:p>
          <a:p>
            <a:r>
              <a:rPr lang="sk-SK" sz="2800" dirty="0"/>
              <a:t>Postupovať analogicky, ako sme hovorili pre vnorené cykly a kreslenie obrázkov </a:t>
            </a:r>
          </a:p>
          <a:p>
            <a:pPr lvl="1"/>
            <a:r>
              <a:rPr lang="sk-SK" sz="2400" dirty="0"/>
              <a:t>To boli tiež </a:t>
            </a:r>
            <a:r>
              <a:rPr lang="sk-SK" sz="2400" dirty="0" smtClean="0"/>
              <a:t>cykly</a:t>
            </a:r>
            <a:endParaRPr lang="sk-SK" sz="2800" dirty="0" smtClean="0"/>
          </a:p>
          <a:p>
            <a:r>
              <a:rPr lang="sk-SK" sz="2800" dirty="0" smtClean="0">
                <a:solidFill>
                  <a:srgbClr val="FF0000"/>
                </a:solidFill>
              </a:rPr>
              <a:t>Určovanie hraničných hodnôt </a:t>
            </a:r>
            <a:r>
              <a:rPr lang="en-US" sz="2800" dirty="0" smtClean="0">
                <a:solidFill>
                  <a:srgbClr val="FF0000"/>
                </a:solidFill>
              </a:rPr>
              <a:t>+</a:t>
            </a:r>
            <a:r>
              <a:rPr lang="sk-SK" sz="2800" dirty="0" smtClean="0">
                <a:solidFill>
                  <a:srgbClr val="FF0000"/>
                </a:solidFill>
              </a:rPr>
              <a:t> iterácie</a:t>
            </a:r>
            <a:r>
              <a:rPr lang="sk-SK" sz="2800" dirty="0" smtClean="0"/>
              <a:t>:</a:t>
            </a:r>
          </a:p>
          <a:p>
            <a:pPr lvl="1"/>
            <a:r>
              <a:rPr lang="sk-SK" sz="2400" dirty="0" smtClean="0"/>
              <a:t>Ak len </a:t>
            </a:r>
            <a:r>
              <a:rPr lang="sk-SK" sz="2400" dirty="0" smtClean="0">
                <a:solidFill>
                  <a:srgbClr val="00B050"/>
                </a:solidFill>
              </a:rPr>
              <a:t>vypisujeme hodnoty</a:t>
            </a:r>
            <a:r>
              <a:rPr lang="sk-SK" sz="2400" dirty="0" smtClean="0"/>
              <a:t>, </a:t>
            </a:r>
            <a:r>
              <a:rPr lang="en-US" sz="2400" dirty="0" err="1" smtClean="0"/>
              <a:t>treba</a:t>
            </a:r>
            <a:r>
              <a:rPr lang="en-US" sz="2400" dirty="0" smtClean="0"/>
              <a:t> bra</a:t>
            </a:r>
            <a:r>
              <a:rPr lang="sk-SK" sz="2400" dirty="0" smtClean="0"/>
              <a:t>ť do úvahy </a:t>
            </a:r>
            <a:r>
              <a:rPr lang="sk-SK" sz="2400" dirty="0" smtClean="0">
                <a:solidFill>
                  <a:srgbClr val="00B050"/>
                </a:solidFill>
              </a:rPr>
              <a:t>poradie</a:t>
            </a:r>
          </a:p>
          <a:p>
            <a:pPr lvl="2"/>
            <a:r>
              <a:rPr lang="sk-SK" sz="2000" dirty="0" smtClean="0"/>
              <a:t>Napr. vypisovanie párnych hodnôt, ideme s krokom 2, vypisujeme ale v poradí od najmenšieho po najväčší</a:t>
            </a:r>
          </a:p>
          <a:p>
            <a:pPr lvl="1"/>
            <a:r>
              <a:rPr lang="sk-SK" sz="2400" dirty="0" smtClean="0"/>
              <a:t>Ak </a:t>
            </a:r>
            <a:r>
              <a:rPr lang="sk-SK" sz="2400" dirty="0" smtClean="0">
                <a:solidFill>
                  <a:srgbClr val="00B050"/>
                </a:solidFill>
              </a:rPr>
              <a:t>zapisujeme do poľa</a:t>
            </a:r>
            <a:r>
              <a:rPr lang="sk-SK" sz="2400" dirty="0" smtClean="0"/>
              <a:t>, treba brať do úvahy </a:t>
            </a:r>
            <a:r>
              <a:rPr lang="sk-SK" sz="2400" dirty="0" smtClean="0">
                <a:solidFill>
                  <a:srgbClr val="00B050"/>
                </a:solidFill>
              </a:rPr>
              <a:t>indexy</a:t>
            </a:r>
          </a:p>
          <a:p>
            <a:pPr lvl="2"/>
            <a:r>
              <a:rPr lang="sk-SK" sz="2000" dirty="0" smtClean="0"/>
              <a:t>Napr. nemôžeme zapisovať hodnotu len každému druhému prvku poľa, ale zase to môžeme zapisovať od najväčšieho indexu po najmenší</a:t>
            </a:r>
          </a:p>
        </p:txBody>
      </p:sp>
    </p:spTree>
    <p:extLst>
      <p:ext uri="{BB962C8B-B14F-4D97-AF65-F5344CB8AC3E}">
        <p14:creationId xmlns:p14="http://schemas.microsoft.com/office/powerpoint/2010/main" val="368214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spr</a:t>
            </a:r>
            <a:r>
              <a:rPr lang="sk-SK" dirty="0" err="1" smtClean="0"/>
              <a:t>ávne</a:t>
            </a:r>
            <a:r>
              <a:rPr lang="sk-SK" dirty="0" smtClean="0"/>
              <a:t> napísať cyklus </a:t>
            </a:r>
            <a:endParaRPr lang="sk-SK" dirty="0"/>
          </a:p>
        </p:txBody>
      </p:sp>
      <p:sp>
        <p:nvSpPr>
          <p:cNvPr id="5" name="Zástupný objekt pre obsah 2"/>
          <p:cNvSpPr txBox="1">
            <a:spLocks/>
          </p:cNvSpPr>
          <p:nvPr/>
        </p:nvSpPr>
        <p:spPr>
          <a:xfrm>
            <a:off x="150812" y="1292299"/>
            <a:ext cx="9953625" cy="2190618"/>
          </a:xfrm>
          <a:prstGeom prst="rect">
            <a:avLst/>
          </a:prstGeom>
        </p:spPr>
        <p:txBody>
          <a:bodyPr/>
          <a:lstStyle>
            <a:lvl1pPr marL="379300" indent="-379300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665" indent="-317404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445" indent="-252342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2707" indent="-252342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0555" indent="-253923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7618" indent="-253923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4681" indent="-253923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1744" indent="-253923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08808" indent="-253923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kern="0" dirty="0" smtClean="0">
                <a:solidFill>
                  <a:srgbClr val="FF0000"/>
                </a:solidFill>
              </a:rPr>
              <a:t>V</a:t>
            </a:r>
            <a:r>
              <a:rPr lang="sk-SK" sz="2400" kern="0" dirty="0" err="1" smtClean="0">
                <a:solidFill>
                  <a:srgbClr val="FF0000"/>
                </a:solidFill>
              </a:rPr>
              <a:t>ypíšte</a:t>
            </a:r>
            <a:r>
              <a:rPr lang="sk-SK" sz="2400" kern="0" dirty="0" smtClean="0">
                <a:solidFill>
                  <a:srgbClr val="FF0000"/>
                </a:solidFill>
              </a:rPr>
              <a:t> </a:t>
            </a:r>
            <a:r>
              <a:rPr lang="sk-SK" sz="2400" kern="0" dirty="0">
                <a:solidFill>
                  <a:srgbClr val="FF0000"/>
                </a:solidFill>
              </a:rPr>
              <a:t>si indexy a k nim prislúchajúce hodnoty</a:t>
            </a:r>
          </a:p>
          <a:p>
            <a:r>
              <a:rPr kumimoji="0" lang="sk-SK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Urč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</a:t>
            </a:r>
            <a:r>
              <a:rPr kumimoji="0" lang="sk-SK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minimálny</a:t>
            </a:r>
            <a:r>
              <a:rPr kumimoji="0" lang="sk-SK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 </a:t>
            </a:r>
            <a:r>
              <a:rPr lang="sk-SK" sz="2400" kern="0" noProof="0" dirty="0" smtClean="0">
                <a:solidFill>
                  <a:srgbClr val="000000"/>
                </a:solidFill>
                <a:latin typeface="Arial"/>
              </a:rPr>
              <a:t>maximálny index</a:t>
            </a:r>
          </a:p>
          <a:p>
            <a:pPr marL="787265" lvl="1" indent="-342900"/>
            <a:r>
              <a:rPr lang="sk-SK" sz="2000" kern="0" noProof="0" dirty="0" smtClean="0">
                <a:solidFill>
                  <a:srgbClr val="000000"/>
                </a:solidFill>
                <a:latin typeface="Arial"/>
              </a:rPr>
              <a:t>Čo idete meniť, vypisovať, ...</a:t>
            </a:r>
            <a:endParaRPr kumimoji="0" lang="sk-SK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r>
              <a:rPr kumimoji="0" lang="sk-SK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Nádite</a:t>
            </a:r>
            <a:r>
              <a:rPr kumimoji="0" lang="sk-SK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vzťah medzi indexami a </a:t>
            </a:r>
          </a:p>
          <a:p>
            <a:pPr marL="0" indent="0">
              <a:buNone/>
            </a:pPr>
            <a:r>
              <a:rPr lang="sk-SK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sk-SK" sz="2400" kern="0" dirty="0" smtClean="0">
                <a:solidFill>
                  <a:srgbClr val="000000"/>
                </a:solidFill>
                <a:latin typeface="Arial"/>
              </a:rPr>
              <a:t>    </a:t>
            </a:r>
            <a:r>
              <a:rPr kumimoji="0" lang="sk-SK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hodnotami </a:t>
            </a:r>
            <a:endParaRPr lang="sk-SK" sz="2400" kern="0" dirty="0">
              <a:solidFill>
                <a:srgbClr val="000000"/>
              </a:solidFill>
              <a:latin typeface="Arial"/>
            </a:endParaRPr>
          </a:p>
          <a:p>
            <a:r>
              <a:rPr lang="sk-SK" sz="2400" kern="0" dirty="0" smtClean="0">
                <a:solidFill>
                  <a:srgbClr val="000000"/>
                </a:solidFill>
                <a:latin typeface="Arial"/>
              </a:rPr>
              <a:t>Určte krok</a:t>
            </a:r>
            <a:endParaRPr kumimoji="0" lang="sk-SK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57200" marR="0" lvl="0" indent="-457200" algn="l" defTabSz="101411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79300" marR="0" lvl="0" indent="-379300" algn="l" defTabSz="101411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79300" marR="0" lvl="0" indent="-379300" algn="l" defTabSz="101411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79300" marR="0" lvl="0" indent="-379300" algn="l" defTabSz="101411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79300" marR="0" lvl="0" indent="-379300" algn="l" defTabSz="101411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79300" marR="0" lvl="0" indent="-379300" algn="l" defTabSz="101411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79300" marR="0" lvl="0" indent="-379300" algn="l" defTabSz="101411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79300" marR="0" lvl="0" indent="-379300" algn="l" defTabSz="101411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sk-SK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837" y="4785519"/>
            <a:ext cx="294984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</a:rPr>
              <a:t>Indexy</a:t>
            </a: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:   </a:t>
            </a:r>
            <a:r>
              <a:rPr lang="en-US" sz="2400" dirty="0" err="1" smtClean="0">
                <a:solidFill>
                  <a:srgbClr val="FF0000"/>
                </a:solidFill>
                <a:latin typeface="+mn-lt"/>
              </a:rPr>
              <a:t>Hodnoty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: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</a:endParaRPr>
          </a:p>
          <a:p>
            <a:pPr lvl="0" algn="l"/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i: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p[0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]: 10</a:t>
            </a:r>
            <a:endParaRPr kumimoji="0" 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</a:endParaRPr>
          </a:p>
          <a:p>
            <a:pPr lvl="0" algn="l"/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i: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p[1]: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9</a:t>
            </a:r>
            <a:endParaRPr kumimoji="0" 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</a:endParaRPr>
          </a:p>
          <a:p>
            <a:pPr lvl="0" algn="l"/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i: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2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p[2]: 8 </a:t>
            </a:r>
          </a:p>
          <a:p>
            <a:pPr lvl="0" algn="l"/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</a:rPr>
              <a:t>…</a:t>
            </a:r>
          </a:p>
          <a:p>
            <a:pPr lvl="0" algn="l"/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i: 8</a:t>
            </a:r>
            <a:r>
              <a:rPr lang="en-US" sz="2400" b="1" dirty="0" smtClean="0">
                <a:latin typeface="Courier New" pitchFamily="49" charset="0"/>
              </a:rPr>
              <a:t>, 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p[8]: 2</a:t>
            </a:r>
          </a:p>
          <a:p>
            <a:pPr lvl="0" algn="l"/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</a:rPr>
              <a:t>i: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</a:rPr>
              <a:t> 9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</a:rPr>
              <a:t>, 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</a:rPr>
              <a:t>p[9]: 1</a:t>
            </a:r>
            <a:endParaRPr kumimoji="0" lang="sk-SK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56896" y="2594590"/>
            <a:ext cx="4495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Hrani</a:t>
            </a:r>
            <a:r>
              <a:rPr kumimoji="0" 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čné</a:t>
            </a: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 hodnoty indexov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sym typeface="Symbol"/>
              </a:rPr>
              <a:t>0, 9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for(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=0;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&lt;10;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++)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for(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=9;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</a:t>
            </a:r>
            <a:r>
              <a:rPr kumimoji="0" lang="en-US" sz="2400" b="1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&gt;=0;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--)</a:t>
            </a:r>
          </a:p>
        </p:txBody>
      </p:sp>
      <p:sp>
        <p:nvSpPr>
          <p:cNvPr id="11" name="TextBox 8"/>
          <p:cNvSpPr txBox="1"/>
          <p:nvPr/>
        </p:nvSpPr>
        <p:spPr>
          <a:xfrm>
            <a:off x="4980363" y="3878322"/>
            <a:ext cx="5179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Vz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ťah</a:t>
            </a: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 medzi hodnotami a indexami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: </a:t>
            </a:r>
            <a:endParaRPr lang="en-US" sz="2400" dirty="0" smtClean="0">
              <a:solidFill>
                <a:srgbClr val="000000"/>
              </a:solidFill>
              <a:latin typeface="Arial"/>
              <a:sym typeface="Symbol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p[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] = 10 -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endParaRPr lang="en-US" sz="24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4982272" y="4785519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Krok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: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posun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 o 1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 </a:t>
            </a:r>
            <a:endParaRPr lang="en-US" sz="24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4980363" y="5318919"/>
            <a:ext cx="41488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sz="2400" noProof="0" dirty="0" err="1" smtClean="0">
                <a:solidFill>
                  <a:srgbClr val="000000"/>
                </a:solidFill>
                <a:latin typeface="Arial"/>
                <a:sym typeface="Symbol"/>
              </a:rPr>
              <a:t>Výsledn</a:t>
            </a:r>
            <a:r>
              <a:rPr lang="sk-SK" sz="2400" dirty="0" smtClean="0">
                <a:solidFill>
                  <a:srgbClr val="000000"/>
                </a:solidFill>
                <a:latin typeface="Arial"/>
                <a:sym typeface="Symbol"/>
              </a:rPr>
              <a:t>é možné cykly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: </a:t>
            </a:r>
            <a:endParaRPr lang="en-US" sz="2400" dirty="0" smtClean="0">
              <a:solidFill>
                <a:srgbClr val="000000"/>
              </a:solidFill>
              <a:latin typeface="Arial"/>
              <a:sym typeface="Symbol"/>
            </a:endParaRPr>
          </a:p>
          <a:p>
            <a:pPr lvl="1" algn="l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for(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=0;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&lt;10;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++)</a:t>
            </a:r>
          </a:p>
          <a:p>
            <a:pPr lvl="1" algn="l"/>
            <a:r>
              <a:rPr lang="sk-SK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</a:t>
            </a:r>
            <a:r>
              <a:rPr lang="sk-SK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p[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] = 10 –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;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/>
            </a:endParaRPr>
          </a:p>
          <a:p>
            <a:pPr lvl="1" algn="l"/>
            <a:r>
              <a:rPr lang="sk-SK" dirty="0" err="1">
                <a:solidFill>
                  <a:srgbClr val="000000"/>
                </a:solidFill>
                <a:latin typeface="+mn-lt"/>
                <a:cs typeface="Courier New" panose="02070309020205020404" pitchFamily="49" charset="0"/>
                <a:sym typeface="Symbol"/>
              </a:rPr>
              <a:t>a</a:t>
            </a:r>
            <a:r>
              <a:rPr lang="en-US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  <a:sym typeface="Symbol"/>
              </a:rPr>
              <a:t>lebo</a:t>
            </a:r>
            <a:endParaRPr lang="en-US" dirty="0" smtClean="0">
              <a:solidFill>
                <a:srgbClr val="000000"/>
              </a:solidFill>
              <a:latin typeface="+mn-lt"/>
              <a:cs typeface="Courier New" panose="02070309020205020404" pitchFamily="49" charset="0"/>
              <a:sym typeface="Symbol"/>
            </a:endParaRPr>
          </a:p>
          <a:p>
            <a:pPr lvl="1" algn="l"/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for(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=9;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&gt;=0;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--)</a:t>
            </a:r>
          </a:p>
          <a:p>
            <a:pPr lvl="1" algn="l"/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	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p[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] = 10 –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;</a:t>
            </a:r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350837" y="3947319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Do 10</a:t>
            </a:r>
            <a:r>
              <a:rPr lang="sk-SK" sz="2400" dirty="0" smtClean="0">
                <a:solidFill>
                  <a:srgbClr val="0070C0"/>
                </a:solidFill>
                <a:latin typeface="Arial"/>
                <a:sym typeface="Symbol"/>
              </a:rPr>
              <a:t>-prvkového 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poľa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p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 zapísať hodnoty od 10</a:t>
            </a: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 po 1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sym typeface="Symbol"/>
              </a:rPr>
              <a:t> 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58846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spr</a:t>
            </a:r>
            <a:r>
              <a:rPr lang="sk-SK" dirty="0" err="1" smtClean="0"/>
              <a:t>ávne</a:t>
            </a:r>
            <a:r>
              <a:rPr lang="sk-SK" dirty="0" smtClean="0"/>
              <a:t> napísať cyklus </a:t>
            </a:r>
            <a:endParaRPr lang="sk-SK" dirty="0"/>
          </a:p>
        </p:txBody>
      </p:sp>
      <p:sp>
        <p:nvSpPr>
          <p:cNvPr id="5" name="Zástupný objekt pre obsah 2"/>
          <p:cNvSpPr txBox="1">
            <a:spLocks/>
          </p:cNvSpPr>
          <p:nvPr/>
        </p:nvSpPr>
        <p:spPr>
          <a:xfrm>
            <a:off x="150812" y="1292299"/>
            <a:ext cx="9953625" cy="2190618"/>
          </a:xfrm>
          <a:prstGeom prst="rect">
            <a:avLst/>
          </a:prstGeom>
        </p:spPr>
        <p:txBody>
          <a:bodyPr/>
          <a:lstStyle>
            <a:lvl1pPr marL="379300" indent="-379300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665" indent="-317404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445" indent="-252342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2707" indent="-252342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0555" indent="-253923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7618" indent="-253923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4681" indent="-253923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1744" indent="-253923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08808" indent="-253923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kern="0" dirty="0" smtClean="0">
                <a:solidFill>
                  <a:srgbClr val="FF0000"/>
                </a:solidFill>
              </a:rPr>
              <a:t>V</a:t>
            </a:r>
            <a:r>
              <a:rPr lang="sk-SK" sz="2400" kern="0" dirty="0" err="1" smtClean="0">
                <a:solidFill>
                  <a:srgbClr val="FF0000"/>
                </a:solidFill>
              </a:rPr>
              <a:t>ypíšte</a:t>
            </a:r>
            <a:r>
              <a:rPr lang="sk-SK" sz="2400" kern="0" dirty="0" smtClean="0">
                <a:solidFill>
                  <a:srgbClr val="FF0000"/>
                </a:solidFill>
              </a:rPr>
              <a:t> </a:t>
            </a:r>
            <a:r>
              <a:rPr lang="sk-SK" sz="2400" kern="0" dirty="0">
                <a:solidFill>
                  <a:srgbClr val="FF0000"/>
                </a:solidFill>
              </a:rPr>
              <a:t>si indexy a k nim prislúchajúce hodnoty</a:t>
            </a:r>
          </a:p>
          <a:p>
            <a:r>
              <a:rPr kumimoji="0" lang="sk-SK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Urč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</a:t>
            </a:r>
            <a:r>
              <a:rPr kumimoji="0" lang="sk-SK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minimálny</a:t>
            </a:r>
            <a:r>
              <a:rPr kumimoji="0" lang="sk-SK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 </a:t>
            </a:r>
            <a:r>
              <a:rPr lang="sk-SK" sz="2400" kern="0" noProof="0" dirty="0" smtClean="0">
                <a:solidFill>
                  <a:srgbClr val="000000"/>
                </a:solidFill>
                <a:latin typeface="Arial"/>
              </a:rPr>
              <a:t>maximálny index</a:t>
            </a:r>
          </a:p>
          <a:p>
            <a:pPr marL="787265" lvl="1" indent="-342900"/>
            <a:r>
              <a:rPr lang="sk-SK" sz="2000" kern="0" noProof="0" dirty="0" smtClean="0">
                <a:solidFill>
                  <a:srgbClr val="000000"/>
                </a:solidFill>
                <a:latin typeface="Arial"/>
              </a:rPr>
              <a:t>Čo idete meniť, vypisovať</a:t>
            </a:r>
            <a:endParaRPr kumimoji="0" lang="sk-SK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r>
              <a:rPr kumimoji="0" lang="sk-SK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Nádite</a:t>
            </a:r>
            <a:r>
              <a:rPr kumimoji="0" lang="sk-SK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vzťah medzi indexami a </a:t>
            </a:r>
          </a:p>
          <a:p>
            <a:pPr marL="0" indent="0">
              <a:buNone/>
            </a:pPr>
            <a:r>
              <a:rPr lang="sk-SK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sk-SK" sz="2400" kern="0" dirty="0" smtClean="0">
                <a:solidFill>
                  <a:srgbClr val="000000"/>
                </a:solidFill>
                <a:latin typeface="Arial"/>
              </a:rPr>
              <a:t>    </a:t>
            </a:r>
            <a:r>
              <a:rPr kumimoji="0" lang="sk-SK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hodnotami </a:t>
            </a:r>
            <a:endParaRPr lang="sk-SK" sz="2400" kern="0" dirty="0">
              <a:solidFill>
                <a:srgbClr val="000000"/>
              </a:solidFill>
              <a:latin typeface="Arial"/>
            </a:endParaRPr>
          </a:p>
          <a:p>
            <a:r>
              <a:rPr lang="sk-SK" sz="2400" kern="0" dirty="0" smtClean="0">
                <a:solidFill>
                  <a:srgbClr val="000000"/>
                </a:solidFill>
                <a:latin typeface="Arial"/>
              </a:rPr>
              <a:t>Určte krok</a:t>
            </a:r>
            <a:endParaRPr kumimoji="0" lang="sk-SK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57200" marR="0" lvl="0" indent="-457200" algn="l" defTabSz="101411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79300" marR="0" lvl="0" indent="-379300" algn="l" defTabSz="101411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79300" marR="0" lvl="0" indent="-379300" algn="l" defTabSz="101411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79300" marR="0" lvl="0" indent="-379300" algn="l" defTabSz="101411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79300" marR="0" lvl="0" indent="-379300" algn="l" defTabSz="101411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79300" marR="0" lvl="0" indent="-379300" algn="l" defTabSz="101411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79300" marR="0" lvl="0" indent="-379300" algn="l" defTabSz="101411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79300" marR="0" lvl="0" indent="-379300" algn="l" defTabSz="101411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sk-SK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837" y="4785519"/>
            <a:ext cx="294984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</a:rPr>
              <a:t>Indexy</a:t>
            </a: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:   </a:t>
            </a:r>
            <a:r>
              <a:rPr lang="en-US" sz="2400" dirty="0" err="1" smtClean="0">
                <a:solidFill>
                  <a:srgbClr val="FF0000"/>
                </a:solidFill>
                <a:latin typeface="+mn-lt"/>
              </a:rPr>
              <a:t>Hodnoty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: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</a:endParaRPr>
          </a:p>
          <a:p>
            <a:pPr lvl="0" algn="l"/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i: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p[0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]: </a:t>
            </a:r>
            <a:r>
              <a:rPr lang="sk-SK" sz="2400" b="1" dirty="0">
                <a:solidFill>
                  <a:srgbClr val="FF0000"/>
                </a:solidFill>
                <a:latin typeface="Courier New" pitchFamily="49" charset="0"/>
              </a:rPr>
              <a:t>2</a:t>
            </a:r>
            <a:endParaRPr kumimoji="0" 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</a:endParaRPr>
          </a:p>
          <a:p>
            <a:pPr lvl="0" algn="l"/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i: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p[1]: </a:t>
            </a:r>
            <a:r>
              <a:rPr lang="sk-SK" sz="2400" b="1" dirty="0" smtClean="0">
                <a:solidFill>
                  <a:srgbClr val="FF0000"/>
                </a:solidFill>
                <a:latin typeface="Courier New" pitchFamily="49" charset="0"/>
              </a:rPr>
              <a:t>4</a:t>
            </a:r>
            <a:endParaRPr kumimoji="0" 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</a:endParaRPr>
          </a:p>
          <a:p>
            <a:pPr lvl="0" algn="l"/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i: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2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p[2]: </a:t>
            </a:r>
            <a:r>
              <a:rPr lang="sk-SK" sz="2400" b="1" dirty="0">
                <a:solidFill>
                  <a:srgbClr val="FF0000"/>
                </a:solidFill>
                <a:latin typeface="Courier New" pitchFamily="49" charset="0"/>
              </a:rPr>
              <a:t>6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</a:p>
          <a:p>
            <a:pPr lvl="0" algn="l"/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</a:rPr>
              <a:t>…</a:t>
            </a:r>
          </a:p>
          <a:p>
            <a:pPr lvl="0" algn="l"/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i: 8</a:t>
            </a:r>
            <a:r>
              <a:rPr lang="en-US" sz="2400" b="1" dirty="0" smtClean="0">
                <a:latin typeface="Courier New" pitchFamily="49" charset="0"/>
              </a:rPr>
              <a:t>, 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p[8]: </a:t>
            </a:r>
            <a:r>
              <a:rPr lang="sk-SK" sz="2400" b="1" dirty="0" smtClean="0">
                <a:solidFill>
                  <a:srgbClr val="FF0000"/>
                </a:solidFill>
                <a:latin typeface="Courier New" pitchFamily="49" charset="0"/>
              </a:rPr>
              <a:t>18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vl="0" algn="l"/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</a:rPr>
              <a:t>i: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</a:rPr>
              <a:t> 9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</a:rPr>
              <a:t>, 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</a:rPr>
              <a:t>p[9]: </a:t>
            </a:r>
            <a:r>
              <a:rPr kumimoji="0" lang="sk-SK" sz="2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</a:rPr>
              <a:t>20</a:t>
            </a:r>
            <a:endParaRPr kumimoji="0" lang="sk-SK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56896" y="2594590"/>
            <a:ext cx="4495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Hrani</a:t>
            </a:r>
            <a:r>
              <a:rPr kumimoji="0" 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čné</a:t>
            </a: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 hodnoty indexov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sym typeface="Symbol"/>
              </a:rPr>
              <a:t>0, 9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for(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=0;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&lt;10;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++)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for(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=9;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&gt;=0;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-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-)</a:t>
            </a:r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4980363" y="3878322"/>
            <a:ext cx="5179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Vz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ťah</a:t>
            </a: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 medzi hodnotami a indexami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: </a:t>
            </a:r>
            <a:endParaRPr lang="en-US" sz="2400" dirty="0" smtClean="0">
              <a:solidFill>
                <a:srgbClr val="000000"/>
              </a:solidFill>
              <a:latin typeface="Arial"/>
              <a:sym typeface="Symbol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p[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] = 2 * (i+1)</a:t>
            </a:r>
          </a:p>
        </p:txBody>
      </p:sp>
      <p:sp>
        <p:nvSpPr>
          <p:cNvPr id="12" name="TextBox 8"/>
          <p:cNvSpPr txBox="1"/>
          <p:nvPr/>
        </p:nvSpPr>
        <p:spPr>
          <a:xfrm>
            <a:off x="4982272" y="4785519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Krok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: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posun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 o 1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 </a:t>
            </a:r>
            <a:endParaRPr lang="en-US" sz="24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4980363" y="5318919"/>
            <a:ext cx="433323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sz="2400" noProof="0" dirty="0" err="1" smtClean="0">
                <a:solidFill>
                  <a:srgbClr val="000000"/>
                </a:solidFill>
                <a:latin typeface="Arial"/>
                <a:sym typeface="Symbol"/>
              </a:rPr>
              <a:t>Výsledn</a:t>
            </a:r>
            <a:r>
              <a:rPr lang="sk-SK" sz="2400" dirty="0" smtClean="0">
                <a:solidFill>
                  <a:srgbClr val="000000"/>
                </a:solidFill>
                <a:latin typeface="Arial"/>
                <a:sym typeface="Symbol"/>
              </a:rPr>
              <a:t>é možné cykly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: </a:t>
            </a:r>
            <a:endParaRPr lang="en-US" sz="2400" dirty="0" smtClean="0">
              <a:solidFill>
                <a:srgbClr val="000000"/>
              </a:solidFill>
              <a:latin typeface="Arial"/>
              <a:sym typeface="Symbol"/>
            </a:endParaRPr>
          </a:p>
          <a:p>
            <a:pPr lvl="1" algn="l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for(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=0;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&lt;10;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++)</a:t>
            </a:r>
          </a:p>
          <a:p>
            <a:pPr lvl="1" algn="l"/>
            <a:r>
              <a:rPr lang="sk-SK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</a:t>
            </a:r>
            <a:r>
              <a:rPr lang="sk-SK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p[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] =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2 * (i+1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);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/>
            </a:endParaRPr>
          </a:p>
          <a:p>
            <a:pPr lvl="1" algn="l"/>
            <a:r>
              <a:rPr lang="sk-SK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  <a:sym typeface="Symbol"/>
              </a:rPr>
              <a:t>a</a:t>
            </a:r>
            <a:r>
              <a:rPr lang="en-US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  <a:sym typeface="Symbol"/>
              </a:rPr>
              <a:t>lebo</a:t>
            </a:r>
            <a:endParaRPr lang="en-US" dirty="0" smtClean="0">
              <a:solidFill>
                <a:srgbClr val="000000"/>
              </a:solidFill>
              <a:latin typeface="+mn-lt"/>
              <a:cs typeface="Courier New" panose="02070309020205020404" pitchFamily="49" charset="0"/>
              <a:sym typeface="Symbol"/>
            </a:endParaRPr>
          </a:p>
          <a:p>
            <a:pPr lvl="1" algn="l"/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for(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=9;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&gt;=0;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--)</a:t>
            </a:r>
          </a:p>
          <a:p>
            <a:pPr lvl="1" algn="l"/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	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p[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] = 2 * (i+1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);</a:t>
            </a:r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350837" y="3947319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Do 10</a:t>
            </a:r>
            <a:r>
              <a:rPr lang="sk-SK" sz="2400" dirty="0" smtClean="0">
                <a:solidFill>
                  <a:srgbClr val="0070C0"/>
                </a:solidFill>
                <a:latin typeface="Arial"/>
                <a:sym typeface="Symbol"/>
              </a:rPr>
              <a:t>-prvkového 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poľa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p</a:t>
            </a:r>
            <a:r>
              <a:rPr lang="en-US" sz="2400" dirty="0">
                <a:solidFill>
                  <a:srgbClr val="0070C0"/>
                </a:solidFill>
                <a:cs typeface="Courier New" panose="02070309020205020404" pitchFamily="49" charset="0"/>
                <a:sym typeface="Symbol"/>
              </a:rPr>
              <a:t> 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párne</a:t>
            </a: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 čísla: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 2,</a:t>
            </a: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 4, 6, ...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sym typeface="Symbol"/>
              </a:rPr>
              <a:t> 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0260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Časté nesprávne riešenia z testov: prečo sú nesprávne?</a:t>
            </a:r>
          </a:p>
        </p:txBody>
      </p:sp>
      <p:sp>
        <p:nvSpPr>
          <p:cNvPr id="3" name="Obdĺžnik 2"/>
          <p:cNvSpPr/>
          <p:nvPr/>
        </p:nvSpPr>
        <p:spPr>
          <a:xfrm>
            <a:off x="380838" y="2575719"/>
            <a:ext cx="507365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for(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=</a:t>
            </a:r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&gt;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=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1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--)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  <a:sym typeface="Symbol"/>
            </a:endParaRPr>
          </a:p>
          <a:p>
            <a:pPr algn="l"/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p[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] =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;</a:t>
            </a:r>
          </a:p>
        </p:txBody>
      </p:sp>
      <p:sp>
        <p:nvSpPr>
          <p:cNvPr id="4" name="TextBox 8"/>
          <p:cNvSpPr txBox="1"/>
          <p:nvPr/>
        </p:nvSpPr>
        <p:spPr>
          <a:xfrm>
            <a:off x="380838" y="1966119"/>
            <a:ext cx="7361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Do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N</a:t>
            </a:r>
            <a:r>
              <a:rPr lang="sk-SK" sz="2400" dirty="0" smtClean="0">
                <a:solidFill>
                  <a:srgbClr val="0070C0"/>
                </a:solidFill>
                <a:latin typeface="Arial"/>
                <a:sym typeface="Symbol"/>
              </a:rPr>
              <a:t>-prvkového 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poľa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p</a:t>
            </a:r>
            <a:r>
              <a:rPr lang="en-US" sz="2400" dirty="0">
                <a:solidFill>
                  <a:srgbClr val="0070C0"/>
                </a:solidFill>
                <a:cs typeface="Courier New" panose="02070309020205020404" pitchFamily="49" charset="0"/>
                <a:sym typeface="Symbol"/>
              </a:rPr>
              <a:t> 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zapísať hodnoty od </a:t>
            </a:r>
            <a:r>
              <a:rPr lang="sk-SK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N</a:t>
            </a: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 po 1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sym typeface="Symbol"/>
              </a:rPr>
              <a:t> 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481012" y="4480719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Do </a:t>
            </a:r>
            <a:r>
              <a:rPr lang="sk-SK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N</a:t>
            </a:r>
            <a:r>
              <a:rPr lang="sk-SK" sz="2400" dirty="0" smtClean="0">
                <a:solidFill>
                  <a:srgbClr val="0070C0"/>
                </a:solidFill>
                <a:latin typeface="Arial"/>
                <a:sym typeface="Symbol"/>
              </a:rPr>
              <a:t>-prvkového 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poľa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p</a:t>
            </a:r>
            <a:r>
              <a:rPr lang="en-US" sz="2400" dirty="0">
                <a:solidFill>
                  <a:srgbClr val="0070C0"/>
                </a:solidFill>
                <a:cs typeface="Courier New" panose="02070309020205020404" pitchFamily="49" charset="0"/>
                <a:sym typeface="Symbol"/>
              </a:rPr>
              <a:t> 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párne</a:t>
            </a: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 čísla: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 2,</a:t>
            </a: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 4, 6, ...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sym typeface="Symbol"/>
              </a:rPr>
              <a:t> 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481012" y="5185390"/>
            <a:ext cx="507365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for(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=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1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&lt;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=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N;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++)</a:t>
            </a:r>
          </a:p>
          <a:p>
            <a:pPr algn="l"/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p[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] 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2 *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;</a:t>
            </a:r>
          </a:p>
        </p:txBody>
      </p:sp>
      <p:sp>
        <p:nvSpPr>
          <p:cNvPr id="7" name="Obdĺžnik 6"/>
          <p:cNvSpPr/>
          <p:nvPr/>
        </p:nvSpPr>
        <p:spPr>
          <a:xfrm>
            <a:off x="481012" y="6164322"/>
            <a:ext cx="507365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for(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=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&lt;2*N;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+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=2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  <a:sym typeface="Symbol"/>
            </a:endParaRPr>
          </a:p>
          <a:p>
            <a:pPr algn="l"/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p[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] =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;</a:t>
            </a:r>
          </a:p>
        </p:txBody>
      </p:sp>
      <p:sp>
        <p:nvSpPr>
          <p:cNvPr id="8" name="Obdĺžnik 7"/>
          <p:cNvSpPr/>
          <p:nvPr/>
        </p:nvSpPr>
        <p:spPr>
          <a:xfrm>
            <a:off x="328612" y="3421122"/>
            <a:ext cx="507365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for(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=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&lt;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++)</a:t>
            </a:r>
          </a:p>
          <a:p>
            <a:pPr algn="l"/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p[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] 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N;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  <a:sym typeface="Symbol"/>
            </a:endParaRPr>
          </a:p>
        </p:txBody>
      </p:sp>
      <p:sp>
        <p:nvSpPr>
          <p:cNvPr id="9" name="Bublina v tvare zaobleného obdĺžnika 8"/>
          <p:cNvSpPr/>
          <p:nvPr/>
        </p:nvSpPr>
        <p:spPr bwMode="auto">
          <a:xfrm>
            <a:off x="4237037" y="2556357"/>
            <a:ext cx="5814300" cy="1238562"/>
          </a:xfrm>
          <a:prstGeom prst="wedgeRoundRectCallout">
            <a:avLst>
              <a:gd name="adj1" fmla="val -54399"/>
              <a:gd name="adj2" fmla="val -22636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sk-SK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Aj keď ideme od najvyššieho</a:t>
            </a:r>
            <a:r>
              <a:rPr kumimoji="0" lang="sk-SK" sz="2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indexu po najnižší, stále zapisujeme do </a:t>
            </a:r>
            <a:r>
              <a:rPr kumimoji="0" lang="sk-SK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sz="2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24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hodnotu</a:t>
            </a:r>
            <a:r>
              <a:rPr kumimoji="0" lang="en-US" sz="2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sk-SK" sz="2400" dirty="0" smtClean="0"/>
              <a:t>, nesprávne hranice</a:t>
            </a:r>
            <a:endParaRPr kumimoji="0" lang="sk-SK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Bublina v tvare zaobleného obdĺžnika 9"/>
          <p:cNvSpPr/>
          <p:nvPr/>
        </p:nvSpPr>
        <p:spPr bwMode="auto">
          <a:xfrm>
            <a:off x="4237037" y="3421121"/>
            <a:ext cx="5814300" cy="983397"/>
          </a:xfrm>
          <a:prstGeom prst="wedgeRoundRectCallout">
            <a:avLst>
              <a:gd name="adj1" fmla="val -58110"/>
              <a:gd name="adj2" fmla="val -18614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Všetky prvky poľa </a:t>
            </a:r>
            <a:r>
              <a:rPr kumimoji="0" lang="sk-SK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sz="2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sk-SK" sz="2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majú </a:t>
            </a:r>
            <a:r>
              <a:rPr kumimoji="0" lang="sk-SK" sz="24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rovankú</a:t>
            </a:r>
            <a:r>
              <a:rPr kumimoji="0" lang="sk-SK" sz="2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sk-SK" sz="24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hondotu</a:t>
            </a:r>
            <a:r>
              <a:rPr kumimoji="0" lang="sk-SK" sz="2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sk-SK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kumimoji="0" lang="sk-SK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Bublina v tvare zaobleného obdĺžnika 10"/>
          <p:cNvSpPr/>
          <p:nvPr/>
        </p:nvSpPr>
        <p:spPr bwMode="auto">
          <a:xfrm>
            <a:off x="4465637" y="5021322"/>
            <a:ext cx="5585700" cy="1639091"/>
          </a:xfrm>
          <a:prstGeom prst="wedgeRoundRectCallout">
            <a:avLst>
              <a:gd name="adj1" fmla="val -56732"/>
              <a:gd name="adj2" fmla="val -13807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Hodnotu prvku poľa na indexe </a:t>
            </a:r>
            <a:r>
              <a:rPr kumimoji="0" lang="sk-SK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sk-SK" sz="2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sme nezmenili, naopak </a:t>
            </a:r>
            <a:r>
              <a:rPr lang="sk-SK" sz="2400" dirty="0" smtClean="0">
                <a:latin typeface="+mn-lt"/>
              </a:rPr>
              <a:t>snažíme sa zmeniť hodnotu prvku </a:t>
            </a:r>
            <a:r>
              <a:rPr kumimoji="0" lang="sk-SK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[N]</a:t>
            </a:r>
            <a:r>
              <a:rPr kumimoji="0" lang="sk-SK" sz="2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, ktorý už nie je súčasťou poľa</a:t>
            </a:r>
            <a:endParaRPr kumimoji="0" lang="sk-SK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2" name="Bublina v tvare zaobleného obdĺžnika 11"/>
          <p:cNvSpPr/>
          <p:nvPr/>
        </p:nvSpPr>
        <p:spPr bwMode="auto">
          <a:xfrm>
            <a:off x="4465637" y="5018585"/>
            <a:ext cx="5585700" cy="2433934"/>
          </a:xfrm>
          <a:prstGeom prst="wedgeRoundRectCallout">
            <a:avLst>
              <a:gd name="adj1" fmla="val -54341"/>
              <a:gd name="adj2" fmla="val 16525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sk-SK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Meníme hodnoty prvkov poľa na indexoch </a:t>
            </a:r>
            <a:r>
              <a:rPr lang="sk-SK" sz="2400" dirty="0" smtClean="0">
                <a:latin typeface="+mn-lt"/>
              </a:rPr>
              <a:t>0, 2, 4, ..., 2</a:t>
            </a:r>
            <a:r>
              <a:rPr lang="en-US" sz="2400" dirty="0" smtClean="0">
                <a:latin typeface="+mn-lt"/>
              </a:rPr>
              <a:t>*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 smtClean="0">
                <a:latin typeface="+mn-lt"/>
              </a:rPr>
              <a:t>-2</a:t>
            </a:r>
            <a:r>
              <a:rPr lang="sk-SK" sz="2400" dirty="0" smtClean="0">
                <a:latin typeface="+mn-lt"/>
              </a:rPr>
              <a:t>, takže niektoré vynechávame, od indexu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sk-SK" sz="2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, pristupujeme </a:t>
            </a:r>
            <a:r>
              <a:rPr lang="sk-SK" sz="2400" dirty="0" smtClean="0">
                <a:latin typeface="+mn-lt"/>
                <a:cs typeface="Courier New" panose="02070309020205020404" pitchFamily="49" charset="0"/>
              </a:rPr>
              <a:t>na prvky, </a:t>
            </a:r>
            <a:r>
              <a:rPr kumimoji="0" lang="sk-SK" sz="2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ktoré už nie sú súčasťou poľa (hodí sa pri vypisovaní hodnôt, nie zápise do poľa)</a:t>
            </a:r>
            <a:endParaRPr kumimoji="0" lang="sk-SK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1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Reťazce – dokončenie</a:t>
            </a:r>
            <a:r>
              <a:rPr lang="en-US" dirty="0" smtClean="0"/>
              <a:t> + </a:t>
            </a:r>
            <a:r>
              <a:rPr lang="en-US" dirty="0" err="1" smtClean="0"/>
              <a:t>pr</a:t>
            </a:r>
            <a:r>
              <a:rPr lang="sk-SK" dirty="0" err="1" smtClean="0"/>
              <a:t>íklady</a:t>
            </a:r>
            <a:endParaRPr lang="sk-SK" dirty="0" smtClean="0"/>
          </a:p>
          <a:p>
            <a:r>
              <a:rPr lang="sk-SK" dirty="0" smtClean="0"/>
              <a:t>Riešenie testu – aj riešenia s </a:t>
            </a:r>
            <a:r>
              <a:rPr lang="sk-SK" dirty="0" err="1" smtClean="0"/>
              <a:t>ukazovateľovou</a:t>
            </a:r>
            <a:r>
              <a:rPr lang="sk-SK" dirty="0" smtClean="0"/>
              <a:t> aritmetikou</a:t>
            </a:r>
          </a:p>
          <a:p>
            <a:r>
              <a:rPr lang="sk-SK" dirty="0" err="1" smtClean="0"/>
              <a:t>Preprocesor</a:t>
            </a:r>
            <a:r>
              <a:rPr lang="sk-SK" dirty="0" smtClean="0"/>
              <a:t> – </a:t>
            </a:r>
            <a:r>
              <a:rPr lang="sk-SK" dirty="0" err="1" smtClean="0"/>
              <a:t>makrá</a:t>
            </a:r>
            <a:r>
              <a:rPr lang="sk-SK" dirty="0" smtClean="0"/>
              <a:t> a podmienený preklad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121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Použitie </a:t>
            </a:r>
            <a:r>
              <a:rPr lang="sk-SK" dirty="0" err="1"/>
              <a:t>ukazovateľovej</a:t>
            </a:r>
            <a:r>
              <a:rPr lang="sk-SK" dirty="0"/>
              <a:t> </a:t>
            </a:r>
            <a:r>
              <a:rPr lang="sk-SK" dirty="0" smtClean="0"/>
              <a:t>aritmetiky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481012" y="2414407"/>
            <a:ext cx="507365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for(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=0;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&lt;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++)</a:t>
            </a:r>
          </a:p>
          <a:p>
            <a:pPr algn="l"/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p[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] = 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-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  <a:sym typeface="Symbol"/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380838" y="1813719"/>
            <a:ext cx="7361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Do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N</a:t>
            </a:r>
            <a:r>
              <a:rPr lang="sk-SK" sz="2400" dirty="0" smtClean="0">
                <a:solidFill>
                  <a:srgbClr val="0070C0"/>
                </a:solidFill>
                <a:latin typeface="Arial"/>
                <a:sym typeface="Symbol"/>
              </a:rPr>
              <a:t>-prvkového 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poľa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p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 zapísať hodnoty od </a:t>
            </a:r>
            <a:r>
              <a:rPr lang="sk-SK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N</a:t>
            </a: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 po 1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sym typeface="Symbol"/>
              </a:rPr>
              <a:t> 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481012" y="4480719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Do </a:t>
            </a:r>
            <a:r>
              <a:rPr lang="sk-SK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N</a:t>
            </a:r>
            <a:r>
              <a:rPr lang="sk-SK" sz="2400" dirty="0" smtClean="0">
                <a:solidFill>
                  <a:srgbClr val="0070C0"/>
                </a:solidFill>
                <a:latin typeface="Arial"/>
                <a:sym typeface="Symbol"/>
              </a:rPr>
              <a:t>-prvkového 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poľa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p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cs typeface="Courier New" panose="02070309020205020404" pitchFamily="49" charset="0"/>
                <a:sym typeface="Symbol"/>
              </a:rPr>
              <a:t> 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párne</a:t>
            </a: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 čísla: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 2,</a:t>
            </a: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 4, 6, ...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sym typeface="Symbol"/>
              </a:rPr>
              <a:t> 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481012" y="5185390"/>
            <a:ext cx="507365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for(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=0;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&lt;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++)</a:t>
            </a:r>
          </a:p>
          <a:p>
            <a:pPr algn="l"/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p[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] = 2 * (i+1);</a:t>
            </a:r>
          </a:p>
        </p:txBody>
      </p:sp>
      <p:sp>
        <p:nvSpPr>
          <p:cNvPr id="7" name="Obdĺžnik 6"/>
          <p:cNvSpPr/>
          <p:nvPr/>
        </p:nvSpPr>
        <p:spPr>
          <a:xfrm>
            <a:off x="481012" y="6164322"/>
            <a:ext cx="507365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sk-SK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int</a:t>
            </a:r>
            <a:r>
              <a:rPr lang="sk-SK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*q;</a:t>
            </a:r>
            <a:endParaRPr lang="sk-SK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/>
            </a:endParaRPr>
          </a:p>
          <a:p>
            <a:pPr algn="l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for(q = p; q &lt;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p+N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; q++)</a:t>
            </a:r>
          </a:p>
          <a:p>
            <a:pPr algn="l"/>
            <a:r>
              <a:rPr lang="sk-SK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*q =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2 * (q-p+1);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482528" y="3257066"/>
            <a:ext cx="507365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sk-SK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int</a:t>
            </a:r>
            <a:r>
              <a:rPr lang="sk-SK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*q;</a:t>
            </a:r>
            <a:endParaRPr lang="sk-SK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/>
            </a:endParaRPr>
          </a:p>
          <a:p>
            <a:pPr algn="l"/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for(q = p; q &lt;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p+N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; q++)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/>
            </a:endParaRPr>
          </a:p>
          <a:p>
            <a:pPr algn="l"/>
            <a:r>
              <a:rPr lang="sk-SK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*q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N-(q-p);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77945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DÚ: námety na cvičenie cyklov</a:t>
            </a:r>
            <a:endParaRPr lang="sk-SK" dirty="0"/>
          </a:p>
        </p:txBody>
      </p:sp>
      <p:sp>
        <p:nvSpPr>
          <p:cNvPr id="3" name="Zástupný objekt pre obsah 2"/>
          <p:cNvSpPr txBox="1">
            <a:spLocks/>
          </p:cNvSpPr>
          <p:nvPr/>
        </p:nvSpPr>
        <p:spPr>
          <a:xfrm>
            <a:off x="196850" y="1585119"/>
            <a:ext cx="9953625" cy="5928519"/>
          </a:xfrm>
          <a:prstGeom prst="rect">
            <a:avLst/>
          </a:prstGeom>
        </p:spPr>
        <p:txBody>
          <a:bodyPr/>
          <a:lstStyle>
            <a:lvl1pPr marL="379300" indent="-379300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665" indent="-317404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445" indent="-252342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2707" indent="-252342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0555" indent="-253923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7618" indent="-253923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4681" indent="-253923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1744" indent="-253923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08808" indent="-253923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sz="2800" kern="0" dirty="0" smtClean="0"/>
              <a:t>Napíšte cyklus, ktorý zapíše do 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sk-SK" sz="2800" kern="0" dirty="0" smtClean="0"/>
              <a:t>-prvkového poľa </a:t>
            </a:r>
            <a:r>
              <a:rPr lang="sk-SK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sk-SK" sz="2800" kern="0" dirty="0" smtClean="0"/>
              <a:t> hodnoty</a:t>
            </a:r>
            <a:r>
              <a:rPr lang="en-US" sz="2800" kern="0" dirty="0"/>
              <a:t>:</a:t>
            </a:r>
            <a:endParaRPr lang="sk-SK" sz="2800" kern="0" dirty="0" smtClean="0"/>
          </a:p>
          <a:p>
            <a:pPr lvl="1"/>
            <a:r>
              <a:rPr lang="sk-SK" sz="2400" kern="0" dirty="0" smtClean="0"/>
              <a:t>Od </a:t>
            </a:r>
            <a:r>
              <a:rPr lang="en-US" sz="2400" kern="0" dirty="0" smtClean="0"/>
              <a:t>0 </a:t>
            </a:r>
            <a:r>
              <a:rPr lang="en-US" sz="2400" kern="0" dirty="0" err="1" smtClean="0"/>
              <a:t>po</a:t>
            </a:r>
            <a:r>
              <a:rPr lang="en-US" sz="2400" kern="0" dirty="0" smtClean="0"/>
              <a:t> </a:t>
            </a:r>
            <a:r>
              <a:rPr lang="en-US" sz="2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kern="0" dirty="0" smtClean="0"/>
              <a:t>-1</a:t>
            </a:r>
          </a:p>
          <a:p>
            <a:pPr lvl="1"/>
            <a:r>
              <a:rPr lang="en-US" sz="2400" kern="0" dirty="0" smtClean="0"/>
              <a:t>Od 1 </a:t>
            </a:r>
            <a:r>
              <a:rPr lang="en-US" sz="2400" kern="0" dirty="0" err="1" smtClean="0"/>
              <a:t>po</a:t>
            </a:r>
            <a:r>
              <a:rPr lang="en-US" sz="2400" kern="0" dirty="0" smtClean="0"/>
              <a:t> 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2400" kern="0" dirty="0" smtClean="0"/>
          </a:p>
          <a:p>
            <a:pPr lvl="1"/>
            <a:r>
              <a:rPr lang="en-US" sz="2400" kern="0" dirty="0" smtClean="0"/>
              <a:t>Od 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po</a:t>
            </a:r>
            <a:r>
              <a:rPr lang="en-US" sz="2400" kern="0" dirty="0" smtClean="0"/>
              <a:t> 1</a:t>
            </a:r>
          </a:p>
          <a:p>
            <a:pPr lvl="1"/>
            <a:r>
              <a:rPr lang="en-US" sz="2400" kern="0" dirty="0" smtClean="0"/>
              <a:t>Od -1 </a:t>
            </a:r>
            <a:r>
              <a:rPr lang="en-US" sz="2400" kern="0" dirty="0" err="1" smtClean="0"/>
              <a:t>po</a:t>
            </a:r>
            <a:r>
              <a:rPr lang="en-US" sz="2400" kern="0" dirty="0" smtClean="0"/>
              <a:t> -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sk-SK" sz="2400" kern="0" dirty="0" smtClean="0"/>
          </a:p>
          <a:p>
            <a:r>
              <a:rPr lang="en-US" sz="2800" kern="0" dirty="0" smtClean="0"/>
              <a:t>Nap</a:t>
            </a:r>
            <a:r>
              <a:rPr lang="sk-SK" sz="2800" kern="0" dirty="0" err="1" smtClean="0"/>
              <a:t>íšte</a:t>
            </a:r>
            <a:r>
              <a:rPr lang="sk-SK" sz="2800" kern="0" dirty="0" smtClean="0"/>
              <a:t> cyklus, ktorý v </a:t>
            </a:r>
            <a:r>
              <a:rPr lang="en-US" sz="2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sk-SK" sz="2800" kern="0" dirty="0" smtClean="0"/>
              <a:t>-prvkovom poli </a:t>
            </a:r>
            <a:r>
              <a:rPr lang="sk-SK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sk-SK" sz="2800" kern="0" dirty="0" smtClean="0"/>
              <a:t>:</a:t>
            </a:r>
          </a:p>
          <a:p>
            <a:pPr lvl="1"/>
            <a:r>
              <a:rPr lang="sk-SK" sz="2400" kern="0" dirty="0" smtClean="0"/>
              <a:t>Spočíta všetky hodnoty</a:t>
            </a:r>
          </a:p>
          <a:p>
            <a:pPr lvl="1"/>
            <a:r>
              <a:rPr lang="sk-SK" sz="2400" kern="0" dirty="0" smtClean="0"/>
              <a:t>Spočíta hodnoty z párnych indexov</a:t>
            </a:r>
          </a:p>
          <a:p>
            <a:pPr lvl="1"/>
            <a:r>
              <a:rPr lang="sk-SK" sz="2400" kern="0" dirty="0" smtClean="0"/>
              <a:t>Spočíta hodnoty v prvej polovici poľa (pre nepárny počet prvkov započítajte aj stredný prvok)</a:t>
            </a:r>
          </a:p>
          <a:p>
            <a:pPr lvl="1"/>
            <a:r>
              <a:rPr lang="sk-SK" sz="2400" kern="0" dirty="0" smtClean="0"/>
              <a:t>Spočíta hodnoty medzi zadanými indexami </a:t>
            </a:r>
            <a:r>
              <a:rPr lang="sk-SK" sz="2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sk-SK" sz="2400" kern="0" dirty="0" smtClean="0"/>
              <a:t> a </a:t>
            </a:r>
            <a:r>
              <a:rPr lang="sk-SK" sz="2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</a:p>
          <a:p>
            <a:pPr lvl="1"/>
            <a:r>
              <a:rPr lang="sk-SK" sz="2400" kern="0" dirty="0" smtClean="0"/>
              <a:t>Spočíta hodnoty z </a:t>
            </a:r>
            <a:r>
              <a:rPr lang="sk-SK" sz="2400" kern="0" dirty="0" err="1" smtClean="0"/>
              <a:t>prvočíselných</a:t>
            </a:r>
            <a:r>
              <a:rPr lang="sk-SK" sz="2400" kern="0" dirty="0" smtClean="0"/>
              <a:t> indexov</a:t>
            </a:r>
            <a:endParaRPr lang="sk-SK" sz="2400" kern="0" dirty="0"/>
          </a:p>
        </p:txBody>
      </p:sp>
      <p:sp>
        <p:nvSpPr>
          <p:cNvPr id="4" name="Zástupný objekt pre obsah 2"/>
          <p:cNvSpPr txBox="1">
            <a:spLocks/>
          </p:cNvSpPr>
          <p:nvPr/>
        </p:nvSpPr>
        <p:spPr>
          <a:xfrm>
            <a:off x="2713037" y="2499519"/>
            <a:ext cx="7437438" cy="1905000"/>
          </a:xfrm>
          <a:prstGeom prst="rect">
            <a:avLst/>
          </a:prstGeom>
        </p:spPr>
        <p:txBody>
          <a:bodyPr/>
          <a:lstStyle>
            <a:lvl1pPr marL="379300" indent="-379300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665" indent="-317404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445" indent="-252342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2707" indent="-252342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0555" indent="-253923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7618" indent="-253923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4681" indent="-253923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1744" indent="-253923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08808" indent="-253923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z="2400" kern="0" dirty="0" smtClean="0"/>
              <a:t>P</a:t>
            </a:r>
            <a:r>
              <a:rPr lang="sk-SK" sz="2400" kern="0" dirty="0" err="1" smtClean="0"/>
              <a:t>árne</a:t>
            </a:r>
            <a:r>
              <a:rPr lang="sk-SK" sz="2400" kern="0" dirty="0" smtClean="0"/>
              <a:t> čísla vzostupne: 2, 4, ...</a:t>
            </a:r>
            <a:endParaRPr lang="en-US" sz="2400" kern="0" dirty="0" smtClean="0"/>
          </a:p>
          <a:p>
            <a:pPr lvl="1"/>
            <a:r>
              <a:rPr lang="sk-SK" sz="2400" kern="0" dirty="0" smtClean="0"/>
              <a:t>Párne čísla zostupne:</a:t>
            </a:r>
            <a:r>
              <a:rPr lang="en-US" sz="2400" kern="0" dirty="0" smtClean="0"/>
              <a:t> 2*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kern="0" dirty="0" smtClean="0"/>
              <a:t>, 2*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kern="0" dirty="0" smtClean="0"/>
              <a:t>-2, …</a:t>
            </a:r>
          </a:p>
          <a:p>
            <a:pPr lvl="1"/>
            <a:r>
              <a:rPr lang="en-US" sz="2400" kern="0" dirty="0" smtClean="0"/>
              <a:t>Nep</a:t>
            </a:r>
            <a:r>
              <a:rPr lang="sk-SK" sz="2400" kern="0" dirty="0" err="1" smtClean="0"/>
              <a:t>árne</a:t>
            </a:r>
            <a:r>
              <a:rPr lang="sk-SK" sz="2400" kern="0" dirty="0" smtClean="0"/>
              <a:t> čísla vzostupne: 1, 3, ...</a:t>
            </a:r>
          </a:p>
          <a:p>
            <a:pPr lvl="1"/>
            <a:r>
              <a:rPr lang="sk-SK" sz="2400" kern="0" dirty="0" smtClean="0"/>
              <a:t>Nepárne čísla </a:t>
            </a:r>
            <a:r>
              <a:rPr lang="sk-SK" sz="2400" kern="0" dirty="0" err="1" smtClean="0"/>
              <a:t>zostupna</a:t>
            </a:r>
            <a:r>
              <a:rPr lang="sk-SK" sz="2400" kern="0" dirty="0" smtClean="0"/>
              <a:t>: </a:t>
            </a:r>
            <a:r>
              <a:rPr lang="en-US" sz="2400" kern="0" dirty="0" smtClean="0"/>
              <a:t>2*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kern="0" dirty="0" smtClean="0"/>
              <a:t>-1, 2*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kern="0" dirty="0" smtClean="0"/>
              <a:t>-</a:t>
            </a:r>
            <a:r>
              <a:rPr lang="sk-SK" sz="2400" kern="0" dirty="0" smtClean="0"/>
              <a:t>3</a:t>
            </a:r>
            <a:r>
              <a:rPr lang="en-US" sz="2400" kern="0" dirty="0" smtClean="0"/>
              <a:t>, …</a:t>
            </a:r>
            <a:endParaRPr lang="sk-SK" sz="2800" kern="0" dirty="0"/>
          </a:p>
        </p:txBody>
      </p:sp>
      <p:sp>
        <p:nvSpPr>
          <p:cNvPr id="5" name="Bublina v tvare zaobleného obdĺžnika 4"/>
          <p:cNvSpPr/>
          <p:nvPr/>
        </p:nvSpPr>
        <p:spPr bwMode="auto">
          <a:xfrm>
            <a:off x="3170237" y="1356519"/>
            <a:ext cx="6858000" cy="1014903"/>
          </a:xfrm>
          <a:prstGeom prst="wedgeRoundRectCallout">
            <a:avLst>
              <a:gd name="adj1" fmla="val -48823"/>
              <a:gd name="adj2" fmla="val 16525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sk-SK" sz="240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+mn-lt"/>
              </a:rPr>
              <a:t>Ako sa</a:t>
            </a:r>
            <a:r>
              <a:rPr kumimoji="0" lang="sk-SK" sz="2400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+mn-lt"/>
              </a:rPr>
              <a:t> zmení váš prístup, keď nebudete napĺňať pole, ale budete hodnoty len vypisovať?</a:t>
            </a:r>
            <a:endParaRPr kumimoji="0" lang="sk-SK" sz="240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07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Úloha z testu: funkcie a práca s poľom</a:t>
            </a:r>
            <a:endParaRPr lang="sk-SK" dirty="0"/>
          </a:p>
        </p:txBody>
      </p:sp>
      <p:sp>
        <p:nvSpPr>
          <p:cNvPr id="4" name="Rectangle 3"/>
          <p:cNvSpPr/>
          <p:nvPr/>
        </p:nvSpPr>
        <p:spPr>
          <a:xfrm>
            <a:off x="235651" y="3185318"/>
            <a:ext cx="8420986" cy="3962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011966">
              <a:defRPr/>
            </a:pPr>
            <a:endParaRPr lang="sk-SK" sz="1992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0837" y="3261519"/>
            <a:ext cx="8382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priemer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pole[],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d,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h) {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if(d&lt;0 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h&gt;MAX || d&gt;h)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0;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for(</a:t>
            </a:r>
            <a:r>
              <a:rPr lang="en-US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&lt;=h;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pole[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sum/(h-d+1);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altLang="sk-SK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350837" y="1165227"/>
            <a:ext cx="9799638" cy="1908744"/>
          </a:xfrm>
          <a:prstGeom prst="cloudCallout">
            <a:avLst>
              <a:gd name="adj1" fmla="val -42686"/>
              <a:gd name="adj2" fmla="val 5664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9" tIns="50594" rIns="101189" bIns="50594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altLang="sk-SK" sz="2400" noProof="0" dirty="0" smtClean="0">
                <a:solidFill>
                  <a:srgbClr val="000000"/>
                </a:solidFill>
              </a:rPr>
              <a:t>Funkcia vráti priemer hodnôt poľa s </a:t>
            </a:r>
            <a:r>
              <a:rPr lang="sk-SK" altLang="sk-SK" sz="2400" b="1" noProof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sk-SK" altLang="sk-SK" sz="2400" noProof="0" dirty="0" smtClean="0">
                <a:solidFill>
                  <a:srgbClr val="000000"/>
                </a:solidFill>
              </a:rPr>
              <a:t> prvkami medzi dolným a horným indexom. Ak indexy nie sú platnými indexami</a:t>
            </a:r>
            <a:r>
              <a:rPr lang="sk-SK" altLang="sk-SK" sz="2400" dirty="0" smtClean="0">
                <a:solidFill>
                  <a:srgbClr val="000000"/>
                </a:solidFill>
              </a:rPr>
              <a:t> poľa, </a:t>
            </a:r>
            <a:r>
              <a:rPr lang="sk-SK" altLang="sk-SK" sz="2400" noProof="0" dirty="0" smtClean="0">
                <a:solidFill>
                  <a:srgbClr val="000000"/>
                </a:solidFill>
              </a:rPr>
              <a:t>vráti </a:t>
            </a:r>
            <a:r>
              <a:rPr lang="en-US" altLang="sk-SK" sz="2400" noProof="0" dirty="0" smtClean="0">
                <a:solidFill>
                  <a:srgbClr val="000000"/>
                </a:solidFill>
              </a:rPr>
              <a:t>-1</a:t>
            </a:r>
            <a:r>
              <a:rPr lang="sk-SK" altLang="sk-SK" sz="2400" noProof="0" dirty="0" smtClean="0">
                <a:solidFill>
                  <a:srgbClr val="000000"/>
                </a:solidFill>
              </a:rPr>
              <a:t> </a:t>
            </a:r>
            <a:endParaRPr kumimoji="0" lang="en-US" alt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Rounded Rectangle 1"/>
          <p:cNvSpPr>
            <a:spLocks noChangeArrowheads="1"/>
          </p:cNvSpPr>
          <p:nvPr/>
        </p:nvSpPr>
        <p:spPr bwMode="auto">
          <a:xfrm>
            <a:off x="6595692" y="6927056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  <a:defRPr/>
            </a:pPr>
            <a:r>
              <a:rPr lang="en-US" altLang="sk-SK" sz="2400" dirty="0">
                <a:solidFill>
                  <a:srgbClr val="000000"/>
                </a:solidFill>
              </a:rPr>
              <a:t>program: </a:t>
            </a:r>
            <a:r>
              <a:rPr lang="sk-SK" altLang="sk-SK" sz="2400" dirty="0" smtClean="0">
                <a:solidFill>
                  <a:srgbClr val="000000"/>
                </a:solidFill>
              </a:rPr>
              <a:t>0</a:t>
            </a:r>
            <a:r>
              <a:rPr lang="en-US" altLang="sk-SK" sz="2400" dirty="0" smtClean="0">
                <a:solidFill>
                  <a:srgbClr val="000000"/>
                </a:solidFill>
              </a:rPr>
              <a:t>9</a:t>
            </a:r>
            <a:r>
              <a:rPr lang="sk-SK" altLang="sk-SK" sz="2400" dirty="0" smtClean="0">
                <a:solidFill>
                  <a:srgbClr val="000000"/>
                </a:solidFill>
              </a:rPr>
              <a:t>p0</a:t>
            </a:r>
            <a:r>
              <a:rPr lang="en-US" altLang="sk-SK" sz="2400" dirty="0">
                <a:solidFill>
                  <a:srgbClr val="000000"/>
                </a:solidFill>
              </a:rPr>
              <a:t>7</a:t>
            </a:r>
            <a:r>
              <a:rPr lang="sk-SK" altLang="sk-SK" sz="2400" dirty="0" smtClean="0">
                <a:solidFill>
                  <a:srgbClr val="000000"/>
                </a:solidFill>
              </a:rPr>
              <a:t>.</a:t>
            </a:r>
            <a:r>
              <a:rPr lang="sk-SK" altLang="sk-SK" sz="2400" dirty="0" err="1" smtClean="0">
                <a:solidFill>
                  <a:srgbClr val="000000"/>
                </a:solidFill>
              </a:rPr>
              <a:t>cpp</a:t>
            </a:r>
            <a:endParaRPr lang="sk-SK" altLang="sk-SK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4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Úloha z testu: funkcie a práca s poľom</a:t>
            </a:r>
            <a:endParaRPr lang="sk-SK" dirty="0"/>
          </a:p>
        </p:txBody>
      </p:sp>
      <p:sp>
        <p:nvSpPr>
          <p:cNvPr id="4" name="Rectangle 3"/>
          <p:cNvSpPr/>
          <p:nvPr/>
        </p:nvSpPr>
        <p:spPr>
          <a:xfrm>
            <a:off x="235651" y="3490118"/>
            <a:ext cx="8420986" cy="3962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011966">
              <a:defRPr/>
            </a:pPr>
            <a:endParaRPr lang="sk-SK" sz="1992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0837" y="3566319"/>
            <a:ext cx="8382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sucet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pole[],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d,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h) {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if(d&lt;0 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h&gt;MAX || d&gt;h)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sum = 0;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&lt;=h;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if(pole[</a:t>
            </a:r>
            <a:r>
              <a:rPr lang="en-US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0) 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pole[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altLang="sk-SK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503237" y="1165227"/>
            <a:ext cx="9647238" cy="2248692"/>
          </a:xfrm>
          <a:prstGeom prst="cloudCallout">
            <a:avLst>
              <a:gd name="adj1" fmla="val -44478"/>
              <a:gd name="adj2" fmla="val 5390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9" tIns="50594" rIns="101189" bIns="50594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altLang="sk-SK" sz="2400" noProof="0" dirty="0" smtClean="0">
                <a:solidFill>
                  <a:srgbClr val="000000"/>
                </a:solidFill>
              </a:rPr>
              <a:t>Funkcia vráti súčet kladných hodnôt poľa s </a:t>
            </a:r>
            <a:r>
              <a:rPr lang="sk-SK" altLang="sk-SK" sz="2400" b="1" noProof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sk-SK" altLang="sk-SK" sz="2400" noProof="0" dirty="0" smtClean="0">
                <a:solidFill>
                  <a:srgbClr val="000000"/>
                </a:solidFill>
              </a:rPr>
              <a:t> prvkami medzi dolným a horným indexom. Ak indexy nie sú platnými indexami,</a:t>
            </a:r>
            <a:r>
              <a:rPr lang="sk-SK" altLang="sk-SK" sz="2400" dirty="0" smtClean="0">
                <a:solidFill>
                  <a:srgbClr val="000000"/>
                </a:solidFill>
              </a:rPr>
              <a:t> </a:t>
            </a:r>
            <a:r>
              <a:rPr lang="sk-SK" altLang="sk-SK" sz="2400" noProof="0" dirty="0" smtClean="0">
                <a:solidFill>
                  <a:srgbClr val="000000"/>
                </a:solidFill>
              </a:rPr>
              <a:t>vráti </a:t>
            </a:r>
            <a:r>
              <a:rPr lang="en-US" altLang="sk-SK" sz="2400" noProof="0" dirty="0" smtClean="0">
                <a:solidFill>
                  <a:srgbClr val="000000"/>
                </a:solidFill>
              </a:rPr>
              <a:t>-1</a:t>
            </a:r>
            <a:r>
              <a:rPr lang="sk-SK" altLang="sk-SK" sz="2400" noProof="0" dirty="0" smtClean="0">
                <a:solidFill>
                  <a:srgbClr val="000000"/>
                </a:solidFill>
              </a:rPr>
              <a:t> </a:t>
            </a:r>
            <a:endParaRPr kumimoji="0" lang="en-US" alt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Rounded Rectangle 1"/>
          <p:cNvSpPr>
            <a:spLocks noChangeArrowheads="1"/>
          </p:cNvSpPr>
          <p:nvPr/>
        </p:nvSpPr>
        <p:spPr bwMode="auto">
          <a:xfrm>
            <a:off x="6595692" y="6927056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  <a:defRPr/>
            </a:pPr>
            <a:r>
              <a:rPr lang="en-US" altLang="sk-SK" sz="2400" dirty="0">
                <a:solidFill>
                  <a:srgbClr val="000000"/>
                </a:solidFill>
              </a:rPr>
              <a:t>program: </a:t>
            </a:r>
            <a:r>
              <a:rPr lang="sk-SK" altLang="sk-SK" sz="2400" dirty="0" smtClean="0">
                <a:solidFill>
                  <a:srgbClr val="000000"/>
                </a:solidFill>
              </a:rPr>
              <a:t>0</a:t>
            </a:r>
            <a:r>
              <a:rPr lang="en-US" altLang="sk-SK" sz="2400" dirty="0" smtClean="0">
                <a:solidFill>
                  <a:srgbClr val="000000"/>
                </a:solidFill>
              </a:rPr>
              <a:t>9</a:t>
            </a:r>
            <a:r>
              <a:rPr lang="sk-SK" altLang="sk-SK" sz="2400" dirty="0" smtClean="0">
                <a:solidFill>
                  <a:srgbClr val="000000"/>
                </a:solidFill>
              </a:rPr>
              <a:t>p0</a:t>
            </a:r>
            <a:r>
              <a:rPr lang="en-US" altLang="sk-SK" sz="2400" dirty="0">
                <a:solidFill>
                  <a:srgbClr val="000000"/>
                </a:solidFill>
              </a:rPr>
              <a:t>7</a:t>
            </a:r>
            <a:r>
              <a:rPr lang="sk-SK" altLang="sk-SK" sz="2400" dirty="0" smtClean="0">
                <a:solidFill>
                  <a:srgbClr val="000000"/>
                </a:solidFill>
              </a:rPr>
              <a:t>.</a:t>
            </a:r>
            <a:r>
              <a:rPr lang="sk-SK" altLang="sk-SK" sz="2400" dirty="0" err="1" smtClean="0">
                <a:solidFill>
                  <a:srgbClr val="000000"/>
                </a:solidFill>
              </a:rPr>
              <a:t>cpp</a:t>
            </a:r>
            <a:endParaRPr lang="sk-SK" altLang="sk-SK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6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Pole: index, hodnota a adresa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1" y="1828800"/>
            <a:ext cx="5770358" cy="4876800"/>
          </a:xfrm>
        </p:spPr>
        <p:txBody>
          <a:bodyPr/>
          <a:lstStyle/>
          <a:p>
            <a:r>
              <a:rPr lang="sk-SK" sz="2800" dirty="0" smtClean="0"/>
              <a:t>Pri práci s poľom si treba uvedomiť:</a:t>
            </a:r>
          </a:p>
          <a:p>
            <a:pPr lvl="1"/>
            <a:r>
              <a:rPr lang="sk-SK" sz="2400" dirty="0" smtClean="0"/>
              <a:t>Čo je </a:t>
            </a:r>
            <a:r>
              <a:rPr lang="sk-SK" sz="2400" dirty="0" smtClean="0">
                <a:solidFill>
                  <a:srgbClr val="0070C0"/>
                </a:solidFill>
              </a:rPr>
              <a:t>index</a:t>
            </a:r>
            <a:r>
              <a:rPr lang="sk-SK" sz="2400" dirty="0" smtClean="0"/>
              <a:t> – </a:t>
            </a:r>
            <a:r>
              <a:rPr lang="sk-SK" sz="2400" b="1" dirty="0" err="1" smtClean="0"/>
              <a:t>pozíci</a:t>
            </a:r>
            <a:r>
              <a:rPr lang="en-US" sz="2400" b="1" dirty="0" smtClean="0"/>
              <a:t>a</a:t>
            </a:r>
            <a:r>
              <a:rPr lang="sk-SK" sz="2400" dirty="0" smtClean="0"/>
              <a:t> prvku v poli</a:t>
            </a:r>
          </a:p>
          <a:p>
            <a:pPr lvl="1"/>
            <a:r>
              <a:rPr lang="sk-SK" sz="2400" dirty="0" smtClean="0"/>
              <a:t>Čo je </a:t>
            </a:r>
            <a:r>
              <a:rPr lang="sk-SK" sz="2400" dirty="0" smtClean="0">
                <a:solidFill>
                  <a:srgbClr val="FF0000"/>
                </a:solidFill>
              </a:rPr>
              <a:t>hodnota</a:t>
            </a:r>
            <a:r>
              <a:rPr lang="sk-SK" sz="2400" dirty="0" smtClean="0"/>
              <a:t> – </a:t>
            </a:r>
            <a:r>
              <a:rPr lang="sk-SK" sz="2400" b="1" dirty="0" smtClean="0"/>
              <a:t>hodnota</a:t>
            </a:r>
            <a:r>
              <a:rPr lang="sk-SK" sz="2400" dirty="0" smtClean="0"/>
              <a:t> zapísaná v poli </a:t>
            </a:r>
            <a:r>
              <a:rPr lang="sk-SK" sz="2400" b="1" dirty="0" smtClean="0"/>
              <a:t>na pozícii</a:t>
            </a:r>
          </a:p>
          <a:p>
            <a:pPr lvl="1"/>
            <a:r>
              <a:rPr lang="sk-SK" sz="2400" dirty="0" smtClean="0"/>
              <a:t>Čo je </a:t>
            </a:r>
            <a:r>
              <a:rPr lang="sk-SK" sz="2400" dirty="0" smtClean="0">
                <a:solidFill>
                  <a:srgbClr val="00B050"/>
                </a:solidFill>
              </a:rPr>
              <a:t>adresa</a:t>
            </a:r>
            <a:r>
              <a:rPr lang="sk-SK" sz="2400" dirty="0" smtClean="0"/>
              <a:t> – </a:t>
            </a:r>
            <a:r>
              <a:rPr lang="sk-SK" sz="2400" b="1" dirty="0" smtClean="0"/>
              <a:t>adresa</a:t>
            </a:r>
            <a:r>
              <a:rPr lang="sk-SK" sz="2400" dirty="0" smtClean="0"/>
              <a:t> v pamäti, </a:t>
            </a:r>
            <a:r>
              <a:rPr lang="sk-SK" sz="2400" b="1" dirty="0" smtClean="0"/>
              <a:t>kde </a:t>
            </a:r>
            <a:r>
              <a:rPr lang="en-US" sz="2400" b="1" dirty="0" smtClean="0"/>
              <a:t>s</a:t>
            </a:r>
            <a:r>
              <a:rPr lang="sk-SK" sz="2400" b="1" dirty="0" smtClean="0"/>
              <a:t>ú prvky poľa zapísané </a:t>
            </a:r>
            <a:r>
              <a:rPr lang="sk-SK" sz="2400" dirty="0" smtClean="0"/>
              <a:t>(používame pri práci s ukazovateľmi)</a:t>
            </a:r>
            <a:endParaRPr lang="sk-SK" sz="2400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7375333" y="3184400"/>
            <a:ext cx="1099683" cy="387860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7606887" y="3606167"/>
            <a:ext cx="761319" cy="46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sk-SK" altLang="sk-SK" b="0" dirty="0">
                <a:solidFill>
                  <a:srgbClr val="FF0000"/>
                </a:solidFill>
                <a:latin typeface="Arial" charset="0"/>
              </a:rPr>
              <a:t>5</a:t>
            </a:r>
            <a:endParaRPr lang="en-US" altLang="sk-SK" b="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" name="Line 18"/>
          <p:cNvSpPr>
            <a:spLocks noChangeShapeType="1"/>
          </p:cNvSpPr>
          <p:nvPr/>
        </p:nvSpPr>
        <p:spPr bwMode="auto">
          <a:xfrm>
            <a:off x="7375333" y="4196641"/>
            <a:ext cx="10996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>
            <a:off x="7375333" y="4871468"/>
            <a:ext cx="10150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7606887" y="4280994"/>
            <a:ext cx="761319" cy="46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sk-SK" altLang="sk-SK" b="0" dirty="0">
                <a:solidFill>
                  <a:srgbClr val="FF0000"/>
                </a:solidFill>
                <a:latin typeface="Arial" charset="0"/>
              </a:rPr>
              <a:t>6</a:t>
            </a:r>
            <a:endParaRPr lang="en-US" altLang="sk-SK" b="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7606887" y="4955821"/>
            <a:ext cx="761319" cy="46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sk-SK" altLang="sk-SK" b="0" dirty="0">
                <a:solidFill>
                  <a:srgbClr val="FF0000"/>
                </a:solidFill>
                <a:latin typeface="Arial" charset="0"/>
              </a:rPr>
              <a:t>7</a:t>
            </a:r>
            <a:endParaRPr lang="en-US" altLang="sk-SK" b="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7375333" y="3521814"/>
            <a:ext cx="1099683" cy="2108834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 Box 32"/>
          <p:cNvSpPr txBox="1">
            <a:spLocks noChangeArrowheads="1"/>
          </p:cNvSpPr>
          <p:nvPr/>
        </p:nvSpPr>
        <p:spPr bwMode="auto">
          <a:xfrm>
            <a:off x="8621288" y="2651919"/>
            <a:ext cx="1006281" cy="46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b="0" dirty="0">
                <a:solidFill>
                  <a:srgbClr val="0070C0"/>
                </a:solidFill>
                <a:latin typeface="Arial" charset="0"/>
              </a:rPr>
              <a:t>index:</a:t>
            </a:r>
          </a:p>
        </p:txBody>
      </p:sp>
      <p:sp>
        <p:nvSpPr>
          <p:cNvPr id="12" name="Text Box 33"/>
          <p:cNvSpPr txBox="1">
            <a:spLocks noChangeArrowheads="1"/>
          </p:cNvSpPr>
          <p:nvPr/>
        </p:nvSpPr>
        <p:spPr bwMode="auto">
          <a:xfrm>
            <a:off x="8621288" y="3623741"/>
            <a:ext cx="921690" cy="46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smtClean="0">
                <a:solidFill>
                  <a:srgbClr val="0070C0"/>
                </a:solidFill>
              </a:rPr>
              <a:t>x[0]</a:t>
            </a:r>
            <a:endParaRPr lang="en-US" altLang="sk-SK" dirty="0">
              <a:solidFill>
                <a:srgbClr val="0070C0"/>
              </a:solidFill>
            </a:endParaRPr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8621288" y="4298568"/>
            <a:ext cx="921690" cy="46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smtClean="0">
                <a:solidFill>
                  <a:srgbClr val="0070C0"/>
                </a:solidFill>
              </a:rPr>
              <a:t>x[1]</a:t>
            </a:r>
            <a:endParaRPr lang="en-US" altLang="sk-SK" dirty="0">
              <a:solidFill>
                <a:srgbClr val="0070C0"/>
              </a:solidFill>
            </a:endParaRPr>
          </a:p>
        </p:txBody>
      </p:sp>
      <p:sp>
        <p:nvSpPr>
          <p:cNvPr id="14" name="Text Box 35"/>
          <p:cNvSpPr txBox="1">
            <a:spLocks noChangeArrowheads="1"/>
          </p:cNvSpPr>
          <p:nvPr/>
        </p:nvSpPr>
        <p:spPr bwMode="auto">
          <a:xfrm>
            <a:off x="8621288" y="4973395"/>
            <a:ext cx="921690" cy="46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smtClean="0">
                <a:solidFill>
                  <a:srgbClr val="0070C0"/>
                </a:solidFill>
              </a:rPr>
              <a:t>x[2]</a:t>
            </a:r>
            <a:endParaRPr lang="en-US" altLang="sk-SK" dirty="0">
              <a:solidFill>
                <a:srgbClr val="0070C0"/>
              </a:solidFill>
            </a:endParaRPr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7313559" y="2652487"/>
            <a:ext cx="1383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b="0" dirty="0" err="1" smtClean="0">
                <a:solidFill>
                  <a:srgbClr val="FF0000"/>
                </a:solidFill>
                <a:latin typeface="Arial" charset="0"/>
              </a:rPr>
              <a:t>hodnota</a:t>
            </a:r>
            <a:r>
              <a:rPr lang="en-US" altLang="sk-SK" b="0" dirty="0" smtClean="0">
                <a:solidFill>
                  <a:srgbClr val="FF0000"/>
                </a:solidFill>
                <a:latin typeface="Arial" charset="0"/>
              </a:rPr>
              <a:t>:</a:t>
            </a:r>
            <a:endParaRPr lang="en-US" altLang="sk-SK" b="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6113480" y="2652487"/>
            <a:ext cx="12121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b="0" dirty="0" err="1" smtClean="0">
                <a:solidFill>
                  <a:srgbClr val="00B050"/>
                </a:solidFill>
                <a:latin typeface="Arial" charset="0"/>
              </a:rPr>
              <a:t>adresa</a:t>
            </a:r>
            <a:r>
              <a:rPr lang="en-US" altLang="sk-SK" b="0" dirty="0" smtClean="0">
                <a:solidFill>
                  <a:srgbClr val="00B050"/>
                </a:solidFill>
                <a:latin typeface="Arial" charset="0"/>
              </a:rPr>
              <a:t>:</a:t>
            </a:r>
            <a:endParaRPr lang="en-US" altLang="sk-SK" b="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6258871" y="3622539"/>
            <a:ext cx="11063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smtClean="0">
                <a:solidFill>
                  <a:srgbClr val="00B050"/>
                </a:solidFill>
              </a:rPr>
              <a:t>88820</a:t>
            </a:r>
            <a:endParaRPr lang="en-US" altLang="sk-SK" dirty="0">
              <a:solidFill>
                <a:srgbClr val="00B050"/>
              </a:solidFill>
            </a:endParaRPr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6258871" y="4297366"/>
            <a:ext cx="11063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smtClean="0">
                <a:solidFill>
                  <a:srgbClr val="00B050"/>
                </a:solidFill>
              </a:rPr>
              <a:t>88824</a:t>
            </a:r>
            <a:endParaRPr lang="en-US" altLang="sk-SK" dirty="0">
              <a:solidFill>
                <a:srgbClr val="00B050"/>
              </a:solidFill>
            </a:endParaRPr>
          </a:p>
        </p:txBody>
      </p:sp>
      <p:sp>
        <p:nvSpPr>
          <p:cNvPr id="19" name="Text Box 35"/>
          <p:cNvSpPr txBox="1">
            <a:spLocks noChangeArrowheads="1"/>
          </p:cNvSpPr>
          <p:nvPr/>
        </p:nvSpPr>
        <p:spPr bwMode="auto">
          <a:xfrm>
            <a:off x="6266161" y="4972193"/>
            <a:ext cx="11063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smtClean="0">
                <a:solidFill>
                  <a:srgbClr val="00B050"/>
                </a:solidFill>
              </a:rPr>
              <a:t>88828</a:t>
            </a:r>
            <a:endParaRPr lang="en-US" altLang="sk-SK" dirty="0">
              <a:solidFill>
                <a:srgbClr val="00B050"/>
              </a:solidFill>
            </a:endParaRPr>
          </a:p>
        </p:txBody>
      </p:sp>
      <p:sp>
        <p:nvSpPr>
          <p:cNvPr id="25" name="Line 18"/>
          <p:cNvSpPr>
            <a:spLocks noChangeShapeType="1"/>
          </p:cNvSpPr>
          <p:nvPr/>
        </p:nvSpPr>
        <p:spPr bwMode="auto">
          <a:xfrm>
            <a:off x="7381785" y="6157119"/>
            <a:ext cx="10996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7396341" y="6690519"/>
            <a:ext cx="10996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627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Úloha z testu: čo vypíše časť programu?</a:t>
            </a:r>
            <a:endParaRPr lang="sk-SK" dirty="0"/>
          </a:p>
        </p:txBody>
      </p:sp>
      <p:sp>
        <p:nvSpPr>
          <p:cNvPr id="4" name="Rectangle 3"/>
          <p:cNvSpPr/>
          <p:nvPr/>
        </p:nvSpPr>
        <p:spPr>
          <a:xfrm>
            <a:off x="235651" y="1813719"/>
            <a:ext cx="5830186" cy="19050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011966">
              <a:defRPr/>
            </a:pPr>
            <a:endParaRPr lang="sk-SK" sz="1992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0837" y="1889920"/>
            <a:ext cx="5715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x = 5, y = 7;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((++x == 6) || (y++ &lt;= 7))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printf("+ ");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printf("x: %d, y: %d", x, y);</a:t>
            </a:r>
          </a:p>
        </p:txBody>
      </p:sp>
      <p:sp>
        <p:nvSpPr>
          <p:cNvPr id="6" name="Rectangle 3"/>
          <p:cNvSpPr/>
          <p:nvPr/>
        </p:nvSpPr>
        <p:spPr>
          <a:xfrm>
            <a:off x="239533" y="4861718"/>
            <a:ext cx="5826304" cy="19050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011966">
              <a:defRPr/>
            </a:pPr>
            <a:endParaRPr lang="sk-SK" sz="1992">
              <a:solidFill>
                <a:srgbClr val="FFFFFF"/>
              </a:solidFill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54719" y="4937919"/>
            <a:ext cx="571111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nn-NO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 = 1, j = 3;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nn-NO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nn-NO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((i++ == 2) &amp;&amp; (++j &gt;= 3</a:t>
            </a:r>
            <a:r>
              <a:rPr lang="nn-NO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</a:t>
            </a:r>
            <a:endParaRPr lang="sk-SK" altLang="sk-SK" sz="24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n-NO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 </a:t>
            </a:r>
            <a:r>
              <a:rPr lang="nn-NO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("+ ");      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nn-NO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nn-NO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("i: %d  j: %d", i, j); </a:t>
            </a:r>
            <a:endParaRPr lang="es-ES" altLang="sk-SK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50837" y="3871119"/>
            <a:ext cx="29150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x: 6, y: 7 </a:t>
            </a:r>
            <a:endParaRPr lang="es-ES" altLang="sk-SK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350837" y="6919119"/>
            <a:ext cx="29150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i: 2, j: </a:t>
            </a:r>
            <a:r>
              <a:rPr lang="en-US" altLang="sk-SK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sk-SK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ES" altLang="sk-SK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6446837" y="5381724"/>
            <a:ext cx="3657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sk-SK" sz="2800" b="1" dirty="0" smtClean="0">
                <a:solidFill>
                  <a:srgbClr val="FF0000"/>
                </a:solidFill>
                <a:latin typeface="+mn-lt"/>
              </a:rPr>
              <a:t>S</a:t>
            </a:r>
            <a:r>
              <a:rPr lang="en-US" sz="2800" b="1" dirty="0" err="1" smtClean="0">
                <a:solidFill>
                  <a:srgbClr val="FF0000"/>
                </a:solidFill>
                <a:latin typeface="+mn-lt"/>
              </a:rPr>
              <a:t>kar</a:t>
            </a:r>
            <a:r>
              <a:rPr lang="sk-SK" sz="2800" b="1" dirty="0" err="1">
                <a:solidFill>
                  <a:srgbClr val="FF0000"/>
                </a:solidFill>
                <a:latin typeface="+mn-lt"/>
              </a:rPr>
              <a:t>átené</a:t>
            </a:r>
            <a:r>
              <a:rPr lang="sk-SK" sz="2800" b="1" dirty="0">
                <a:solidFill>
                  <a:srgbClr val="FF0000"/>
                </a:solidFill>
                <a:latin typeface="+mn-lt"/>
              </a:rPr>
              <a:t> </a:t>
            </a:r>
            <a:endParaRPr lang="sk-SK" sz="2800" b="1" dirty="0" smtClean="0">
              <a:solidFill>
                <a:srgbClr val="FF0000"/>
              </a:solidFill>
              <a:latin typeface="+mn-lt"/>
            </a:endParaRPr>
          </a:p>
          <a:p>
            <a:pPr algn="l"/>
            <a:r>
              <a:rPr lang="sk-SK" sz="2800" b="1" dirty="0" smtClean="0">
                <a:solidFill>
                  <a:srgbClr val="FF0000"/>
                </a:solidFill>
                <a:latin typeface="+mn-lt"/>
              </a:rPr>
              <a:t>vyhodnocovanie </a:t>
            </a:r>
          </a:p>
          <a:p>
            <a:pPr algn="l"/>
            <a:r>
              <a:rPr lang="sk-SK" sz="2800" b="1" dirty="0" smtClean="0">
                <a:solidFill>
                  <a:srgbClr val="FF0000"/>
                </a:solidFill>
                <a:latin typeface="+mn-lt"/>
              </a:rPr>
              <a:t>logických </a:t>
            </a:r>
            <a:r>
              <a:rPr lang="sk-SK" sz="2800" b="1" dirty="0">
                <a:solidFill>
                  <a:srgbClr val="FF0000"/>
                </a:solidFill>
                <a:latin typeface="+mn-lt"/>
              </a:rPr>
              <a:t>výrazov</a:t>
            </a:r>
          </a:p>
        </p:txBody>
      </p:sp>
    </p:spTree>
    <p:extLst>
      <p:ext uri="{BB962C8B-B14F-4D97-AF65-F5344CB8AC3E}">
        <p14:creationId xmlns:p14="http://schemas.microsoft.com/office/powerpoint/2010/main" val="157631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Úloha z testu: podmienka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889919"/>
            <a:ext cx="9953625" cy="1127919"/>
          </a:xfrm>
        </p:spPr>
        <p:txBody>
          <a:bodyPr/>
          <a:lstStyle/>
          <a:p>
            <a:pPr lvl="0"/>
            <a:r>
              <a:rPr lang="sk-SK" sz="2800" dirty="0" smtClean="0"/>
              <a:t>Podmienka je pravdivá </a:t>
            </a:r>
            <a:r>
              <a:rPr lang="sk-SK" sz="2800" dirty="0"/>
              <a:t>práve </a:t>
            </a:r>
            <a:r>
              <a:rPr lang="sk-SK" sz="2800" dirty="0" smtClean="0"/>
              <a:t>vtedy, keď znak </a:t>
            </a:r>
            <a:r>
              <a:rPr lang="sk-SK" sz="2800" dirty="0"/>
              <a:t>v premennej </a:t>
            </a:r>
            <a:r>
              <a:rPr lang="sk-S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sk-SK" sz="2800" b="1" dirty="0"/>
              <a:t> nie je</a:t>
            </a:r>
            <a:r>
              <a:rPr lang="sk-SK" sz="2800" dirty="0"/>
              <a:t> </a:t>
            </a:r>
            <a:r>
              <a:rPr lang="sk-SK" sz="2800" b="1" dirty="0"/>
              <a:t>veľké písmeno</a:t>
            </a:r>
            <a:r>
              <a:rPr lang="sk-SK" sz="2800" dirty="0"/>
              <a:t> (A až Z) </a:t>
            </a:r>
            <a:r>
              <a:rPr lang="sk-SK" sz="2800" b="1" dirty="0"/>
              <a:t>ani MEDZERA</a:t>
            </a:r>
            <a:endParaRPr lang="sk-SK" sz="2800" dirty="0"/>
          </a:p>
          <a:p>
            <a:endParaRPr lang="sk-SK" sz="2800" dirty="0"/>
          </a:p>
        </p:txBody>
      </p:sp>
      <p:sp>
        <p:nvSpPr>
          <p:cNvPr id="4" name="Zástupný objekt pre obsah 2"/>
          <p:cNvSpPr txBox="1">
            <a:spLocks/>
          </p:cNvSpPr>
          <p:nvPr/>
        </p:nvSpPr>
        <p:spPr bwMode="auto">
          <a:xfrm>
            <a:off x="198437" y="4252119"/>
            <a:ext cx="9953625" cy="112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marL="379413" indent="-3794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325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279650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787686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294537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801389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4308241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sz="2800" kern="0" dirty="0" smtClean="0"/>
              <a:t>Podmienka je pravdivá práve vtedy, keď znak v premennej 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kern="0" dirty="0" smtClean="0"/>
              <a:t> </a:t>
            </a:r>
            <a:r>
              <a:rPr lang="pl-PL" sz="2800" b="1" kern="0" dirty="0" smtClean="0"/>
              <a:t>nie </a:t>
            </a:r>
            <a:r>
              <a:rPr lang="pl-PL" sz="2800" b="1" kern="0" dirty="0"/>
              <a:t>je číslica (0 až 9) ani ENTER</a:t>
            </a:r>
            <a:endParaRPr lang="sk-SK" sz="2800" kern="0" dirty="0"/>
          </a:p>
        </p:txBody>
      </p:sp>
      <p:grpSp>
        <p:nvGrpSpPr>
          <p:cNvPr id="10" name="Skupina 9"/>
          <p:cNvGrpSpPr/>
          <p:nvPr/>
        </p:nvGrpSpPr>
        <p:grpSpPr>
          <a:xfrm>
            <a:off x="388051" y="3032919"/>
            <a:ext cx="8039986" cy="685800"/>
            <a:chOff x="235651" y="2956719"/>
            <a:chExt cx="8039986" cy="685800"/>
          </a:xfrm>
        </p:grpSpPr>
        <p:sp>
          <p:nvSpPr>
            <p:cNvPr id="5" name="Rectangle 3"/>
            <p:cNvSpPr/>
            <p:nvPr/>
          </p:nvSpPr>
          <p:spPr>
            <a:xfrm>
              <a:off x="235651" y="2956719"/>
              <a:ext cx="8039986" cy="68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011966">
                <a:defRPr/>
              </a:pPr>
              <a:endParaRPr lang="sk-SK" sz="1992">
                <a:solidFill>
                  <a:srgbClr val="FFFFFF"/>
                </a:solidFill>
              </a:endParaRPr>
            </a:p>
          </p:txBody>
        </p:sp>
        <p:sp>
          <p:nvSpPr>
            <p:cNvPr id="6" name="TextBox 4"/>
            <p:cNvSpPr txBox="1">
              <a:spLocks noChangeArrowheads="1"/>
            </p:cNvSpPr>
            <p:nvPr/>
          </p:nvSpPr>
          <p:spPr bwMode="auto">
            <a:xfrm>
              <a:off x="350837" y="3094038"/>
              <a:ext cx="7772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defTabSz="1011966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sk-SK" altLang="sk-SK" sz="2400" b="1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sk-SK" altLang="sk-SK" sz="2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altLang="sk-SK" sz="2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sk-SK" altLang="sk-SK" sz="2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altLang="sk-SK" sz="2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&lt;'A' </a:t>
              </a:r>
              <a:r>
                <a:rPr lang="en-US" altLang="sk-SK" sz="2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||</a:t>
              </a:r>
              <a:r>
                <a:rPr lang="en-US" altLang="sk-SK" sz="2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sk-SK" altLang="sk-SK" sz="2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altLang="sk-SK" sz="2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&gt;'Z') &amp;&amp; c != ' '</a:t>
              </a:r>
              <a:r>
                <a:rPr lang="sk-SK" altLang="sk-SK" sz="2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altLang="sk-SK" sz="2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…</a:t>
              </a:r>
              <a:endPara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Skupina 10"/>
          <p:cNvGrpSpPr/>
          <p:nvPr/>
        </p:nvGrpSpPr>
        <p:grpSpPr>
          <a:xfrm>
            <a:off x="388051" y="5471319"/>
            <a:ext cx="8039986" cy="685800"/>
            <a:chOff x="243815" y="5380038"/>
            <a:chExt cx="8039986" cy="685800"/>
          </a:xfrm>
        </p:grpSpPr>
        <p:sp>
          <p:nvSpPr>
            <p:cNvPr id="7" name="Rectangle 3"/>
            <p:cNvSpPr/>
            <p:nvPr/>
          </p:nvSpPr>
          <p:spPr>
            <a:xfrm>
              <a:off x="243815" y="5380038"/>
              <a:ext cx="8039986" cy="68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011966">
                <a:defRPr/>
              </a:pPr>
              <a:endParaRPr lang="sk-SK" sz="1992">
                <a:solidFill>
                  <a:srgbClr val="FFFFFF"/>
                </a:solidFill>
              </a:endParaRPr>
            </a:p>
          </p:txBody>
        </p:sp>
        <p:sp>
          <p:nvSpPr>
            <p:cNvPr id="8" name="TextBox 4"/>
            <p:cNvSpPr txBox="1">
              <a:spLocks noChangeArrowheads="1"/>
            </p:cNvSpPr>
            <p:nvPr/>
          </p:nvSpPr>
          <p:spPr bwMode="auto">
            <a:xfrm>
              <a:off x="359001" y="5456238"/>
              <a:ext cx="776423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defTabSz="1011966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sk-SK" altLang="sk-SK" sz="2400" b="1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sk-SK" altLang="sk-SK" sz="2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altLang="sk-SK" sz="2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sk-SK" altLang="sk-SK" sz="2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altLang="sk-SK" sz="2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&lt;'0' </a:t>
              </a:r>
              <a:r>
                <a:rPr lang="en-US" altLang="sk-SK" sz="2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||</a:t>
              </a:r>
              <a:r>
                <a:rPr lang="en-US" altLang="sk-SK" sz="2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sk-SK" altLang="sk-SK" sz="2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altLang="sk-SK" sz="2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&gt;'9') &amp;&amp; c != '\n'</a:t>
              </a:r>
              <a:r>
                <a:rPr lang="sk-SK" altLang="sk-SK" sz="2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altLang="sk-SK" sz="2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…</a:t>
              </a:r>
              <a:endPara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Zástupný objekt pre obsah 2"/>
          <p:cNvSpPr txBox="1">
            <a:spLocks/>
          </p:cNvSpPr>
          <p:nvPr/>
        </p:nvSpPr>
        <p:spPr bwMode="auto">
          <a:xfrm>
            <a:off x="198437" y="6477000"/>
            <a:ext cx="9953625" cy="112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marL="379413" indent="-3794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325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279650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787686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294537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801389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4308241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err="1" smtClean="0"/>
              <a:t>Namiesto</a:t>
            </a:r>
            <a:r>
              <a:rPr lang="en-US" sz="2800" kern="0" dirty="0" smtClean="0"/>
              <a:t> </a:t>
            </a:r>
            <a:r>
              <a:rPr lang="en-US" sz="2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nem</a:t>
            </a:r>
            <a:r>
              <a:rPr lang="sk-SK" sz="2800" kern="0" dirty="0" err="1" smtClean="0"/>
              <a:t>ôže</a:t>
            </a:r>
            <a:r>
              <a:rPr lang="sk-SK" sz="2800" kern="0" dirty="0" smtClean="0"/>
              <a:t> byť 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2800" kern="0" dirty="0" smtClean="0"/>
              <a:t>, </a:t>
            </a:r>
            <a:r>
              <a:rPr lang="sk-SK" sz="2800" kern="0" dirty="0" smtClean="0">
                <a:solidFill>
                  <a:srgbClr val="FF0000"/>
                </a:solidFill>
              </a:rPr>
              <a:t>znak nemôže nikdy byť zároveň menší ako </a:t>
            </a:r>
            <a:r>
              <a:rPr lang="en-US" sz="2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2800" kern="0" dirty="0" smtClean="0">
                <a:solidFill>
                  <a:srgbClr val="FF0000"/>
                </a:solidFill>
              </a:rPr>
              <a:t> a v</a:t>
            </a:r>
            <a:r>
              <a:rPr lang="sk-SK" sz="2800" kern="0" dirty="0" err="1" smtClean="0">
                <a:solidFill>
                  <a:srgbClr val="FF0000"/>
                </a:solidFill>
              </a:rPr>
              <a:t>äčší</a:t>
            </a:r>
            <a:r>
              <a:rPr lang="sk-SK" sz="2800" kern="0" dirty="0" smtClean="0">
                <a:solidFill>
                  <a:srgbClr val="FF0000"/>
                </a:solidFill>
              </a:rPr>
              <a:t> ako </a:t>
            </a:r>
            <a:r>
              <a:rPr lang="en-US" sz="2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sk-SK" sz="2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sk-SK" sz="2800" kern="0" dirty="0" smtClean="0">
                <a:solidFill>
                  <a:srgbClr val="FF0000"/>
                </a:solidFill>
              </a:rPr>
              <a:t>!</a:t>
            </a:r>
            <a:endParaRPr lang="sk-SK" sz="2800" kern="0" dirty="0">
              <a:solidFill>
                <a:srgbClr val="FF0000"/>
              </a:solidFill>
            </a:endParaRPr>
          </a:p>
        </p:txBody>
      </p:sp>
      <p:sp>
        <p:nvSpPr>
          <p:cNvPr id="12" name="Bublina v tvare zaobleného obdĺžnika 11"/>
          <p:cNvSpPr/>
          <p:nvPr/>
        </p:nvSpPr>
        <p:spPr bwMode="auto">
          <a:xfrm>
            <a:off x="1646237" y="999333"/>
            <a:ext cx="8229600" cy="883046"/>
          </a:xfrm>
          <a:prstGeom prst="wedgeRoundRectCallout">
            <a:avLst>
              <a:gd name="adj1" fmla="val -48823"/>
              <a:gd name="adj2" fmla="val 16525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sk-SK" sz="2400" dirty="0" smtClean="0">
                <a:solidFill>
                  <a:srgbClr val="00B050"/>
                </a:solidFill>
                <a:latin typeface="+mn-lt"/>
              </a:rPr>
              <a:t>Vždy sa pozrite na už </a:t>
            </a:r>
            <a:r>
              <a:rPr kumimoji="0" lang="sk-SK" sz="240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+mn-lt"/>
              </a:rPr>
              <a:t>napísanú</a:t>
            </a:r>
            <a:r>
              <a:rPr kumimoji="0" lang="sk-SK" sz="2400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+mn-lt"/>
              </a:rPr>
              <a:t> podmienku, čo vyjadruje, či je vôbec možn</a:t>
            </a:r>
            <a:r>
              <a:rPr lang="sk-SK" sz="2400" dirty="0" smtClean="0">
                <a:solidFill>
                  <a:srgbClr val="00B050"/>
                </a:solidFill>
                <a:latin typeface="+mn-lt"/>
              </a:rPr>
              <a:t>é, aby bola pravdivá/nepravdivá</a:t>
            </a:r>
            <a:endParaRPr kumimoji="0" lang="sk-SK" sz="240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93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Zložené logické výrazy (2. prednáška)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120" y="1722922"/>
            <a:ext cx="9722722" cy="4877173"/>
          </a:xfrm>
        </p:spPr>
        <p:txBody>
          <a:bodyPr/>
          <a:lstStyle/>
          <a:p>
            <a:r>
              <a:rPr lang="sk-SK" sz="2656" dirty="0"/>
              <a:t>Podmienka je </a:t>
            </a:r>
            <a:r>
              <a:rPr lang="sk-SK" sz="2656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sz="2656" dirty="0"/>
              <a:t>, ak číslo </a:t>
            </a:r>
            <a:r>
              <a:rPr lang="sk-SK" sz="2656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k-SK" sz="2656" dirty="0"/>
              <a:t> je z intervalu </a:t>
            </a:r>
            <a:r>
              <a:rPr lang="en-US" sz="2656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&lt;-3, 5&gt;</a:t>
            </a:r>
            <a:r>
              <a:rPr lang="en-US" sz="2656" dirty="0"/>
              <a:t>, </a:t>
            </a:r>
            <a:r>
              <a:rPr lang="en-US" sz="2656" dirty="0" err="1"/>
              <a:t>inak</a:t>
            </a:r>
            <a:r>
              <a:rPr lang="en-US" sz="2656" dirty="0"/>
              <a:t> </a:t>
            </a:r>
            <a:r>
              <a:rPr lang="en-US" sz="2656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sz="2656" dirty="0"/>
          </a:p>
          <a:p>
            <a:endParaRPr lang="en-US" sz="2656" dirty="0"/>
          </a:p>
          <a:p>
            <a:endParaRPr lang="en-US" sz="2656" dirty="0"/>
          </a:p>
          <a:p>
            <a:pPr marL="0" indent="0">
              <a:buNone/>
            </a:pPr>
            <a:endParaRPr lang="en-US" sz="2656" dirty="0"/>
          </a:p>
          <a:p>
            <a:r>
              <a:rPr lang="sk-SK" sz="2656" dirty="0"/>
              <a:t>Podmienka je </a:t>
            </a:r>
            <a:r>
              <a:rPr lang="sk-SK" sz="2656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sz="2656" dirty="0"/>
              <a:t>, ak číslo </a:t>
            </a:r>
            <a:r>
              <a:rPr lang="sk-SK" sz="2656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k-SK" sz="2656" dirty="0"/>
              <a:t> </a:t>
            </a:r>
            <a:r>
              <a:rPr lang="en-US" sz="2656" b="1" dirty="0" err="1"/>
              <a:t>nie</a:t>
            </a:r>
            <a:r>
              <a:rPr lang="en-US" sz="2656" dirty="0"/>
              <a:t> </a:t>
            </a:r>
            <a:r>
              <a:rPr lang="sk-SK" sz="2656" dirty="0"/>
              <a:t>je z intervalu </a:t>
            </a:r>
            <a:r>
              <a:rPr lang="en-US" sz="2656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&lt;-3, 5&gt;</a:t>
            </a:r>
            <a:r>
              <a:rPr lang="en-US" sz="2656" dirty="0"/>
              <a:t>, </a:t>
            </a:r>
            <a:r>
              <a:rPr lang="en-US" sz="2656" dirty="0" err="1"/>
              <a:t>inak</a:t>
            </a:r>
            <a:r>
              <a:rPr lang="en-US" sz="2656" dirty="0"/>
              <a:t> </a:t>
            </a:r>
            <a:r>
              <a:rPr lang="en-US" sz="2656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sz="2656" dirty="0"/>
          </a:p>
          <a:p>
            <a:endParaRPr lang="en-US" sz="2656" dirty="0"/>
          </a:p>
          <a:p>
            <a:endParaRPr lang="sk-SK" sz="2656" dirty="0"/>
          </a:p>
        </p:txBody>
      </p:sp>
      <p:sp>
        <p:nvSpPr>
          <p:cNvPr id="4" name="AutoShape 1035"/>
          <p:cNvSpPr>
            <a:spLocks noChangeArrowheads="1"/>
          </p:cNvSpPr>
          <p:nvPr/>
        </p:nvSpPr>
        <p:spPr bwMode="auto">
          <a:xfrm>
            <a:off x="2764163" y="2440153"/>
            <a:ext cx="4576743" cy="532343"/>
          </a:xfrm>
          <a:prstGeom prst="wedgeRoundRectCallout">
            <a:avLst>
              <a:gd name="adj1" fmla="val 41528"/>
              <a:gd name="adj2" fmla="val 3035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91276" tIns="45639" rIns="91276" bIns="45639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defTabSz="1011966">
              <a:spcBef>
                <a:spcPct val="0"/>
              </a:spcBef>
              <a:buNone/>
            </a:pPr>
            <a:r>
              <a:rPr lang="sk-SK" altLang="sk-SK" sz="2435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sk-SK" sz="2435" b="1" dirty="0">
                <a:solidFill>
                  <a:srgbClr val="000000"/>
                </a:solidFill>
                <a:latin typeface="Courier New" pitchFamily="49" charset="0"/>
              </a:rPr>
              <a:t>x &gt;= -3</a:t>
            </a:r>
            <a:r>
              <a:rPr lang="sk-SK" altLang="sk-SK" sz="2435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sk-SK" sz="2435" b="1" dirty="0">
                <a:solidFill>
                  <a:srgbClr val="000000"/>
                </a:solidFill>
                <a:latin typeface="Courier New" pitchFamily="49" charset="0"/>
              </a:rPr>
              <a:t>    (</a:t>
            </a:r>
            <a:r>
              <a:rPr lang="sk-SK" altLang="sk-SK" sz="2435" b="1" dirty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US" altLang="sk-SK" sz="2435" b="1" dirty="0">
                <a:solidFill>
                  <a:srgbClr val="000000"/>
                </a:solidFill>
                <a:latin typeface="Courier New" pitchFamily="49" charset="0"/>
              </a:rPr>
              <a:t> &lt;= 5) </a:t>
            </a:r>
            <a:endParaRPr lang="en-US" altLang="sk-SK" sz="2435" dirty="0">
              <a:solidFill>
                <a:srgbClr val="000000"/>
              </a:solidFill>
            </a:endParaRPr>
          </a:p>
          <a:p>
            <a:pPr defTabSz="1011966">
              <a:spcBef>
                <a:spcPct val="0"/>
              </a:spcBef>
              <a:buNone/>
            </a:pPr>
            <a:endParaRPr lang="en-US" altLang="sk-SK" sz="1992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97084" y="2461565"/>
            <a:ext cx="595035" cy="501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011966"/>
            <a:r>
              <a:rPr lang="en-US" sz="2656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endParaRPr lang="sk-SK" sz="2656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010936" y="3709016"/>
            <a:ext cx="8128603" cy="599844"/>
            <a:chOff x="755576" y="3783430"/>
            <a:chExt cx="7344816" cy="542005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755576" y="3861048"/>
              <a:ext cx="734481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4272614" y="378904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4644008" y="378343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4992694" y="378904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5364088" y="378343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3563888" y="378904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3935282" y="3786204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6432854" y="378904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5724128" y="378904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095522" y="3786204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2112374" y="379465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2483768" y="378904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2832454" y="379465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3203848" y="378904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1403648" y="379465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1775042" y="3791814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TextBox 27"/>
            <p:cNvSpPr txBox="1"/>
            <p:nvPr/>
          </p:nvSpPr>
          <p:spPr>
            <a:xfrm>
              <a:off x="1115616" y="3995772"/>
              <a:ext cx="5893302" cy="329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1011966"/>
              <a:r>
                <a:rPr lang="en-US" sz="1771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-7 -6 -5 -4 -3 -2 -1 </a:t>
              </a:r>
              <a:r>
                <a:rPr lang="en-US" sz="1328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771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 </a:t>
              </a:r>
              <a:r>
                <a:rPr lang="en-US" sz="1549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771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1  2 </a:t>
              </a:r>
              <a:r>
                <a:rPr lang="en-US" sz="1328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771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3  4  5  6  7</a:t>
              </a:r>
              <a:endParaRPr lang="sk-SK" sz="1771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229751" y="3312990"/>
            <a:ext cx="4794097" cy="475721"/>
            <a:chOff x="2760446" y="3425588"/>
            <a:chExt cx="4331834" cy="429850"/>
          </a:xfrm>
        </p:grpSpPr>
        <p:cxnSp>
          <p:nvCxnSpPr>
            <p:cNvPr id="31" name="Straight Connector 30"/>
            <p:cNvCxnSpPr>
              <a:endCxn id="29" idx="4"/>
            </p:cNvCxnSpPr>
            <p:nvPr/>
          </p:nvCxnSpPr>
          <p:spPr bwMode="auto">
            <a:xfrm flipV="1">
              <a:off x="2832454" y="3569604"/>
              <a:ext cx="0" cy="28583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/>
            <p:nvPr/>
          </p:nvCxnSpPr>
          <p:spPr bwMode="auto">
            <a:xfrm flipH="1">
              <a:off x="2832454" y="3497596"/>
              <a:ext cx="4259826" cy="1122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Oval 28"/>
            <p:cNvSpPr/>
            <p:nvPr/>
          </p:nvSpPr>
          <p:spPr bwMode="auto">
            <a:xfrm>
              <a:off x="2760446" y="3425588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1198" tIns="50599" rIns="101198" bIns="50599" numCol="1" rtlCol="0" anchor="t" anchorCtr="0" compatLnSpc="1">
              <a:prstTxWarp prst="textNoShape">
                <a:avLst/>
              </a:prstTxWarp>
            </a:bodyPr>
            <a:lstStyle/>
            <a:p>
              <a:pPr algn="l" defTabSz="1011966"/>
              <a:endParaRPr lang="sk-SK" sz="1992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715600" y="3145190"/>
            <a:ext cx="4873789" cy="646590"/>
            <a:chOff x="1392294" y="3273968"/>
            <a:chExt cx="4403842" cy="584244"/>
          </a:xfrm>
        </p:grpSpPr>
        <p:sp>
          <p:nvSpPr>
            <p:cNvPr id="36" name="Oval 35"/>
            <p:cNvSpPr/>
            <p:nvPr/>
          </p:nvSpPr>
          <p:spPr bwMode="auto">
            <a:xfrm>
              <a:off x="5652120" y="3273968"/>
              <a:ext cx="144016" cy="14401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1198" tIns="50599" rIns="101198" bIns="50599" numCol="1" rtlCol="0" anchor="t" anchorCtr="0" compatLnSpc="1">
              <a:prstTxWarp prst="textNoShape">
                <a:avLst/>
              </a:prstTxWarp>
            </a:bodyPr>
            <a:lstStyle/>
            <a:p>
              <a:pPr algn="l" defTabSz="1011966"/>
              <a:endParaRPr lang="sk-SK" sz="1992">
                <a:solidFill>
                  <a:srgbClr val="000000"/>
                </a:solidFill>
                <a:latin typeface="Arial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 flipV="1">
              <a:off x="5724128" y="3425588"/>
              <a:ext cx="0" cy="4326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/>
            <p:cNvCxnSpPr/>
            <p:nvPr/>
          </p:nvCxnSpPr>
          <p:spPr bwMode="auto">
            <a:xfrm flipH="1">
              <a:off x="1392294" y="3345976"/>
              <a:ext cx="4259826" cy="1122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5" name="AutoShape 1035"/>
          <p:cNvSpPr>
            <a:spLocks noChangeArrowheads="1"/>
          </p:cNvSpPr>
          <p:nvPr/>
        </p:nvSpPr>
        <p:spPr bwMode="auto">
          <a:xfrm>
            <a:off x="2764163" y="5343134"/>
            <a:ext cx="4576743" cy="532343"/>
          </a:xfrm>
          <a:prstGeom prst="wedgeRoundRectCallout">
            <a:avLst>
              <a:gd name="adj1" fmla="val 41528"/>
              <a:gd name="adj2" fmla="val 3035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91276" tIns="45639" rIns="91276" bIns="45639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defTabSz="1011966">
              <a:spcBef>
                <a:spcPct val="0"/>
              </a:spcBef>
              <a:buNone/>
            </a:pPr>
            <a:r>
              <a:rPr lang="sk-SK" altLang="sk-SK" sz="2435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sk-SK" sz="2435" b="1" dirty="0">
                <a:solidFill>
                  <a:srgbClr val="000000"/>
                </a:solidFill>
                <a:latin typeface="Courier New" pitchFamily="49" charset="0"/>
              </a:rPr>
              <a:t>x &lt; -3</a:t>
            </a:r>
            <a:r>
              <a:rPr lang="sk-SK" altLang="sk-SK" sz="2435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sk-SK" sz="2435" b="1" dirty="0">
                <a:solidFill>
                  <a:srgbClr val="000000"/>
                </a:solidFill>
                <a:latin typeface="Courier New" pitchFamily="49" charset="0"/>
              </a:rPr>
              <a:t>    (</a:t>
            </a:r>
            <a:r>
              <a:rPr lang="sk-SK" altLang="sk-SK" sz="2435" b="1" dirty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US" altLang="sk-SK" sz="2435" b="1" dirty="0">
                <a:solidFill>
                  <a:srgbClr val="000000"/>
                </a:solidFill>
                <a:latin typeface="Courier New" pitchFamily="49" charset="0"/>
              </a:rPr>
              <a:t> &gt; 5) </a:t>
            </a:r>
            <a:endParaRPr lang="en-US" altLang="sk-SK" sz="2435" dirty="0">
              <a:solidFill>
                <a:srgbClr val="000000"/>
              </a:solidFill>
            </a:endParaRPr>
          </a:p>
          <a:p>
            <a:pPr defTabSz="1011966">
              <a:spcBef>
                <a:spcPct val="0"/>
              </a:spcBef>
              <a:buNone/>
            </a:pPr>
            <a:endParaRPr lang="en-US" altLang="sk-SK" sz="1992" dirty="0">
              <a:solidFill>
                <a:srgbClr val="0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06851" y="5364546"/>
            <a:ext cx="595035" cy="501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011966"/>
            <a:r>
              <a:rPr lang="en-US" sz="2656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endParaRPr lang="sk-SK" sz="2656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010936" y="6611997"/>
            <a:ext cx="8128603" cy="599844"/>
            <a:chOff x="755576" y="3783430"/>
            <a:chExt cx="7344816" cy="542005"/>
          </a:xfrm>
        </p:grpSpPr>
        <p:cxnSp>
          <p:nvCxnSpPr>
            <p:cNvPr id="48" name="Straight Connector 47"/>
            <p:cNvCxnSpPr/>
            <p:nvPr/>
          </p:nvCxnSpPr>
          <p:spPr bwMode="auto">
            <a:xfrm>
              <a:off x="755576" y="3861048"/>
              <a:ext cx="734481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4272614" y="378904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4644008" y="378343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4992694" y="378904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5364088" y="378343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3563888" y="378904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3935282" y="3786204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6432854" y="378904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5724128" y="378904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6095522" y="3786204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2112374" y="379465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2483768" y="378904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2832454" y="379465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3203848" y="378904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1403648" y="379465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1775042" y="3791814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TextBox 63"/>
            <p:cNvSpPr txBox="1"/>
            <p:nvPr/>
          </p:nvSpPr>
          <p:spPr>
            <a:xfrm>
              <a:off x="1115616" y="3995772"/>
              <a:ext cx="5893302" cy="329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1011966"/>
              <a:r>
                <a:rPr lang="en-US" sz="1771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-7 -6 -5 -4 -3 -2 -1 </a:t>
              </a:r>
              <a:r>
                <a:rPr lang="en-US" sz="1328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771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 </a:t>
              </a:r>
              <a:r>
                <a:rPr lang="en-US" sz="1549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771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1  2 </a:t>
              </a:r>
              <a:r>
                <a:rPr lang="en-US" sz="1328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771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3  4  5  6  7</a:t>
              </a:r>
              <a:endParaRPr lang="sk-SK" sz="1771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430005" y="6212901"/>
            <a:ext cx="1793016" cy="475721"/>
            <a:chOff x="2760446" y="3425588"/>
            <a:chExt cx="1620127" cy="429850"/>
          </a:xfrm>
        </p:grpSpPr>
        <p:cxnSp>
          <p:nvCxnSpPr>
            <p:cNvPr id="66" name="Straight Connector 65"/>
            <p:cNvCxnSpPr>
              <a:endCxn id="68" idx="4"/>
            </p:cNvCxnSpPr>
            <p:nvPr/>
          </p:nvCxnSpPr>
          <p:spPr bwMode="auto">
            <a:xfrm flipV="1">
              <a:off x="2832454" y="3569604"/>
              <a:ext cx="0" cy="28583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Straight Connector 66"/>
            <p:cNvCxnSpPr>
              <a:endCxn id="68" idx="6"/>
            </p:cNvCxnSpPr>
            <p:nvPr/>
          </p:nvCxnSpPr>
          <p:spPr bwMode="auto">
            <a:xfrm flipH="1" flipV="1">
              <a:off x="2904462" y="3497597"/>
              <a:ext cx="1476111" cy="1122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Oval 67"/>
            <p:cNvSpPr/>
            <p:nvPr/>
          </p:nvSpPr>
          <p:spPr bwMode="auto">
            <a:xfrm>
              <a:off x="2760446" y="3425588"/>
              <a:ext cx="144016" cy="144016"/>
            </a:xfrm>
            <a:prstGeom prst="ellipse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1198" tIns="50599" rIns="101198" bIns="50599" numCol="1" rtlCol="0" anchor="t" anchorCtr="0" compatLnSpc="1">
              <a:prstTxWarp prst="textNoShape">
                <a:avLst/>
              </a:prstTxWarp>
            </a:bodyPr>
            <a:lstStyle/>
            <a:p>
              <a:pPr algn="l" defTabSz="1011966"/>
              <a:endParaRPr lang="sk-SK" sz="1992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237446" y="6265379"/>
            <a:ext cx="2151689" cy="426320"/>
            <a:chOff x="3851920" y="3473001"/>
            <a:chExt cx="1944216" cy="385212"/>
          </a:xfrm>
        </p:grpSpPr>
        <p:sp>
          <p:nvSpPr>
            <p:cNvPr id="70" name="Oval 69"/>
            <p:cNvSpPr/>
            <p:nvPr/>
          </p:nvSpPr>
          <p:spPr bwMode="auto">
            <a:xfrm>
              <a:off x="5652120" y="3473001"/>
              <a:ext cx="144016" cy="144015"/>
            </a:xfrm>
            <a:prstGeom prst="ellipse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1198" tIns="50599" rIns="101198" bIns="50599" numCol="1" rtlCol="0" anchor="t" anchorCtr="0" compatLnSpc="1">
              <a:prstTxWarp prst="textNoShape">
                <a:avLst/>
              </a:prstTxWarp>
            </a:bodyPr>
            <a:lstStyle/>
            <a:p>
              <a:pPr algn="l" defTabSz="1011966"/>
              <a:endParaRPr lang="sk-SK" sz="1992">
                <a:solidFill>
                  <a:srgbClr val="000000"/>
                </a:solidFill>
                <a:latin typeface="Arial" charset="0"/>
              </a:endParaRPr>
            </a:p>
          </p:txBody>
        </p:sp>
        <p:cxnSp>
          <p:nvCxnSpPr>
            <p:cNvPr id="71" name="Straight Connector 70"/>
            <p:cNvCxnSpPr>
              <a:endCxn id="70" idx="4"/>
            </p:cNvCxnSpPr>
            <p:nvPr/>
          </p:nvCxnSpPr>
          <p:spPr bwMode="auto">
            <a:xfrm flipV="1">
              <a:off x="5724128" y="3617016"/>
              <a:ext cx="0" cy="24119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Straight Connector 71"/>
            <p:cNvCxnSpPr/>
            <p:nvPr/>
          </p:nvCxnSpPr>
          <p:spPr bwMode="auto">
            <a:xfrm flipH="1">
              <a:off x="3851920" y="3545012"/>
              <a:ext cx="18002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4" name="Group 83"/>
          <p:cNvGrpSpPr/>
          <p:nvPr/>
        </p:nvGrpSpPr>
        <p:grpSpPr>
          <a:xfrm>
            <a:off x="3239030" y="2974853"/>
            <a:ext cx="3343723" cy="182529"/>
            <a:chOff x="2912846" y="2688007"/>
            <a:chExt cx="3021310" cy="164929"/>
          </a:xfrm>
        </p:grpSpPr>
        <p:cxnSp>
          <p:nvCxnSpPr>
            <p:cNvPr id="41" name="Straight Connector 40"/>
            <p:cNvCxnSpPr/>
            <p:nvPr/>
          </p:nvCxnSpPr>
          <p:spPr bwMode="auto">
            <a:xfrm>
              <a:off x="2976470" y="2780928"/>
              <a:ext cx="289167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" name="Oval 79"/>
            <p:cNvSpPr/>
            <p:nvPr/>
          </p:nvSpPr>
          <p:spPr bwMode="auto">
            <a:xfrm>
              <a:off x="2912846" y="2708920"/>
              <a:ext cx="144016" cy="1440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1198" tIns="50599" rIns="101198" bIns="50599" numCol="1" rtlCol="0" anchor="t" anchorCtr="0" compatLnSpc="1">
              <a:prstTxWarp prst="textNoShape">
                <a:avLst/>
              </a:prstTxWarp>
            </a:bodyPr>
            <a:lstStyle/>
            <a:p>
              <a:pPr algn="l" defTabSz="1011966"/>
              <a:endParaRPr lang="sk-SK" sz="1992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5790140" y="2688007"/>
              <a:ext cx="144016" cy="1440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1198" tIns="50599" rIns="101198" bIns="50599" numCol="1" rtlCol="0" anchor="t" anchorCtr="0" compatLnSpc="1">
              <a:prstTxWarp prst="textNoShape">
                <a:avLst/>
              </a:prstTxWarp>
            </a:bodyPr>
            <a:lstStyle/>
            <a:p>
              <a:pPr algn="l" defTabSz="1011966"/>
              <a:endParaRPr lang="sk-SK" sz="1992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242971" y="6057925"/>
            <a:ext cx="6980049" cy="207452"/>
            <a:chOff x="1109254" y="5473799"/>
            <a:chExt cx="6307009" cy="187449"/>
          </a:xfrm>
        </p:grpSpPr>
        <p:cxnSp>
          <p:nvCxnSpPr>
            <p:cNvPr id="73" name="Straight Connector 72"/>
            <p:cNvCxnSpPr/>
            <p:nvPr/>
          </p:nvCxnSpPr>
          <p:spPr bwMode="auto">
            <a:xfrm>
              <a:off x="1109254" y="5606564"/>
              <a:ext cx="186721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/>
            <p:nvPr/>
          </p:nvCxnSpPr>
          <p:spPr bwMode="auto">
            <a:xfrm flipH="1">
              <a:off x="5868144" y="5545807"/>
              <a:ext cx="1548119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" name="Oval 81"/>
            <p:cNvSpPr/>
            <p:nvPr/>
          </p:nvSpPr>
          <p:spPr bwMode="auto">
            <a:xfrm>
              <a:off x="2904462" y="5517232"/>
              <a:ext cx="144016" cy="144016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1198" tIns="50599" rIns="101198" bIns="50599" numCol="1" rtlCol="0" anchor="t" anchorCtr="0" compatLnSpc="1">
              <a:prstTxWarp prst="textNoShape">
                <a:avLst/>
              </a:prstTxWarp>
            </a:bodyPr>
            <a:lstStyle/>
            <a:p>
              <a:pPr algn="l" defTabSz="1011966"/>
              <a:endParaRPr lang="sk-SK" sz="1992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5790140" y="5473799"/>
              <a:ext cx="144016" cy="144016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1198" tIns="50599" rIns="101198" bIns="50599" numCol="1" rtlCol="0" anchor="t" anchorCtr="0" compatLnSpc="1">
              <a:prstTxWarp prst="textNoShape">
                <a:avLst/>
              </a:prstTxWarp>
            </a:bodyPr>
            <a:lstStyle/>
            <a:p>
              <a:pPr algn="l" defTabSz="1011966"/>
              <a:endParaRPr lang="sk-SK" sz="1992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8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Úloha z testu: práca so súborom</a:t>
            </a:r>
            <a:endParaRPr lang="sk-SK" dirty="0"/>
          </a:p>
        </p:txBody>
      </p:sp>
      <p:sp>
        <p:nvSpPr>
          <p:cNvPr id="4" name="Rectangle 3"/>
          <p:cNvSpPr/>
          <p:nvPr/>
        </p:nvSpPr>
        <p:spPr>
          <a:xfrm>
            <a:off x="235651" y="1005342"/>
            <a:ext cx="8420986" cy="65712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011966">
              <a:defRPr/>
            </a:pPr>
            <a:endParaRPr lang="sk-SK" sz="1992" dirty="0" smtClean="0">
              <a:solidFill>
                <a:srgbClr val="FFFFFF"/>
              </a:solidFill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50837" y="1051719"/>
            <a:ext cx="9906000" cy="652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*f;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c, k, 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riadok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((f=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beatles.txt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"r")) == NULL) {</a:t>
            </a:r>
          </a:p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Subor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nepodarilo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tvorit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0;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&amp;k);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riadok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while((c=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(f)) != EOF) {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if(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riadok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k == 0)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if(c == '\n')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riadok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sk-SK" altLang="sk-SK" sz="22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(f) == EOF)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Subor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nepodarilo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zatvorit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  <a:endParaRPr lang="en-US" altLang="sk-SK" sz="22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altLang="sk-SK" sz="2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3017837" y="78382"/>
            <a:ext cx="7132638" cy="1715292"/>
          </a:xfrm>
          <a:prstGeom prst="cloudCallout">
            <a:avLst>
              <a:gd name="adj1" fmla="val -51392"/>
              <a:gd name="adj2" fmla="val 478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9" tIns="50594" rIns="101189" bIns="50594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altLang="sk-SK" sz="2400" dirty="0" smtClean="0">
                <a:solidFill>
                  <a:srgbClr val="000000"/>
                </a:solidFill>
              </a:rPr>
              <a:t>Časť programu, ktorá vypíše zo súboru riadky, ktorých poradové číslo je deliteľné číslom 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1"/>
          <p:cNvSpPr>
            <a:spLocks noChangeArrowheads="1"/>
          </p:cNvSpPr>
          <p:nvPr/>
        </p:nvSpPr>
        <p:spPr bwMode="auto">
          <a:xfrm>
            <a:off x="6595692" y="6927056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  <a:defRPr/>
            </a:pPr>
            <a:r>
              <a:rPr lang="en-US" altLang="sk-SK" sz="2400" dirty="0">
                <a:solidFill>
                  <a:srgbClr val="000000"/>
                </a:solidFill>
              </a:rPr>
              <a:t>program: </a:t>
            </a:r>
            <a:r>
              <a:rPr lang="sk-SK" altLang="sk-SK" sz="2400" dirty="0" smtClean="0">
                <a:solidFill>
                  <a:srgbClr val="000000"/>
                </a:solidFill>
              </a:rPr>
              <a:t>0</a:t>
            </a:r>
            <a:r>
              <a:rPr lang="en-US" altLang="sk-SK" sz="2400" dirty="0" smtClean="0">
                <a:solidFill>
                  <a:srgbClr val="000000"/>
                </a:solidFill>
              </a:rPr>
              <a:t>9</a:t>
            </a:r>
            <a:r>
              <a:rPr lang="sk-SK" altLang="sk-SK" sz="2400" dirty="0" smtClean="0">
                <a:solidFill>
                  <a:srgbClr val="000000"/>
                </a:solidFill>
              </a:rPr>
              <a:t>p0</a:t>
            </a:r>
            <a:r>
              <a:rPr lang="en-US" altLang="sk-SK" sz="2400" dirty="0" smtClean="0">
                <a:solidFill>
                  <a:srgbClr val="000000"/>
                </a:solidFill>
              </a:rPr>
              <a:t>8</a:t>
            </a:r>
            <a:r>
              <a:rPr lang="sk-SK" altLang="sk-SK" sz="2400" dirty="0" smtClean="0">
                <a:solidFill>
                  <a:srgbClr val="000000"/>
                </a:solidFill>
              </a:rPr>
              <a:t>A.cpp</a:t>
            </a:r>
            <a:endParaRPr lang="sk-SK" altLang="sk-SK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85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Úloha z testu: práca so súborom</a:t>
            </a:r>
            <a:endParaRPr lang="sk-SK" dirty="0"/>
          </a:p>
        </p:txBody>
      </p:sp>
      <p:sp>
        <p:nvSpPr>
          <p:cNvPr id="4" name="Rectangle 3"/>
          <p:cNvSpPr/>
          <p:nvPr/>
        </p:nvSpPr>
        <p:spPr>
          <a:xfrm>
            <a:off x="235651" y="1005342"/>
            <a:ext cx="8420986" cy="65712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011966">
              <a:defRPr/>
            </a:pPr>
            <a:endParaRPr lang="sk-SK" sz="1992" dirty="0" smtClean="0">
              <a:solidFill>
                <a:srgbClr val="FFFFFF"/>
              </a:solidFill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50837" y="1051719"/>
            <a:ext cx="9906000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*f;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c, k, 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riadok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((f=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beatles.txt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"r")) == NULL) {</a:t>
            </a:r>
          </a:p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Subor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nepodarilo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tvorit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0;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&amp;k);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riadok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while((c=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(f)) != EOF &amp;&amp;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riadok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k) {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k-SK" altLang="sk-SK" sz="22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if(c == '\n')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riadok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sk-SK" altLang="sk-SK" sz="22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(f) == EOF)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Subor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nepodarilo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zatvorit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  <a:endParaRPr lang="en-US" altLang="sk-SK" sz="22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altLang="sk-SK" sz="2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3017837" y="78382"/>
            <a:ext cx="7132638" cy="1715292"/>
          </a:xfrm>
          <a:prstGeom prst="cloudCallout">
            <a:avLst>
              <a:gd name="adj1" fmla="val -47791"/>
              <a:gd name="adj2" fmla="val 358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9" tIns="50594" rIns="101189" bIns="50594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defTabSz="1011966" eaLnBrk="1" hangingPunct="1">
              <a:defRPr/>
            </a:pPr>
            <a:r>
              <a:rPr lang="sk-SK" altLang="sk-SK" sz="2400" dirty="0" smtClean="0">
                <a:solidFill>
                  <a:srgbClr val="000000"/>
                </a:solidFill>
              </a:rPr>
              <a:t>Časť programu, ktorá vypíše zo súboru </a:t>
            </a:r>
            <a:r>
              <a:rPr lang="en-US" altLang="sk-SK" sz="2400" dirty="0" err="1" smtClean="0">
                <a:solidFill>
                  <a:srgbClr val="000000"/>
                </a:solidFill>
              </a:rPr>
              <a:t>prv</a:t>
            </a:r>
            <a:r>
              <a:rPr lang="sk-SK" altLang="sk-SK" sz="2400" dirty="0" err="1" smtClean="0">
                <a:solidFill>
                  <a:srgbClr val="000000"/>
                </a:solidFill>
              </a:rPr>
              <a:t>ých</a:t>
            </a:r>
            <a:r>
              <a:rPr lang="sk-SK" altLang="sk-SK" sz="2400" dirty="0" smtClean="0">
                <a:solidFill>
                  <a:srgbClr val="000000"/>
                </a:solidFill>
              </a:rPr>
              <a:t> </a:t>
            </a: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sk-SK" altLang="sk-SK" sz="2400" dirty="0" smtClean="0">
                <a:solidFill>
                  <a:srgbClr val="000000"/>
                </a:solidFill>
              </a:rPr>
              <a:t> riadkov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1"/>
          <p:cNvSpPr>
            <a:spLocks noChangeArrowheads="1"/>
          </p:cNvSpPr>
          <p:nvPr/>
        </p:nvSpPr>
        <p:spPr bwMode="auto">
          <a:xfrm>
            <a:off x="6595692" y="6927056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  <a:defRPr/>
            </a:pPr>
            <a:r>
              <a:rPr lang="en-US" altLang="sk-SK" sz="2400" dirty="0">
                <a:solidFill>
                  <a:srgbClr val="000000"/>
                </a:solidFill>
              </a:rPr>
              <a:t>program: </a:t>
            </a:r>
            <a:r>
              <a:rPr lang="sk-SK" altLang="sk-SK" sz="2400" dirty="0" smtClean="0">
                <a:solidFill>
                  <a:srgbClr val="000000"/>
                </a:solidFill>
              </a:rPr>
              <a:t>0</a:t>
            </a:r>
            <a:r>
              <a:rPr lang="en-US" altLang="sk-SK" sz="2400" dirty="0" smtClean="0">
                <a:solidFill>
                  <a:srgbClr val="000000"/>
                </a:solidFill>
              </a:rPr>
              <a:t>9</a:t>
            </a:r>
            <a:r>
              <a:rPr lang="sk-SK" altLang="sk-SK" sz="2400" dirty="0" smtClean="0">
                <a:solidFill>
                  <a:srgbClr val="000000"/>
                </a:solidFill>
              </a:rPr>
              <a:t>p0</a:t>
            </a:r>
            <a:r>
              <a:rPr lang="en-US" altLang="sk-SK" sz="2400" dirty="0">
                <a:solidFill>
                  <a:srgbClr val="000000"/>
                </a:solidFill>
              </a:rPr>
              <a:t>8</a:t>
            </a:r>
            <a:r>
              <a:rPr lang="sk-SK" altLang="sk-SK" sz="2400" dirty="0" smtClean="0">
                <a:solidFill>
                  <a:srgbClr val="000000"/>
                </a:solidFill>
              </a:rPr>
              <a:t>B.cpp</a:t>
            </a:r>
            <a:endParaRPr lang="sk-SK" altLang="sk-SK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9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Prevody reťazcov na čísla</a:t>
            </a:r>
            <a:endParaRPr lang="en-US" altLang="sk-SK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685925"/>
            <a:ext cx="9752013" cy="1239838"/>
          </a:xfrm>
        </p:spPr>
        <p:txBody>
          <a:bodyPr/>
          <a:lstStyle/>
          <a:p>
            <a:r>
              <a:rPr lang="sk-SK" altLang="sk-SK" sz="2800" smtClean="0"/>
              <a:t>konvertovanie reťazca číslic na číslo (funkcie definované v </a:t>
            </a:r>
            <a:r>
              <a:rPr lang="sk-SK" altLang="sk-SK" sz="2800" b="1" smtClean="0">
                <a:latin typeface="Courier New" panose="02070309020205020404" pitchFamily="49" charset="0"/>
              </a:rPr>
              <a:t>stdlib.h</a:t>
            </a:r>
            <a:r>
              <a:rPr lang="sk-SK" altLang="sk-SK" sz="2800" smtClean="0"/>
              <a:t>)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85750" y="2924175"/>
            <a:ext cx="4313238" cy="7429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38138" y="3035300"/>
            <a:ext cx="3956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 atoi</a:t>
            </a:r>
            <a:r>
              <a:rPr kumimoji="0" lang="en-US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(char *s);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-4763" y="6584950"/>
            <a:ext cx="10150476" cy="471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sk-SK" altLang="sk-SK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Pri vstupe a výstupe nie je konverzia potrebná (</a:t>
            </a:r>
            <a:r>
              <a:rPr kumimoji="0" lang="sk-SK" altLang="sk-SK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scanf</a:t>
            </a:r>
            <a:r>
              <a:rPr kumimoji="0" lang="sk-SK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()</a:t>
            </a:r>
            <a:r>
              <a:rPr kumimoji="0" lang="sk-SK" altLang="sk-SK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 </a:t>
            </a:r>
            <a:r>
              <a:rPr kumimoji="0" lang="sk-SK" altLang="sk-SK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printf</a:t>
            </a:r>
            <a:r>
              <a:rPr kumimoji="0" lang="sk-SK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()</a:t>
            </a:r>
            <a:r>
              <a:rPr kumimoji="0" lang="sk-SK" altLang="sk-SK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  <a:endParaRPr kumimoji="0" lang="en-US" altLang="sk-SK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8919" name="Rectangle 9"/>
          <p:cNvSpPr>
            <a:spLocks noChangeArrowheads="1"/>
          </p:cNvSpPr>
          <p:nvPr/>
        </p:nvSpPr>
        <p:spPr bwMode="auto">
          <a:xfrm>
            <a:off x="338138" y="4148138"/>
            <a:ext cx="4298950" cy="7429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8920" name="Text Box 10"/>
          <p:cNvSpPr txBox="1">
            <a:spLocks noChangeArrowheads="1"/>
          </p:cNvSpPr>
          <p:nvPr/>
        </p:nvSpPr>
        <p:spPr bwMode="auto">
          <a:xfrm>
            <a:off x="390525" y="4260850"/>
            <a:ext cx="4165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long atol</a:t>
            </a:r>
            <a:r>
              <a:rPr kumimoji="0" lang="en-US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(char *s);</a:t>
            </a:r>
          </a:p>
        </p:txBody>
      </p:sp>
      <p:sp>
        <p:nvSpPr>
          <p:cNvPr id="38921" name="Rectangle 13"/>
          <p:cNvSpPr>
            <a:spLocks noChangeArrowheads="1"/>
          </p:cNvSpPr>
          <p:nvPr/>
        </p:nvSpPr>
        <p:spPr bwMode="auto">
          <a:xfrm>
            <a:off x="354013" y="5329238"/>
            <a:ext cx="4298950" cy="7429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8922" name="Text Box 14"/>
          <p:cNvSpPr txBox="1">
            <a:spLocks noChangeArrowheads="1"/>
          </p:cNvSpPr>
          <p:nvPr/>
        </p:nvSpPr>
        <p:spPr bwMode="auto">
          <a:xfrm>
            <a:off x="406400" y="5440363"/>
            <a:ext cx="4373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float atof</a:t>
            </a:r>
            <a:r>
              <a:rPr kumimoji="0" lang="en-US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(char *s);</a:t>
            </a:r>
          </a:p>
        </p:txBody>
      </p:sp>
      <p:sp>
        <p:nvSpPr>
          <p:cNvPr id="38923" name="AutoShape 17"/>
          <p:cNvSpPr>
            <a:spLocks noChangeArrowheads="1"/>
          </p:cNvSpPr>
          <p:nvPr/>
        </p:nvSpPr>
        <p:spPr bwMode="auto">
          <a:xfrm>
            <a:off x="5751513" y="2446338"/>
            <a:ext cx="4060825" cy="1011237"/>
          </a:xfrm>
          <a:prstGeom prst="wedgeRoundRectCallout">
            <a:avLst>
              <a:gd name="adj1" fmla="val -80250"/>
              <a:gd name="adj2" fmla="val 30556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prekonvertuje reťazec znakov na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8924" name="AutoShape 18"/>
          <p:cNvSpPr>
            <a:spLocks noChangeArrowheads="1"/>
          </p:cNvSpPr>
          <p:nvPr/>
        </p:nvSpPr>
        <p:spPr bwMode="auto">
          <a:xfrm>
            <a:off x="5667375" y="5313363"/>
            <a:ext cx="4144963" cy="1011237"/>
          </a:xfrm>
          <a:prstGeom prst="wedgeRoundRectCallout">
            <a:avLst>
              <a:gd name="adj1" fmla="val -76444"/>
              <a:gd name="adj2" fmla="val -13366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prekonvertuje reťazec znakov na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float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8925" name="AutoShape 19"/>
          <p:cNvSpPr>
            <a:spLocks noChangeArrowheads="1"/>
          </p:cNvSpPr>
          <p:nvPr/>
        </p:nvSpPr>
        <p:spPr bwMode="auto">
          <a:xfrm>
            <a:off x="5751513" y="3879850"/>
            <a:ext cx="4060825" cy="1011238"/>
          </a:xfrm>
          <a:prstGeom prst="wedgeRoundRectCallout">
            <a:avLst>
              <a:gd name="adj1" fmla="val -82509"/>
              <a:gd name="adj2" fmla="val 6944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prekonvertuje reťazec znakov na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long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43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Časté chyby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356519"/>
            <a:ext cx="9752013" cy="4876800"/>
          </a:xfrm>
        </p:spPr>
        <p:txBody>
          <a:bodyPr/>
          <a:lstStyle/>
          <a:p>
            <a:r>
              <a:rPr lang="sk-SK" sz="2400" dirty="0" smtClean="0"/>
              <a:t>Otváranie (aj zatváranie súboru) dvakrát</a:t>
            </a:r>
          </a:p>
          <a:p>
            <a:endParaRPr lang="sk-SK" sz="2400" dirty="0"/>
          </a:p>
          <a:p>
            <a:endParaRPr lang="sk-SK" sz="2400" dirty="0" smtClean="0"/>
          </a:p>
          <a:p>
            <a:endParaRPr lang="sk-SK" sz="2400" dirty="0"/>
          </a:p>
          <a:p>
            <a:endParaRPr lang="sk-SK" sz="2400" dirty="0" smtClean="0"/>
          </a:p>
          <a:p>
            <a:endParaRPr lang="sk-SK" sz="2400" dirty="0"/>
          </a:p>
          <a:p>
            <a:r>
              <a:rPr lang="sk-SK" sz="2400" dirty="0" smtClean="0"/>
              <a:t>Neskončenie programu, keď sa súbor neotvorí (chýbajúce 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2400" dirty="0" smtClean="0"/>
              <a:t>)</a:t>
            </a:r>
          </a:p>
          <a:p>
            <a:r>
              <a:rPr lang="sk-SK" sz="2400" dirty="0" smtClean="0"/>
              <a:t>Použitie vnorených cyklov a vnútorný nekontroluje koniec súboru</a:t>
            </a:r>
          </a:p>
        </p:txBody>
      </p:sp>
      <p:sp>
        <p:nvSpPr>
          <p:cNvPr id="4" name="Rectangle 3"/>
          <p:cNvSpPr/>
          <p:nvPr/>
        </p:nvSpPr>
        <p:spPr>
          <a:xfrm>
            <a:off x="692851" y="1951038"/>
            <a:ext cx="7963786" cy="18314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011966">
              <a:defRPr/>
            </a:pPr>
            <a:endParaRPr lang="sk-SK" sz="1992" dirty="0" smtClean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08038" y="1997415"/>
            <a:ext cx="76962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("beatles.txt", "r")   </a:t>
            </a:r>
            <a:endParaRPr lang="sk-SK" altLang="sk-SK" sz="22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((f=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beatles.txt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"r")) == NULL) {</a:t>
            </a:r>
          </a:p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Subor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nepodarilo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tvorit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3"/>
          <p:cNvSpPr/>
          <p:nvPr/>
        </p:nvSpPr>
        <p:spPr>
          <a:xfrm>
            <a:off x="701015" y="5014120"/>
            <a:ext cx="7963786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011966">
              <a:defRPr/>
            </a:pPr>
            <a:endParaRPr lang="sk-SK" sz="1992" dirty="0" smtClean="0">
              <a:solidFill>
                <a:srgbClr val="FFFFFF"/>
              </a:solidFill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16202" y="5060496"/>
            <a:ext cx="76962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&lt;=k; 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while((c = 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(f)) != '\n')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</p:txBody>
      </p:sp>
      <p:sp>
        <p:nvSpPr>
          <p:cNvPr id="8" name="Bublina v tvare zaobleného obdĺžnika 7"/>
          <p:cNvSpPr/>
          <p:nvPr/>
        </p:nvSpPr>
        <p:spPr bwMode="auto">
          <a:xfrm>
            <a:off x="5681663" y="5881568"/>
            <a:ext cx="4267200" cy="1238489"/>
          </a:xfrm>
          <a:prstGeom prst="wedgeRoundRectCallout">
            <a:avLst>
              <a:gd name="adj1" fmla="val -63930"/>
              <a:gd name="adj2" fmla="val -58313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Arial" charset="0"/>
              </a:rPr>
              <a:t>S</a:t>
            </a:r>
            <a:r>
              <a:rPr lang="sk-SK" sz="2400" dirty="0" smtClean="0">
                <a:latin typeface="Arial" charset="0"/>
              </a:rPr>
              <a:t>úbor môže mať menej ako k riadkov, potom nikdy z vnútorný cyklus neskončí</a:t>
            </a:r>
            <a:endParaRPr kumimoji="0" lang="sk-SK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1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Činnosť preprocesora</a:t>
            </a:r>
            <a:endParaRPr lang="en-US" altLang="sk-SK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1432719"/>
            <a:ext cx="8832850" cy="5495131"/>
          </a:xfrm>
        </p:spPr>
        <p:txBody>
          <a:bodyPr/>
          <a:lstStyle/>
          <a:p>
            <a:r>
              <a:rPr lang="sk-SK" altLang="sk-SK" sz="2800" dirty="0" smtClean="0"/>
              <a:t>spracováva zdrojový text </a:t>
            </a:r>
            <a:r>
              <a:rPr lang="sk-SK" altLang="sk-SK" sz="2800" b="1" dirty="0" smtClean="0"/>
              <a:t>PRED</a:t>
            </a:r>
            <a:r>
              <a:rPr lang="sk-SK" altLang="sk-SK" sz="2800" dirty="0" smtClean="0"/>
              <a:t> kompilátorom</a:t>
            </a:r>
          </a:p>
          <a:p>
            <a:r>
              <a:rPr lang="sk-SK" altLang="sk-SK" sz="2800" dirty="0" smtClean="0">
                <a:solidFill>
                  <a:srgbClr val="FF0000"/>
                </a:solidFill>
              </a:rPr>
              <a:t>vypustí</a:t>
            </a:r>
            <a:r>
              <a:rPr lang="sk-SK" altLang="sk-SK" sz="2800" dirty="0" smtClean="0"/>
              <a:t> zo zdrojového textu všetky </a:t>
            </a:r>
            <a:r>
              <a:rPr lang="sk-SK" altLang="sk-SK" sz="2800" dirty="0" smtClean="0">
                <a:solidFill>
                  <a:srgbClr val="FF0000"/>
                </a:solidFill>
              </a:rPr>
              <a:t>komentáre</a:t>
            </a:r>
          </a:p>
          <a:p>
            <a:r>
              <a:rPr lang="sk-SK" altLang="sk-SK" sz="2800" dirty="0" smtClean="0">
                <a:solidFill>
                  <a:srgbClr val="FF0000"/>
                </a:solidFill>
              </a:rPr>
              <a:t>zamieňa text</a:t>
            </a:r>
          </a:p>
          <a:p>
            <a:pPr lvl="1"/>
            <a:r>
              <a:rPr lang="sk-SK" altLang="sk-SK" sz="2400" dirty="0" smtClean="0"/>
              <a:t>identifikátory konštánt za číselné hodnoty</a:t>
            </a:r>
          </a:p>
          <a:p>
            <a:pPr lvl="1"/>
            <a:r>
              <a:rPr lang="sk-SK" altLang="sk-SK" sz="2400" dirty="0" smtClean="0"/>
              <a:t>rozvíja </a:t>
            </a:r>
            <a:r>
              <a:rPr lang="sk-SK" altLang="sk-SK" sz="2400" dirty="0" err="1" smtClean="0"/>
              <a:t>makrá</a:t>
            </a:r>
            <a:endParaRPr lang="sk-SK" altLang="sk-SK" sz="2400" dirty="0" smtClean="0"/>
          </a:p>
          <a:p>
            <a:r>
              <a:rPr lang="sk-SK" altLang="sk-SK" sz="2800" dirty="0" smtClean="0">
                <a:solidFill>
                  <a:srgbClr val="FF0000"/>
                </a:solidFill>
              </a:rPr>
              <a:t>vkladá súbory</a:t>
            </a:r>
          </a:p>
          <a:p>
            <a:r>
              <a:rPr lang="sk-SK" altLang="sk-SK" sz="2800" dirty="0" smtClean="0"/>
              <a:t>prevádza </a:t>
            </a:r>
            <a:r>
              <a:rPr lang="sk-SK" altLang="sk-SK" sz="2800" dirty="0" smtClean="0">
                <a:solidFill>
                  <a:srgbClr val="FF0000"/>
                </a:solidFill>
              </a:rPr>
              <a:t>podmienený preklad</a:t>
            </a:r>
          </a:p>
          <a:p>
            <a:r>
              <a:rPr lang="sk-SK" altLang="sk-SK" sz="2800" dirty="0"/>
              <a:t>u</a:t>
            </a:r>
            <a:r>
              <a:rPr lang="sk-SK" altLang="sk-SK" sz="2800" dirty="0" smtClean="0"/>
              <a:t>možňuje </a:t>
            </a:r>
            <a:r>
              <a:rPr lang="sk-SK" altLang="sk-SK" sz="2800" dirty="0" smtClean="0">
                <a:solidFill>
                  <a:srgbClr val="FF0000"/>
                </a:solidFill>
              </a:rPr>
              <a:t>oddelený preklad </a:t>
            </a:r>
            <a:r>
              <a:rPr lang="sk-SK" altLang="sk-SK" sz="2800" dirty="0" smtClean="0"/>
              <a:t>(ďalší semester)</a:t>
            </a:r>
          </a:p>
          <a:p>
            <a:r>
              <a:rPr lang="sk-SK" altLang="sk-SK" sz="2800" dirty="0" smtClean="0"/>
              <a:t>nekontroluje </a:t>
            </a:r>
            <a:r>
              <a:rPr lang="sk-SK" altLang="sk-SK" sz="2800" dirty="0" err="1" smtClean="0"/>
              <a:t>syntakticú</a:t>
            </a:r>
            <a:r>
              <a:rPr lang="sk-SK" altLang="sk-SK" sz="2800" dirty="0" smtClean="0"/>
              <a:t> správnosť programu</a:t>
            </a:r>
          </a:p>
          <a:p>
            <a:endParaRPr lang="sk-SK" altLang="sk-SK" sz="2800" dirty="0" smtClean="0"/>
          </a:p>
          <a:p>
            <a:r>
              <a:rPr lang="sk-SK" altLang="sk-SK" sz="2800" dirty="0" smtClean="0"/>
              <a:t>riadok, ktorý má spracovávať </a:t>
            </a:r>
            <a:r>
              <a:rPr lang="sk-SK" altLang="sk-SK" sz="2800" dirty="0" err="1" smtClean="0"/>
              <a:t>preprocesor</a:t>
            </a:r>
            <a:r>
              <a:rPr lang="sk-SK" altLang="sk-SK" sz="2800" dirty="0" smtClean="0"/>
              <a:t> sa začína znakom </a:t>
            </a:r>
            <a:r>
              <a:rPr lang="en-US" altLang="sk-SK" sz="2800" b="1" dirty="0" smtClean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52824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Konštanty - makrá bez parametrov</a:t>
            </a:r>
            <a:endParaRPr lang="en-US" altLang="sk-SK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sz="2800" smtClean="0"/>
              <a:t>symbolické konštanty</a:t>
            </a:r>
          </a:p>
          <a:p>
            <a:r>
              <a:rPr lang="sk-SK" altLang="sk-SK" sz="2800" smtClean="0"/>
              <a:t>používajú sa často (zbavujú program "magických čísel")</a:t>
            </a:r>
          </a:p>
          <a:p>
            <a:r>
              <a:rPr lang="sk-SK" altLang="sk-SK" sz="2800" smtClean="0"/>
              <a:t>väčšinou definované na začiatku modulu</a:t>
            </a:r>
          </a:p>
          <a:p>
            <a:r>
              <a:rPr lang="sk-SK" altLang="sk-SK" sz="2800" smtClean="0"/>
              <a:t>platnosť konštánt je do konca modulu</a:t>
            </a:r>
          </a:p>
          <a:p>
            <a:r>
              <a:rPr lang="sk-SK" altLang="sk-SK" sz="2800" smtClean="0"/>
              <a:t>náhrada konštanty hodnotou - rovoj (expanzia) makra</a:t>
            </a:r>
          </a:p>
          <a:p>
            <a:endParaRPr lang="en-US" altLang="sk-SK" sz="280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15963" y="4842669"/>
            <a:ext cx="53403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lvl="0" algn="l">
              <a:defRPr/>
            </a:pPr>
            <a:r>
              <a:rPr lang="en-US" altLang="sk-SK" dirty="0"/>
              <a:t>#define </a:t>
            </a:r>
            <a:r>
              <a:rPr lang="en-US" altLang="sk-SK" dirty="0" err="1" smtClean="0"/>
              <a:t>meno</a:t>
            </a:r>
            <a:r>
              <a:rPr lang="en-US" altLang="sk-SK" dirty="0" smtClean="0"/>
              <a:t>_</a:t>
            </a:r>
            <a:r>
              <a:rPr lang="sk-SK" altLang="sk-SK" dirty="0" err="1" smtClean="0"/>
              <a:t>konst</a:t>
            </a:r>
            <a:r>
              <a:rPr lang="en-US" altLang="sk-SK" dirty="0" smtClean="0"/>
              <a:t> </a:t>
            </a:r>
            <a:r>
              <a:rPr lang="sk-SK" altLang="sk-SK" dirty="0" err="1" smtClean="0"/>
              <a:t>konst</a:t>
            </a:r>
            <a:endParaRPr kumimoji="0" lang="sk-SK" alt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32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ChangeArrowheads="1"/>
          </p:cNvSpPr>
          <p:nvPr/>
        </p:nvSpPr>
        <p:spPr bwMode="auto">
          <a:xfrm>
            <a:off x="122237" y="137318"/>
            <a:ext cx="9906000" cy="7452519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358" tIns="50679" rIns="101358" bIns="50679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4740" name="Text Box 4"/>
          <p:cNvSpPr txBox="1">
            <a:spLocks noChangeArrowheads="1"/>
          </p:cNvSpPr>
          <p:nvPr/>
        </p:nvSpPr>
        <p:spPr bwMode="auto">
          <a:xfrm>
            <a:off x="260350" y="137319"/>
            <a:ext cx="9234487" cy="7150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358" tIns="50679" rIns="101358" bIns="50679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#include &lt;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stdio.h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endParaRPr kumimoji="0" lang="sk-SK" altLang="sk-SK" sz="2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#define P</a:t>
            </a:r>
            <a:r>
              <a:rPr kumimoji="0" lang="sk-SK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OSUN (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'A' - 'a'</a:t>
            </a:r>
            <a:r>
              <a:rPr kumimoji="0" lang="sk-SK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altLang="sk-SK" sz="2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#define EOLN '\n'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#define </a:t>
            </a:r>
            <a:r>
              <a:rPr kumimoji="0" lang="sk-SK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SUBOR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lang="en-US" altLang="sk-SK" sz="2200" dirty="0" smtClean="0">
                <a:solidFill>
                  <a:srgbClr val="FF0000"/>
                </a:solidFill>
              </a:rPr>
              <a:t>"data.txt"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#define MAX</a:t>
            </a:r>
            <a:r>
              <a:rPr kumimoji="0" lang="en-US" altLang="sk-SK" sz="22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100</a:t>
            </a:r>
            <a:endParaRPr kumimoji="0" lang="en-US" altLang="sk-SK" sz="2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9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main()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c,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2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0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sz="2200" dirty="0">
                <a:solidFill>
                  <a:srgbClr val="000000"/>
                </a:solidFill>
              </a:rPr>
              <a:t> </a:t>
            </a:r>
            <a:r>
              <a:rPr lang="en-US" altLang="sk-SK" sz="2200" dirty="0" smtClean="0">
                <a:solidFill>
                  <a:srgbClr val="000000"/>
                </a:solidFill>
              </a:rPr>
              <a:t>  FILE *f;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sz="2200" noProof="0" dirty="0">
                <a:solidFill>
                  <a:srgbClr val="000000"/>
                </a:solidFill>
              </a:rPr>
              <a:t> </a:t>
            </a:r>
            <a:r>
              <a:rPr lang="en-US" altLang="sk-SK" sz="2200" noProof="0" dirty="0" smtClean="0">
                <a:solidFill>
                  <a:srgbClr val="000000"/>
                </a:solidFill>
              </a:rPr>
              <a:t>  if((f = </a:t>
            </a:r>
            <a:r>
              <a:rPr lang="en-US" altLang="sk-SK" sz="2200" noProof="0" dirty="0" err="1" smtClean="0">
                <a:solidFill>
                  <a:srgbClr val="000000"/>
                </a:solidFill>
              </a:rPr>
              <a:t>fopen</a:t>
            </a:r>
            <a:r>
              <a:rPr lang="en-US" altLang="sk-SK" sz="2200" dirty="0" smtClean="0">
                <a:solidFill>
                  <a:srgbClr val="000000"/>
                </a:solidFill>
              </a:rPr>
              <a:t>(SUBOR, "r")) == NULL) return 0; </a:t>
            </a:r>
            <a:endParaRPr kumimoji="0" lang="en-US" altLang="sk-SK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9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while((c =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getc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(f)</a:t>
            </a:r>
            <a:r>
              <a:rPr kumimoji="0" lang="sk-SK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! = EO</a:t>
            </a:r>
            <a:r>
              <a:rPr kumimoji="0" lang="sk-SK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&amp;&amp;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&lt;= MAX)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if (c &gt;= 'a' &amp;&amp; c &lt;= 'z')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c += POSUN;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sk-SK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sk-SK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altLang="sk-SK" sz="2200" dirty="0" smtClean="0">
                <a:solidFill>
                  <a:srgbClr val="000000"/>
                </a:solidFill>
              </a:rPr>
              <a:t>(c != EOLN)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2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putchar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(c);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sz="2200" dirty="0">
                <a:solidFill>
                  <a:srgbClr val="000000"/>
                </a:solidFill>
              </a:rPr>
              <a:t> </a:t>
            </a:r>
            <a:r>
              <a:rPr lang="en-US" altLang="sk-SK" sz="2200" dirty="0" smtClean="0">
                <a:solidFill>
                  <a:srgbClr val="000000"/>
                </a:solidFill>
              </a:rPr>
              <a:t>     </a:t>
            </a:r>
            <a:r>
              <a:rPr lang="en-US" altLang="sk-SK" sz="2200" dirty="0" err="1" smtClean="0">
                <a:solidFill>
                  <a:srgbClr val="000000"/>
                </a:solidFill>
              </a:rPr>
              <a:t>i</a:t>
            </a:r>
            <a:r>
              <a:rPr lang="en-US" altLang="sk-SK" sz="2200" dirty="0" smtClean="0">
                <a:solidFill>
                  <a:srgbClr val="000000"/>
                </a:solidFill>
              </a:rPr>
              <a:t>++;</a:t>
            </a:r>
            <a:endParaRPr kumimoji="0" lang="en-US" altLang="sk-SK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sz="2200" dirty="0">
                <a:solidFill>
                  <a:srgbClr val="000000"/>
                </a:solidFill>
              </a:rPr>
              <a:t> </a:t>
            </a:r>
            <a:r>
              <a:rPr lang="en-US" altLang="sk-SK" sz="2200" dirty="0" smtClean="0">
                <a:solidFill>
                  <a:srgbClr val="000000"/>
                </a:solidFill>
              </a:rPr>
              <a:t>  </a:t>
            </a:r>
            <a:r>
              <a:rPr lang="en-US" altLang="sk-SK" sz="2200" dirty="0" err="1" smtClean="0">
                <a:solidFill>
                  <a:srgbClr val="000000"/>
                </a:solidFill>
              </a:rPr>
              <a:t>fclose</a:t>
            </a:r>
            <a:r>
              <a:rPr lang="en-US" altLang="sk-SK" sz="2200" dirty="0" smtClean="0">
                <a:solidFill>
                  <a:srgbClr val="000000"/>
                </a:solidFill>
              </a:rPr>
              <a:t>(f);</a:t>
            </a:r>
            <a:endParaRPr kumimoji="0" lang="en-US" altLang="sk-SK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244746" name="AutoShape 10"/>
          <p:cNvSpPr>
            <a:spLocks noChangeArrowheads="1"/>
          </p:cNvSpPr>
          <p:nvPr/>
        </p:nvSpPr>
        <p:spPr bwMode="auto">
          <a:xfrm>
            <a:off x="5761037" y="442119"/>
            <a:ext cx="3962400" cy="1954213"/>
          </a:xfrm>
          <a:prstGeom prst="wedgeRoundRectCallout">
            <a:avLst>
              <a:gd name="adj1" fmla="val -78824"/>
              <a:gd name="adj2" fmla="val -4154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ak </a:t>
            </a:r>
            <a:r>
              <a: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 symbolickou konštantou výraz, vhodné je uzavrieť ho do zátvoriek</a:t>
            </a:r>
            <a:endParaRPr kumimoji="0" lang="en-US" alt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9638" name="AutoShape 11"/>
          <p:cNvSpPr>
            <a:spLocks noChangeArrowheads="1"/>
          </p:cNvSpPr>
          <p:nvPr/>
        </p:nvSpPr>
        <p:spPr bwMode="auto">
          <a:xfrm>
            <a:off x="3524251" y="4709319"/>
            <a:ext cx="6272212" cy="2819399"/>
          </a:xfrm>
          <a:prstGeom prst="cloudCallout">
            <a:avLst>
              <a:gd name="adj1" fmla="val 53148"/>
              <a:gd name="adj2" fmla="val -5345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Program </a:t>
            </a:r>
            <a:r>
              <a:rPr lang="en-US" altLang="sk-SK" b="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vyp</a:t>
            </a:r>
            <a:r>
              <a:rPr lang="sk-SK" altLang="sk-SK" b="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íše</a:t>
            </a:r>
            <a:r>
              <a:rPr lang="sk-SK" altLang="sk-SK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n</a:t>
            </a:r>
            <a:r>
              <a:rPr lang="en-US" altLang="sk-SK" b="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ajviac</a:t>
            </a:r>
            <a:r>
              <a:rPr lang="en-US" altLang="sk-SK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100 </a:t>
            </a:r>
            <a:r>
              <a:rPr lang="en-US" altLang="sk-SK" b="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znakov</a:t>
            </a:r>
            <a:r>
              <a:rPr lang="en-US" altLang="sk-SK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k-SK" altLang="sk-SK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zo súboru </a:t>
            </a:r>
            <a:r>
              <a:rPr lang="sk-SK" altLang="sk-SK" dirty="0" smtClean="0">
                <a:solidFill>
                  <a:srgbClr val="000000"/>
                </a:solidFill>
                <a:cs typeface="Courier New" panose="02070309020205020404" pitchFamily="49" charset="0"/>
              </a:rPr>
              <a:t>data.txt</a:t>
            </a:r>
            <a:r>
              <a:rPr lang="sk-SK" altLang="sk-SK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na </a:t>
            </a:r>
            <a:r>
              <a:rPr lang="sk-SK" altLang="sk-SK" b="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obrazvoku</a:t>
            </a:r>
            <a:r>
              <a:rPr lang="sk-SK" altLang="sk-SK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, pričom 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mal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é písmená zmení na veľké a nevšíma si 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entery</a:t>
            </a:r>
            <a:endParaRPr kumimoji="0" lang="en-US" alt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80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0" grpId="0" autoUpdateAnimBg="0"/>
      <p:bldP spid="244746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Kedy sa nerozvinie makro</a:t>
            </a:r>
            <a:endParaRPr lang="en-US" altLang="sk-SK" smtClean="0"/>
          </a:p>
        </p:txBody>
      </p:sp>
      <p:sp>
        <p:nvSpPr>
          <p:cNvPr id="70659" name="Rectangle 4"/>
          <p:cNvSpPr>
            <a:spLocks noChangeArrowheads="1"/>
          </p:cNvSpPr>
          <p:nvPr/>
        </p:nvSpPr>
        <p:spPr bwMode="auto">
          <a:xfrm>
            <a:off x="250825" y="3109913"/>
            <a:ext cx="6272213" cy="26511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0660" name="Text Box 5"/>
          <p:cNvSpPr txBox="1">
            <a:spLocks noChangeArrowheads="1"/>
          </p:cNvSpPr>
          <p:nvPr/>
        </p:nvSpPr>
        <p:spPr bwMode="auto">
          <a:xfrm>
            <a:off x="393700" y="3227388"/>
            <a:ext cx="5916613" cy="268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</a:t>
            </a:r>
            <a:r>
              <a:rPr kumimoji="0" lang="sk-SK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define MENO   </a:t>
            </a: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sk-SK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Katka</a:t>
            </a: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endParaRPr kumimoji="0" lang="sk-SK" alt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printf</a:t>
            </a: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("Volam sa MENO");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printf</a:t>
            </a: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("Volam sa %s", MENO);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0661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96850" y="1828800"/>
            <a:ext cx="9752013" cy="1271588"/>
          </a:xfrm>
          <a:noFill/>
        </p:spPr>
        <p:txBody>
          <a:bodyPr/>
          <a:lstStyle/>
          <a:p>
            <a:r>
              <a:rPr lang="sk-SK" altLang="sk-SK" sz="2800" smtClean="0"/>
              <a:t>makro sa nerozvinie, ak je uzatvorené v úvodzovkách</a:t>
            </a:r>
            <a:endParaRPr lang="en-US" altLang="sk-SK" sz="2800" smtClean="0"/>
          </a:p>
        </p:txBody>
      </p:sp>
      <p:sp>
        <p:nvSpPr>
          <p:cNvPr id="245778" name="AutoShape 18"/>
          <p:cNvSpPr>
            <a:spLocks noChangeArrowheads="1"/>
          </p:cNvSpPr>
          <p:nvPr/>
        </p:nvSpPr>
        <p:spPr bwMode="auto">
          <a:xfrm>
            <a:off x="6370638" y="3567113"/>
            <a:ext cx="3238500" cy="1066800"/>
          </a:xfrm>
          <a:prstGeom prst="wedgeRoundRectCallout">
            <a:avLst>
              <a:gd name="adj1" fmla="val -81065"/>
              <a:gd name="adj2" fmla="val 4027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vyp</a:t>
            </a:r>
            <a:r>
              <a: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íše sa: </a:t>
            </a:r>
            <a:endParaRPr kumimoji="0" lang="en-US" alt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Volam sa MENO</a:t>
            </a:r>
            <a:endParaRPr kumimoji="0" lang="en-US" alt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779" name="AutoShape 19"/>
          <p:cNvSpPr>
            <a:spLocks noChangeArrowheads="1"/>
          </p:cNvSpPr>
          <p:nvPr/>
        </p:nvSpPr>
        <p:spPr bwMode="auto">
          <a:xfrm>
            <a:off x="6408738" y="4862513"/>
            <a:ext cx="3238500" cy="1065212"/>
          </a:xfrm>
          <a:prstGeom prst="wedgeRoundRectCallout">
            <a:avLst>
              <a:gd name="adj1" fmla="val -66977"/>
              <a:gd name="adj2" fmla="val -1556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vyp</a:t>
            </a:r>
            <a:r>
              <a: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íše sa: </a:t>
            </a:r>
            <a:endParaRPr kumimoji="0" lang="en-US" alt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Volam sa </a:t>
            </a:r>
            <a:r>
              <a:rPr kumimoji="0" lang="en-US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Katka</a:t>
            </a:r>
          </a:p>
        </p:txBody>
      </p:sp>
    </p:spTree>
    <p:extLst>
      <p:ext uri="{BB962C8B-B14F-4D97-AF65-F5344CB8AC3E}">
        <p14:creationId xmlns:p14="http://schemas.microsoft.com/office/powerpoint/2010/main" val="59800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8" grpId="0" animBg="1" autoUpdateAnimBg="0"/>
      <p:bldP spid="245779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ChangeArrowheads="1"/>
          </p:cNvSpPr>
          <p:nvPr/>
        </p:nvSpPr>
        <p:spPr bwMode="auto">
          <a:xfrm>
            <a:off x="3992563" y="3268663"/>
            <a:ext cx="3770312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Prekrývanie definícií</a:t>
            </a:r>
            <a:endParaRPr lang="en-US" altLang="sk-SK" smtClean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828800"/>
            <a:ext cx="9420225" cy="4876800"/>
          </a:xfrm>
        </p:spPr>
        <p:txBody>
          <a:bodyPr/>
          <a:lstStyle/>
          <a:p>
            <a:r>
              <a:rPr lang="sk-SK" altLang="sk-SK" sz="2800" smtClean="0"/>
              <a:t>nová definícia prekrýva starú, pokiaľ je rovnaká (to ani nemá zmysel)</a:t>
            </a:r>
          </a:p>
          <a:p>
            <a:r>
              <a:rPr lang="sk-SK" altLang="sk-SK" sz="2800" smtClean="0"/>
              <a:t>ak nie je rovnaká:</a:t>
            </a:r>
          </a:p>
          <a:p>
            <a:pPr lvl="1"/>
            <a:r>
              <a:rPr lang="sk-SK" altLang="sk-SK" sz="2300" smtClean="0"/>
              <a:t>zrušiť starú definíciu: </a:t>
            </a:r>
            <a:r>
              <a:rPr lang="en-US" altLang="sk-SK" sz="2300" smtClean="0"/>
              <a:t>  </a:t>
            </a:r>
            <a:r>
              <a:rPr lang="en-US" altLang="sk-SK" sz="2700" b="1" smtClean="0">
                <a:latin typeface="Courier New" panose="02070309020205020404" pitchFamily="49" charset="0"/>
              </a:rPr>
              <a:t>#undef meno_makra</a:t>
            </a:r>
          </a:p>
          <a:p>
            <a:pPr lvl="1"/>
            <a:r>
              <a:rPr lang="en-US" altLang="sk-SK" sz="2300" smtClean="0"/>
              <a:t>definova</a:t>
            </a:r>
            <a:r>
              <a:rPr lang="sk-SK" altLang="sk-SK" sz="2300" smtClean="0"/>
              <a:t>ť meno_makra</a:t>
            </a:r>
            <a:endParaRPr lang="en-US" altLang="sk-SK" sz="2300" smtClean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79438" y="4938713"/>
            <a:ext cx="4267200" cy="1371600"/>
            <a:chOff x="579437" y="4937919"/>
            <a:chExt cx="4267200" cy="1371600"/>
          </a:xfrm>
        </p:grpSpPr>
        <p:sp>
          <p:nvSpPr>
            <p:cNvPr id="71686" name="Rectangle 9"/>
            <p:cNvSpPr>
              <a:spLocks noChangeArrowheads="1"/>
            </p:cNvSpPr>
            <p:nvPr/>
          </p:nvSpPr>
          <p:spPr bwMode="auto">
            <a:xfrm>
              <a:off x="579437" y="4937919"/>
              <a:ext cx="4267200" cy="13716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1687" name="Text Box 10"/>
            <p:cNvSpPr txBox="1">
              <a:spLocks noChangeArrowheads="1"/>
            </p:cNvSpPr>
            <p:nvPr/>
          </p:nvSpPr>
          <p:spPr bwMode="auto">
            <a:xfrm>
              <a:off x="791390" y="5031878"/>
              <a:ext cx="3691505" cy="119947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#</a:t>
              </a:r>
              <a:r>
                <a:rPr kumimoji="0" lang="sk-SK" altLang="sk-SK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define POCET 10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#undef POCET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#define POCET 20</a:t>
              </a:r>
              <a:endParaRPr kumimoji="0" lang="sk-SK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95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Makro ako skryt</a:t>
            </a:r>
            <a:r>
              <a:rPr lang="sk-SK" altLang="sk-SK" smtClean="0"/>
              <a:t>á časť programu</a:t>
            </a:r>
            <a:endParaRPr lang="en-US" altLang="sk-SK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3802063"/>
            <a:ext cx="9752012" cy="814387"/>
          </a:xfrm>
        </p:spPr>
        <p:txBody>
          <a:bodyPr/>
          <a:lstStyle/>
          <a:p>
            <a:r>
              <a:rPr lang="en-US" altLang="sk-SK" sz="2800" smtClean="0"/>
              <a:t>pri pou</a:t>
            </a:r>
            <a:r>
              <a:rPr lang="sk-SK" altLang="sk-SK" sz="2800" smtClean="0"/>
              <a:t>žití nie je makro ukončené bodkočiarkou:</a:t>
            </a:r>
            <a:endParaRPr lang="en-US" altLang="sk-SK" sz="2800" smtClean="0"/>
          </a:p>
        </p:txBody>
      </p:sp>
      <p:sp>
        <p:nvSpPr>
          <p:cNvPr id="72708" name="Rectangle 5"/>
          <p:cNvSpPr>
            <a:spLocks noChangeArrowheads="1"/>
          </p:cNvSpPr>
          <p:nvPr/>
        </p:nvSpPr>
        <p:spPr bwMode="auto">
          <a:xfrm>
            <a:off x="430213" y="2732088"/>
            <a:ext cx="9123362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2709" name="Text Box 6"/>
          <p:cNvSpPr txBox="1">
            <a:spLocks noChangeArrowheads="1"/>
          </p:cNvSpPr>
          <p:nvPr/>
        </p:nvSpPr>
        <p:spPr bwMode="auto">
          <a:xfrm>
            <a:off x="519113" y="2743200"/>
            <a:ext cx="913130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</a:t>
            </a:r>
            <a:r>
              <a:rPr kumimoji="0" lang="sk-SK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define ERROR </a:t>
            </a: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 printf("Chyba v datach.\n"); }</a:t>
            </a:r>
            <a:endParaRPr kumimoji="0" lang="sk-SK" alt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2710" name="Rectangle 7"/>
          <p:cNvSpPr>
            <a:spLocks noChangeArrowheads="1"/>
          </p:cNvSpPr>
          <p:nvPr/>
        </p:nvSpPr>
        <p:spPr bwMode="auto">
          <a:xfrm>
            <a:off x="519113" y="4557713"/>
            <a:ext cx="8899525" cy="18272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2711" name="Text Box 8"/>
          <p:cNvSpPr txBox="1">
            <a:spLocks noChangeArrowheads="1"/>
          </p:cNvSpPr>
          <p:nvPr/>
        </p:nvSpPr>
        <p:spPr bwMode="auto">
          <a:xfrm>
            <a:off x="609600" y="4630738"/>
            <a:ext cx="5638800" cy="157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 </a:t>
            </a: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(x == 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ERROR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y = y / x;</a:t>
            </a:r>
            <a:endParaRPr kumimoji="0" lang="sk-SK" alt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4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Makr</a:t>
            </a:r>
            <a:r>
              <a:rPr lang="sk-SK" altLang="sk-SK" smtClean="0"/>
              <a:t>á s parametrami</a:t>
            </a:r>
            <a:endParaRPr lang="en-US" altLang="sk-SK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sz="2800" dirty="0" smtClean="0"/>
              <a:t>krátka a často používaná funkcia vykonávajúca jednoduchý výpočet</a:t>
            </a:r>
          </a:p>
          <a:p>
            <a:pPr lvl="1"/>
            <a:r>
              <a:rPr lang="sk-SK" altLang="sk-SK" sz="2300" dirty="0" smtClean="0"/>
              <a:t>problém s efektivitou (prenášanie parametrov a úschova návratovej hodnoty je časovo náročnejšia ako výpočet)</a:t>
            </a:r>
          </a:p>
          <a:p>
            <a:pPr lvl="1"/>
            <a:r>
              <a:rPr lang="sk-SK" altLang="sk-SK" sz="2300" dirty="0" smtClean="0"/>
              <a:t>preto namiesto funkcie - makro (to sa pri </a:t>
            </a:r>
            <a:r>
              <a:rPr lang="sk-SK" altLang="sk-SK" sz="2300" dirty="0" err="1" smtClean="0"/>
              <a:t>preprocesingu</a:t>
            </a:r>
            <a:r>
              <a:rPr lang="sk-SK" altLang="sk-SK" sz="2300" dirty="0" smtClean="0"/>
              <a:t> rozvinie)</a:t>
            </a:r>
          </a:p>
          <a:p>
            <a:endParaRPr lang="sk-SK" altLang="sk-SK" sz="2800" dirty="0" smtClean="0"/>
          </a:p>
          <a:p>
            <a:r>
              <a:rPr lang="sk-SK" altLang="sk-SK" sz="2800" dirty="0" smtClean="0"/>
              <a:t> je potrebné sa rozhodnúť medzi</a:t>
            </a:r>
          </a:p>
          <a:p>
            <a:pPr lvl="1"/>
            <a:r>
              <a:rPr lang="sk-SK" altLang="sk-SK" sz="2300" dirty="0" smtClean="0"/>
              <a:t>funkcia: kratší ale pomalší program</a:t>
            </a:r>
          </a:p>
          <a:p>
            <a:pPr lvl="1"/>
            <a:r>
              <a:rPr lang="sk-SK" altLang="sk-SK" sz="2300" dirty="0" smtClean="0"/>
              <a:t>makro: rýchlejší ale dlhší program</a:t>
            </a:r>
            <a:endParaRPr lang="en-US" altLang="sk-SK" sz="2300" dirty="0" smtClean="0"/>
          </a:p>
        </p:txBody>
      </p:sp>
    </p:spTree>
    <p:extLst>
      <p:ext uri="{BB962C8B-B14F-4D97-AF65-F5344CB8AC3E}">
        <p14:creationId xmlns:p14="http://schemas.microsoft.com/office/powerpoint/2010/main" val="314756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Makrá s parametrami</a:t>
            </a:r>
            <a:endParaRPr lang="en-US" altLang="sk-SK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542257"/>
            <a:ext cx="9752013" cy="1414462"/>
          </a:xfrm>
        </p:spPr>
        <p:txBody>
          <a:bodyPr/>
          <a:lstStyle/>
          <a:p>
            <a:r>
              <a:rPr lang="sk-SK" altLang="sk-SK" sz="2800" dirty="0" smtClean="0"/>
              <a:t>nazývajú sa vkladané funkcie - </a:t>
            </a:r>
            <a:r>
              <a:rPr lang="sk-SK" altLang="sk-SK" sz="2800" dirty="0" smtClean="0">
                <a:solidFill>
                  <a:srgbClr val="00B050"/>
                </a:solidFill>
              </a:rPr>
              <a:t>rozvinutie </a:t>
            </a:r>
            <a:r>
              <a:rPr lang="sk-SK" altLang="sk-SK" sz="2800" dirty="0" err="1" smtClean="0">
                <a:solidFill>
                  <a:srgbClr val="00B050"/>
                </a:solidFill>
              </a:rPr>
              <a:t>makra</a:t>
            </a:r>
            <a:r>
              <a:rPr lang="sk-SK" altLang="sk-SK" sz="2800" dirty="0" smtClean="0">
                <a:solidFill>
                  <a:srgbClr val="00B050"/>
                </a:solidFill>
              </a:rPr>
              <a:t> </a:t>
            </a:r>
            <a:r>
              <a:rPr lang="sk-SK" altLang="sk-SK" sz="2800" dirty="0" smtClean="0"/>
              <a:t>znamená, že sa meno </a:t>
            </a:r>
            <a:r>
              <a:rPr lang="sk-SK" altLang="sk-SK" sz="2800" dirty="0" err="1" smtClean="0"/>
              <a:t>makra</a:t>
            </a:r>
            <a:r>
              <a:rPr lang="sk-SK" altLang="sk-SK" sz="2800" dirty="0" smtClean="0"/>
              <a:t> nahradí jeho telom</a:t>
            </a:r>
            <a:r>
              <a:rPr lang="en-US" altLang="sk-SK" sz="2800" dirty="0" smtClean="0"/>
              <a:t> (</a:t>
            </a:r>
            <a:r>
              <a:rPr lang="en-US" altLang="sk-SK" sz="2800" dirty="0" err="1" smtClean="0"/>
              <a:t>nahradia</a:t>
            </a:r>
            <a:r>
              <a:rPr lang="en-US" altLang="sk-SK" sz="2800" dirty="0" smtClean="0"/>
              <a:t> </a:t>
            </a:r>
            <a:r>
              <a:rPr lang="en-US" altLang="sk-SK" sz="2800" dirty="0" err="1" smtClean="0"/>
              <a:t>sa</a:t>
            </a:r>
            <a:r>
              <a:rPr lang="en-US" altLang="sk-SK" sz="2800" dirty="0" smtClean="0"/>
              <a:t> </a:t>
            </a:r>
            <a:r>
              <a:rPr lang="en-US" altLang="sk-SK" sz="2800" dirty="0" err="1" smtClean="0"/>
              <a:t>premenn</a:t>
            </a:r>
            <a:r>
              <a:rPr lang="sk-SK" altLang="sk-SK" sz="2800" dirty="0" smtClean="0"/>
              <a:t>é)</a:t>
            </a:r>
            <a:endParaRPr lang="en-US" altLang="sk-SK" sz="2800" dirty="0" smtClean="0"/>
          </a:p>
        </p:txBody>
      </p:sp>
      <p:sp>
        <p:nvSpPr>
          <p:cNvPr id="249876" name="Rectangle 20"/>
          <p:cNvSpPr>
            <a:spLocks noChangeArrowheads="1"/>
          </p:cNvSpPr>
          <p:nvPr/>
        </p:nvSpPr>
        <p:spPr bwMode="auto">
          <a:xfrm>
            <a:off x="249238" y="4046538"/>
            <a:ext cx="883285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/>
          <a:lstStyle>
            <a:lvl1pPr marL="379413" indent="-379413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379413" marR="0" lvl="0" indent="-3794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zátvorka, v ktorej sú argumenty funkcie - hneď za názvom makra (bez medzery)</a:t>
            </a:r>
            <a:endParaRPr kumimoji="0" lang="en-US" altLang="sk-SK" sz="2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249883" name="Group 27"/>
          <p:cNvGrpSpPr>
            <a:grpSpLocks/>
          </p:cNvGrpSpPr>
          <p:nvPr/>
        </p:nvGrpSpPr>
        <p:grpSpPr bwMode="auto">
          <a:xfrm>
            <a:off x="282575" y="2466975"/>
            <a:ext cx="9661525" cy="1149350"/>
            <a:chOff x="160" y="1404"/>
            <a:chExt cx="5483" cy="654"/>
          </a:xfrm>
        </p:grpSpPr>
        <p:sp>
          <p:nvSpPr>
            <p:cNvPr id="74766" name="Rectangle 4"/>
            <p:cNvSpPr>
              <a:spLocks noChangeArrowheads="1"/>
            </p:cNvSpPr>
            <p:nvPr/>
          </p:nvSpPr>
          <p:spPr bwMode="auto">
            <a:xfrm>
              <a:off x="160" y="1787"/>
              <a:ext cx="5483" cy="2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4767" name="Text Box 5"/>
            <p:cNvSpPr txBox="1">
              <a:spLocks noChangeArrowheads="1"/>
            </p:cNvSpPr>
            <p:nvPr/>
          </p:nvSpPr>
          <p:spPr bwMode="auto">
            <a:xfrm>
              <a:off x="266" y="1789"/>
              <a:ext cx="45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#define </a:t>
              </a:r>
              <a:r>
                <a:rPr kumimoji="0" lang="en-US" altLang="sk-SK" sz="2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je_velke</a:t>
              </a:r>
              <a:r>
                <a:rPr kumimoji="0" lang="en-US" altLang="sk-SK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(c) ((c</a:t>
              </a:r>
              <a:r>
                <a:rPr kumimoji="0" lang="sk-SK" altLang="sk-SK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</a:t>
              </a:r>
              <a:r>
                <a:rPr kumimoji="0" lang="en-US" altLang="sk-SK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&gt;= 'A' &amp;&amp; (c) &lt;= 'Z')</a:t>
              </a:r>
              <a:endParaRPr kumimoji="0" lang="sk-SK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74768" name="AutoShape 24"/>
            <p:cNvSpPr>
              <a:spLocks noChangeArrowheads="1"/>
            </p:cNvSpPr>
            <p:nvPr/>
          </p:nvSpPr>
          <p:spPr bwMode="auto">
            <a:xfrm>
              <a:off x="3993" y="1404"/>
              <a:ext cx="1640" cy="284"/>
            </a:xfrm>
            <a:prstGeom prst="wedgeRoundRectCallout">
              <a:avLst>
                <a:gd name="adj1" fmla="val -52074"/>
                <a:gd name="adj2" fmla="val 81338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defin</a:t>
              </a:r>
              <a:r>
                <a:rPr kumimoji="0" lang="sk-SK" altLang="sk-SK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ícia makra</a:t>
              </a:r>
              <a:endParaRPr kumimoji="0" lang="en-US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49884" name="Group 28"/>
          <p:cNvGrpSpPr>
            <a:grpSpLocks/>
          </p:cNvGrpSpPr>
          <p:nvPr/>
        </p:nvGrpSpPr>
        <p:grpSpPr bwMode="auto">
          <a:xfrm>
            <a:off x="303213" y="4786313"/>
            <a:ext cx="9666287" cy="1173162"/>
            <a:chOff x="172" y="2724"/>
            <a:chExt cx="5485" cy="668"/>
          </a:xfrm>
        </p:grpSpPr>
        <p:sp>
          <p:nvSpPr>
            <p:cNvPr id="74763" name="Rectangle 7"/>
            <p:cNvSpPr>
              <a:spLocks noChangeArrowheads="1"/>
            </p:cNvSpPr>
            <p:nvPr/>
          </p:nvSpPr>
          <p:spPr bwMode="auto">
            <a:xfrm>
              <a:off x="172" y="3121"/>
              <a:ext cx="5484" cy="2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4764" name="Text Box 8"/>
            <p:cNvSpPr txBox="1">
              <a:spLocks noChangeArrowheads="1"/>
            </p:cNvSpPr>
            <p:nvPr/>
          </p:nvSpPr>
          <p:spPr bwMode="auto">
            <a:xfrm>
              <a:off x="223" y="3123"/>
              <a:ext cx="4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ch = </a:t>
              </a:r>
              <a:r>
                <a:rPr kumimoji="0" lang="en-US" altLang="sk-SK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je_velke(ch) ? ch + ('a' - 'A') : ch;</a:t>
              </a:r>
              <a:endParaRPr kumimoji="0" lang="sk-SK" altLang="sk-SK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74765" name="AutoShape 25"/>
            <p:cNvSpPr>
              <a:spLocks noChangeArrowheads="1"/>
            </p:cNvSpPr>
            <p:nvPr/>
          </p:nvSpPr>
          <p:spPr bwMode="auto">
            <a:xfrm>
              <a:off x="3599" y="2724"/>
              <a:ext cx="2058" cy="284"/>
            </a:xfrm>
            <a:prstGeom prst="wedgeRoundRectCallout">
              <a:avLst>
                <a:gd name="adj1" fmla="val -45917"/>
                <a:gd name="adj2" fmla="val 83449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v zdrojovom súbore</a:t>
              </a:r>
              <a:endParaRPr kumimoji="0" lang="en-US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49885" name="Group 29"/>
          <p:cNvGrpSpPr>
            <a:grpSpLocks/>
          </p:cNvGrpSpPr>
          <p:nvPr/>
        </p:nvGrpSpPr>
        <p:grpSpPr bwMode="auto">
          <a:xfrm>
            <a:off x="330200" y="6145213"/>
            <a:ext cx="9736138" cy="1149350"/>
            <a:chOff x="187" y="3498"/>
            <a:chExt cx="5525" cy="654"/>
          </a:xfrm>
        </p:grpSpPr>
        <p:sp>
          <p:nvSpPr>
            <p:cNvPr id="74760" name="Rectangle 10"/>
            <p:cNvSpPr>
              <a:spLocks noChangeArrowheads="1"/>
            </p:cNvSpPr>
            <p:nvPr/>
          </p:nvSpPr>
          <p:spPr bwMode="auto">
            <a:xfrm>
              <a:off x="187" y="3881"/>
              <a:ext cx="5475" cy="2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4761" name="Text Box 11"/>
            <p:cNvSpPr txBox="1">
              <a:spLocks noChangeArrowheads="1"/>
            </p:cNvSpPr>
            <p:nvPr/>
          </p:nvSpPr>
          <p:spPr bwMode="auto">
            <a:xfrm>
              <a:off x="216" y="3883"/>
              <a:ext cx="54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ch = </a:t>
              </a:r>
              <a:r>
                <a:rPr kumimoji="0" lang="en-US" altLang="sk-SK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((ch</a:t>
              </a:r>
              <a:r>
                <a:rPr kumimoji="0" lang="sk-SK" altLang="sk-SK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</a:t>
              </a:r>
              <a:r>
                <a:rPr kumimoji="0" lang="en-US" altLang="sk-SK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&gt;= 'A' &amp;&amp; (ch) &lt;= 'Z') ? ch + ('a'-'A') : ch;</a:t>
              </a:r>
              <a:endParaRPr kumimoji="0" lang="sk-SK" altLang="sk-SK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74762" name="AutoShape 26"/>
            <p:cNvSpPr>
              <a:spLocks noChangeArrowheads="1"/>
            </p:cNvSpPr>
            <p:nvPr/>
          </p:nvSpPr>
          <p:spPr bwMode="auto">
            <a:xfrm>
              <a:off x="4282" y="3498"/>
              <a:ext cx="1380" cy="284"/>
            </a:xfrm>
            <a:prstGeom prst="wedgeRoundRectCallout">
              <a:avLst>
                <a:gd name="adj1" fmla="val -54347"/>
                <a:gd name="adj2" fmla="val 83801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rozvinie sa</a:t>
              </a:r>
              <a:endParaRPr kumimoji="0" lang="en-US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391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7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dirty="0" err="1" smtClean="0"/>
              <a:t>Pr</a:t>
            </a:r>
            <a:r>
              <a:rPr lang="sk-SK" altLang="sk-SK" dirty="0" err="1" smtClean="0"/>
              <a:t>íklady</a:t>
            </a:r>
            <a:r>
              <a:rPr lang="sk-SK" altLang="sk-SK" dirty="0" smtClean="0"/>
              <a:t> </a:t>
            </a:r>
            <a:r>
              <a:rPr lang="sk-SK" altLang="sk-SK" dirty="0" err="1" smtClean="0"/>
              <a:t>makier</a:t>
            </a:r>
            <a:r>
              <a:rPr lang="sk-SK" altLang="sk-SK" dirty="0" smtClean="0"/>
              <a:t> s parametrami</a:t>
            </a:r>
            <a:endParaRPr lang="en-US" altLang="sk-SK" dirty="0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923257"/>
            <a:ext cx="9752013" cy="1414462"/>
          </a:xfrm>
        </p:spPr>
        <p:txBody>
          <a:bodyPr/>
          <a:lstStyle/>
          <a:p>
            <a:r>
              <a:rPr lang="sk-SK" altLang="sk-SK" sz="2800" dirty="0" smtClean="0"/>
              <a:t>Makro vráti väčšiu z 2 hodnôt:</a:t>
            </a:r>
            <a:endParaRPr lang="en-US" altLang="sk-SK" sz="2800" dirty="0" smtClean="0"/>
          </a:p>
        </p:txBody>
      </p:sp>
      <p:grpSp>
        <p:nvGrpSpPr>
          <p:cNvPr id="249883" name="Group 27"/>
          <p:cNvGrpSpPr>
            <a:grpSpLocks/>
          </p:cNvGrpSpPr>
          <p:nvPr/>
        </p:nvGrpSpPr>
        <p:grpSpPr bwMode="auto">
          <a:xfrm>
            <a:off x="282575" y="2728119"/>
            <a:ext cx="9661525" cy="476260"/>
            <a:chOff x="160" y="1787"/>
            <a:chExt cx="5483" cy="271"/>
          </a:xfrm>
        </p:grpSpPr>
        <p:sp>
          <p:nvSpPr>
            <p:cNvPr id="74766" name="Rectangle 4"/>
            <p:cNvSpPr>
              <a:spLocks noChangeArrowheads="1"/>
            </p:cNvSpPr>
            <p:nvPr/>
          </p:nvSpPr>
          <p:spPr bwMode="auto">
            <a:xfrm>
              <a:off x="160" y="1787"/>
              <a:ext cx="5483" cy="2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4767" name="Text Box 5"/>
            <p:cNvSpPr txBox="1">
              <a:spLocks noChangeArrowheads="1"/>
            </p:cNvSpPr>
            <p:nvPr/>
          </p:nvSpPr>
          <p:spPr bwMode="auto">
            <a:xfrm>
              <a:off x="266" y="1789"/>
              <a:ext cx="4598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#define </a:t>
              </a:r>
              <a:r>
                <a:rPr lang="sk-SK" altLang="sk-SK" dirty="0" smtClean="0">
                  <a:solidFill>
                    <a:srgbClr val="000000"/>
                  </a:solidFill>
                </a:rPr>
                <a:t>max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(</a:t>
              </a:r>
              <a:r>
                <a:rPr kumimoji="0" lang="sk-SK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a, b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) ((</a:t>
              </a:r>
              <a:r>
                <a:rPr kumimoji="0" lang="sk-SK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a)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&gt;</a:t>
              </a:r>
              <a:r>
                <a:rPr kumimoji="0" lang="sk-SK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(b)</a:t>
              </a:r>
              <a:r>
                <a:rPr kumimoji="0" lang="sk-SK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lang="sk-SK" altLang="sk-SK" noProof="0" dirty="0" smtClean="0">
                  <a:solidFill>
                    <a:srgbClr val="000000"/>
                  </a:solidFill>
                </a:rPr>
                <a:t>?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lang="en-US" altLang="sk-SK" noProof="0" dirty="0" smtClean="0">
                  <a:solidFill>
                    <a:srgbClr val="000000"/>
                  </a:solidFill>
                </a:rPr>
                <a:t>(a) : (b)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)</a:t>
              </a:r>
              <a:endParaRPr kumimoji="0" lang="sk-SK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98437" y="5504657"/>
            <a:ext cx="9752013" cy="141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58" tIns="50679" rIns="101358" bIns="50679" numCol="1" anchor="t" anchorCtr="0" compatLnSpc="1">
            <a:prstTxWarp prst="textNoShape">
              <a:avLst/>
            </a:prstTxWarp>
          </a:bodyPr>
          <a:lstStyle>
            <a:lvl1pPr marL="379413" indent="-3794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325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279650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787447" indent="-25340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294255" indent="-25340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801063" indent="-25340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4307872" indent="-25340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altLang="sk-SK" sz="2800" kern="0" dirty="0" smtClean="0"/>
              <a:t>Makro </a:t>
            </a:r>
            <a:r>
              <a:rPr lang="en-US" altLang="sk-SK" sz="2800" kern="0" dirty="0" err="1" smtClean="0"/>
              <a:t>vypo</a:t>
            </a:r>
            <a:r>
              <a:rPr lang="sk-SK" altLang="sk-SK" sz="2800" kern="0" dirty="0" smtClean="0"/>
              <a:t>číta obsah kruhu:</a:t>
            </a:r>
            <a:endParaRPr lang="en-US" altLang="sk-SK" sz="2800" kern="0" dirty="0" smtClean="0"/>
          </a:p>
        </p:txBody>
      </p:sp>
      <p:grpSp>
        <p:nvGrpSpPr>
          <p:cNvPr id="18" name="Group 27"/>
          <p:cNvGrpSpPr>
            <a:grpSpLocks/>
          </p:cNvGrpSpPr>
          <p:nvPr/>
        </p:nvGrpSpPr>
        <p:grpSpPr bwMode="auto">
          <a:xfrm>
            <a:off x="284162" y="6214259"/>
            <a:ext cx="9661525" cy="933460"/>
            <a:chOff x="160" y="1787"/>
            <a:chExt cx="5483" cy="271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60" y="1787"/>
              <a:ext cx="5483" cy="2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266" y="1789"/>
              <a:ext cx="4598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#define PI 3.14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#define </a:t>
              </a:r>
              <a:r>
                <a:rPr lang="sk-SK" altLang="sk-SK" noProof="0" dirty="0" err="1" smtClean="0">
                  <a:solidFill>
                    <a:srgbClr val="000000"/>
                  </a:solidFill>
                </a:rPr>
                <a:t>obsah_kruhu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(</a:t>
              </a:r>
              <a:r>
                <a:rPr kumimoji="0" lang="sk-SK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) (</a:t>
              </a:r>
              <a:r>
                <a:rPr lang="en-US" altLang="sk-SK" dirty="0" smtClean="0">
                  <a:solidFill>
                    <a:srgbClr val="000000"/>
                  </a:solidFill>
                </a:rPr>
                <a:t>PI * 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(r</a:t>
              </a:r>
              <a:r>
                <a:rPr kumimoji="0" lang="sk-SK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)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* (r))</a:t>
              </a:r>
              <a:endParaRPr kumimoji="0" lang="sk-SK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98437" y="3523457"/>
            <a:ext cx="9752013" cy="141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58" tIns="50679" rIns="101358" bIns="50679" numCol="1" anchor="t" anchorCtr="0" compatLnSpc="1">
            <a:prstTxWarp prst="textNoShape">
              <a:avLst/>
            </a:prstTxWarp>
          </a:bodyPr>
          <a:lstStyle>
            <a:lvl1pPr marL="379413" indent="-3794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325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279650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787447" indent="-25340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294255" indent="-25340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801063" indent="-25340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4307872" indent="-25340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sk-SK" sz="2800" kern="0" dirty="0" err="1" smtClean="0"/>
              <a:t>Ak</a:t>
            </a:r>
            <a:r>
              <a:rPr lang="en-US" altLang="sk-SK" sz="2800" kern="0" dirty="0" smtClean="0"/>
              <a:t> je </a:t>
            </a:r>
            <a:r>
              <a:rPr lang="en-US" altLang="sk-SK" sz="2800" kern="0" dirty="0" err="1" smtClean="0"/>
              <a:t>znak</a:t>
            </a:r>
            <a:r>
              <a:rPr lang="en-US" altLang="sk-SK" sz="2800" kern="0" dirty="0" smtClean="0"/>
              <a:t> mal</a:t>
            </a:r>
            <a:r>
              <a:rPr lang="sk-SK" altLang="sk-SK" sz="2800" kern="0" dirty="0" smtClean="0"/>
              <a:t>é písmeno, zmení ho na veľké:</a:t>
            </a:r>
            <a:endParaRPr lang="en-US" altLang="sk-SK" sz="2800" kern="0" dirty="0" smtClean="0"/>
          </a:p>
        </p:txBody>
      </p:sp>
      <p:grpSp>
        <p:nvGrpSpPr>
          <p:cNvPr id="22" name="Group 27"/>
          <p:cNvGrpSpPr>
            <a:grpSpLocks/>
          </p:cNvGrpSpPr>
          <p:nvPr/>
        </p:nvGrpSpPr>
        <p:grpSpPr bwMode="auto">
          <a:xfrm>
            <a:off x="284163" y="4385457"/>
            <a:ext cx="9659938" cy="873921"/>
            <a:chOff x="160" y="1787"/>
            <a:chExt cx="5530" cy="440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160" y="1787"/>
              <a:ext cx="5530" cy="4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266" y="1789"/>
              <a:ext cx="5337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lvl="0" algn="l" eaLnBrk="1" hangingPunct="1">
                <a:defRPr/>
              </a:pPr>
              <a:r>
                <a:rPr lang="en-US" altLang="sk-SK" dirty="0">
                  <a:solidFill>
                    <a:srgbClr val="000000"/>
                  </a:solidFill>
                </a:rPr>
                <a:t>#define </a:t>
              </a:r>
              <a:r>
                <a:rPr lang="sk-SK" altLang="sk-SK" dirty="0" smtClean="0">
                  <a:solidFill>
                    <a:srgbClr val="000000"/>
                  </a:solidFill>
                </a:rPr>
                <a:t>na</a:t>
              </a:r>
              <a:r>
                <a:rPr lang="en-US" altLang="sk-SK" dirty="0" smtClean="0">
                  <a:solidFill>
                    <a:srgbClr val="000000"/>
                  </a:solidFill>
                </a:rPr>
                <a:t>_</a:t>
              </a:r>
              <a:r>
                <a:rPr lang="en-US" altLang="sk-SK" dirty="0" err="1" smtClean="0">
                  <a:solidFill>
                    <a:srgbClr val="000000"/>
                  </a:solidFill>
                </a:rPr>
                <a:t>velke</a:t>
              </a:r>
              <a:r>
                <a:rPr lang="en-US" altLang="sk-SK" dirty="0" smtClean="0">
                  <a:solidFill>
                    <a:srgbClr val="000000"/>
                  </a:solidFill>
                </a:rPr>
                <a:t>(c</a:t>
              </a:r>
              <a:r>
                <a:rPr lang="en-US" altLang="sk-SK" dirty="0">
                  <a:solidFill>
                    <a:srgbClr val="000000"/>
                  </a:solidFill>
                </a:rPr>
                <a:t>) ((c</a:t>
              </a:r>
              <a:r>
                <a:rPr lang="sk-SK" altLang="sk-SK" dirty="0" smtClean="0">
                  <a:solidFill>
                    <a:srgbClr val="000000"/>
                  </a:solidFill>
                </a:rPr>
                <a:t>)</a:t>
              </a:r>
              <a:r>
                <a:rPr lang="en-US" altLang="sk-SK" dirty="0" smtClean="0">
                  <a:solidFill>
                    <a:srgbClr val="000000"/>
                  </a:solidFill>
                </a:rPr>
                <a:t>&gt;= '</a:t>
              </a:r>
              <a:r>
                <a:rPr lang="sk-SK" altLang="sk-SK" dirty="0" smtClean="0">
                  <a:solidFill>
                    <a:srgbClr val="000000"/>
                  </a:solidFill>
                </a:rPr>
                <a:t>a</a:t>
              </a:r>
              <a:r>
                <a:rPr lang="en-US" altLang="sk-SK" dirty="0" smtClean="0">
                  <a:solidFill>
                    <a:srgbClr val="000000"/>
                  </a:solidFill>
                </a:rPr>
                <a:t>' </a:t>
              </a:r>
              <a:r>
                <a:rPr lang="en-US" altLang="sk-SK" dirty="0">
                  <a:solidFill>
                    <a:srgbClr val="000000"/>
                  </a:solidFill>
                </a:rPr>
                <a:t>&amp;&amp; (c</a:t>
              </a:r>
              <a:r>
                <a:rPr lang="en-US" altLang="sk-SK" dirty="0" smtClean="0">
                  <a:solidFill>
                    <a:srgbClr val="000000"/>
                  </a:solidFill>
                </a:rPr>
                <a:t>)&lt;='</a:t>
              </a:r>
              <a:r>
                <a:rPr lang="sk-SK" altLang="sk-SK" dirty="0" smtClean="0">
                  <a:solidFill>
                    <a:srgbClr val="000000"/>
                  </a:solidFill>
                </a:rPr>
                <a:t>z</a:t>
              </a:r>
              <a:r>
                <a:rPr lang="en-US" altLang="sk-SK" dirty="0" smtClean="0">
                  <a:solidFill>
                    <a:srgbClr val="000000"/>
                  </a:solidFill>
                </a:rPr>
                <a:t>'</a:t>
              </a:r>
              <a:r>
                <a:rPr lang="sk-SK" altLang="sk-SK" dirty="0" smtClean="0">
                  <a:solidFill>
                    <a:srgbClr val="000000"/>
                  </a:solidFill>
                </a:rPr>
                <a:t> ? </a:t>
              </a:r>
              <a:endParaRPr lang="en-US" altLang="sk-SK" dirty="0" smtClean="0">
                <a:solidFill>
                  <a:srgbClr val="000000"/>
                </a:solidFill>
              </a:endParaRPr>
            </a:p>
            <a:p>
              <a:pPr lvl="0" algn="l" eaLnBrk="1" hangingPunct="1">
                <a:defRPr/>
              </a:pPr>
              <a:r>
                <a:rPr lang="en-US" altLang="sk-SK" dirty="0">
                  <a:solidFill>
                    <a:srgbClr val="000000"/>
                  </a:solidFill>
                </a:rPr>
                <a:t> </a:t>
              </a:r>
              <a:r>
                <a:rPr lang="en-US" altLang="sk-SK" dirty="0" smtClean="0">
                  <a:solidFill>
                    <a:srgbClr val="000000"/>
                  </a:solidFill>
                </a:rPr>
                <a:t>  (c)-'</a:t>
              </a:r>
              <a:r>
                <a:rPr lang="en-US" altLang="sk-SK" dirty="0" err="1" smtClean="0">
                  <a:solidFill>
                    <a:srgbClr val="000000"/>
                  </a:solidFill>
                </a:rPr>
                <a:t>a'+'A</a:t>
              </a:r>
              <a:r>
                <a:rPr lang="en-US" altLang="sk-SK" dirty="0">
                  <a:solidFill>
                    <a:srgbClr val="000000"/>
                  </a:solidFill>
                </a:rPr>
                <a:t>'</a:t>
              </a:r>
              <a:r>
                <a:rPr lang="en-US" altLang="sk-SK" dirty="0" smtClean="0">
                  <a:solidFill>
                    <a:srgbClr val="000000"/>
                  </a:solidFill>
                </a:rPr>
                <a:t> : (c))</a:t>
              </a:r>
              <a:endParaRPr lang="sk-SK" altLang="sk-SK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269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</a:t>
            </a:r>
            <a:r>
              <a:rPr lang="sk-SK" altLang="sk-SK" smtClean="0"/>
              <a:t>íklad: prevody reťazcov na čísla </a:t>
            </a:r>
            <a:endParaRPr lang="en-US" altLang="sk-SK" smtClean="0"/>
          </a:p>
        </p:txBody>
      </p:sp>
      <p:grpSp>
        <p:nvGrpSpPr>
          <p:cNvPr id="99335" name="Group 7"/>
          <p:cNvGrpSpPr>
            <a:grpSpLocks/>
          </p:cNvGrpSpPr>
          <p:nvPr/>
        </p:nvGrpSpPr>
        <p:grpSpPr bwMode="auto">
          <a:xfrm>
            <a:off x="0" y="3457575"/>
            <a:ext cx="10150475" cy="4132263"/>
            <a:chOff x="0" y="1968"/>
            <a:chExt cx="5760" cy="2352"/>
          </a:xfrm>
        </p:grpSpPr>
        <p:sp>
          <p:nvSpPr>
            <p:cNvPr id="39941" name="Rectangle 4"/>
            <p:cNvSpPr>
              <a:spLocks noChangeArrowheads="1"/>
            </p:cNvSpPr>
            <p:nvPr/>
          </p:nvSpPr>
          <p:spPr bwMode="auto">
            <a:xfrm>
              <a:off x="0" y="1968"/>
              <a:ext cx="5760" cy="235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9942" name="Text Box 5"/>
            <p:cNvSpPr txBox="1">
              <a:spLocks noChangeArrowheads="1"/>
            </p:cNvSpPr>
            <p:nvPr/>
          </p:nvSpPr>
          <p:spPr bwMode="auto">
            <a:xfrm>
              <a:off x="45" y="2068"/>
              <a:ext cx="4384" cy="19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char s</a:t>
              </a:r>
              <a:r>
                <a:rPr kumimoji="0" lang="sk-SK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1</a:t>
              </a: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[100], </a:t>
              </a:r>
              <a:r>
                <a:rPr kumimoji="0" lang="sk-SK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s2</a:t>
              </a: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[100];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i</a:t>
              </a:r>
              <a:r>
                <a:rPr kumimoji="0" lang="en-US" altLang="sk-SK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nt</a:t>
              </a: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</a:t>
              </a:r>
              <a:r>
                <a:rPr kumimoji="0" lang="en-US" altLang="sk-SK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i</a:t>
              </a: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scanf</a:t>
              </a: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("%s %s", s1, s2);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if (!</a:t>
              </a:r>
              <a:r>
                <a:rPr kumimoji="0" lang="en-US" altLang="sk-SK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strcmp</a:t>
              </a: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(s1, "</a:t>
              </a:r>
              <a:r>
                <a:rPr kumimoji="0" lang="en-US" altLang="sk-SK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int</a:t>
              </a: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")) 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</a:t>
              </a:r>
              <a:r>
                <a:rPr kumimoji="0" lang="en-US" altLang="sk-SK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i</a:t>
              </a: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= </a:t>
              </a:r>
              <a:r>
                <a:rPr kumimoji="0" lang="en-US" altLang="sk-SK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atoi</a:t>
              </a: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(s2)</a:t>
              </a: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</a:t>
              </a:r>
              <a:r>
                <a:rPr kumimoji="0" lang="en-US" altLang="sk-SK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printf</a:t>
              </a: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("</a:t>
              </a:r>
              <a:r>
                <a:rPr kumimoji="0" lang="en-US" altLang="sk-SK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Nacitalo</a:t>
              </a: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</a:t>
              </a:r>
              <a:r>
                <a:rPr kumimoji="0" lang="en-US" altLang="sk-SK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sa</a:t>
              </a: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</a:t>
              </a:r>
              <a:r>
                <a:rPr kumimoji="0" lang="en-US" altLang="sk-SK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cele</a:t>
              </a: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</a:t>
              </a:r>
              <a:r>
                <a:rPr kumimoji="0" lang="en-US" altLang="sk-SK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cislo</a:t>
              </a: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: %d\n", </a:t>
              </a:r>
              <a:r>
                <a:rPr kumimoji="0" lang="en-US" altLang="sk-SK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i</a:t>
              </a: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}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else 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</a:t>
              </a:r>
              <a:r>
                <a:rPr kumimoji="0" lang="en-US" altLang="sk-SK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printf</a:t>
              </a: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("</a:t>
              </a:r>
              <a:r>
                <a:rPr kumimoji="0" lang="en-US" altLang="sk-SK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Nacital</a:t>
              </a: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</a:t>
              </a:r>
              <a:r>
                <a:rPr kumimoji="0" lang="en-US" altLang="sk-SK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sa</a:t>
              </a: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</a:t>
              </a:r>
              <a:r>
                <a:rPr kumimoji="0" lang="en-US" altLang="sk-SK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retazec</a:t>
              </a: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</a:t>
              </a:r>
              <a:r>
                <a:rPr kumimoji="0" lang="en-US" altLang="sk-SK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znakov</a:t>
              </a: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: %s\n", s2);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}</a:t>
              </a:r>
            </a:p>
          </p:txBody>
        </p:sp>
      </p:grpSp>
      <p:sp>
        <p:nvSpPr>
          <p:cNvPr id="39940" name="AutoShape 6"/>
          <p:cNvSpPr>
            <a:spLocks noChangeArrowheads="1"/>
          </p:cNvSpPr>
          <p:nvPr/>
        </p:nvSpPr>
        <p:spPr bwMode="auto">
          <a:xfrm>
            <a:off x="254000" y="1349375"/>
            <a:ext cx="8712200" cy="1771650"/>
          </a:xfrm>
          <a:prstGeom prst="cloudCallout">
            <a:avLst>
              <a:gd name="adj1" fmla="val -41343"/>
              <a:gd name="adj2" fmla="val 69644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ak 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 prvý načítaný reťazec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"int"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druhý reťazec predstavuje číslo - prekonvertuje sa na číslo</a:t>
            </a:r>
            <a:endParaRPr kumimoji="0" lang="en-US" altLang="sk-SK" sz="27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12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Makrá s parametrami</a:t>
            </a:r>
            <a:endParaRPr lang="en-US" altLang="sk-SK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661319"/>
            <a:ext cx="9602787" cy="1828800"/>
          </a:xfrm>
        </p:spPr>
        <p:txBody>
          <a:bodyPr/>
          <a:lstStyle/>
          <a:p>
            <a:r>
              <a:rPr lang="sk-SK" altLang="sk-SK" sz="2800" dirty="0" smtClean="0">
                <a:solidFill>
                  <a:srgbClr val="0070C0"/>
                </a:solidFill>
              </a:rPr>
              <a:t>telo </a:t>
            </a:r>
            <a:r>
              <a:rPr lang="sk-SK" altLang="sk-SK" sz="2800" dirty="0" err="1" smtClean="0">
                <a:solidFill>
                  <a:srgbClr val="0070C0"/>
                </a:solidFill>
              </a:rPr>
              <a:t>makra</a:t>
            </a:r>
            <a:r>
              <a:rPr lang="sk-SK" altLang="sk-SK" sz="2800" dirty="0" smtClean="0"/>
              <a:t> aj </a:t>
            </a:r>
            <a:r>
              <a:rPr lang="sk-SK" altLang="sk-SK" sz="2800" dirty="0" smtClean="0">
                <a:solidFill>
                  <a:srgbClr val="00B050"/>
                </a:solidFill>
              </a:rPr>
              <a:t>použitú premennú </a:t>
            </a:r>
            <a:r>
              <a:rPr lang="sk-SK" altLang="sk-SK" sz="2800" dirty="0" smtClean="0"/>
              <a:t>- </a:t>
            </a:r>
            <a:r>
              <a:rPr lang="sk-SK" altLang="sk-SK" sz="2800" dirty="0" smtClean="0">
                <a:solidFill>
                  <a:srgbClr val="FF0000"/>
                </a:solidFill>
              </a:rPr>
              <a:t>uzavrieť do zátvoriek</a:t>
            </a:r>
            <a:r>
              <a:rPr lang="sk-SK" altLang="sk-SK" sz="2800" dirty="0" smtClean="0"/>
              <a:t>, inak môžu nastať chyby spôsobené prioritou operátorov vo výra</a:t>
            </a:r>
            <a:r>
              <a:rPr lang="en-US" altLang="sk-SK" sz="2800" dirty="0" err="1" smtClean="0"/>
              <a:t>zoch</a:t>
            </a:r>
            <a:endParaRPr lang="sk-SK" altLang="sk-SK" sz="2800" dirty="0" smtClean="0"/>
          </a:p>
          <a:p>
            <a:endParaRPr lang="sk-SK" altLang="sk-SK" sz="2800" dirty="0"/>
          </a:p>
          <a:p>
            <a:pPr lvl="1"/>
            <a:endParaRPr lang="sk-SK" altLang="sk-SK" sz="2400" dirty="0" smtClean="0"/>
          </a:p>
          <a:p>
            <a:pPr lvl="1"/>
            <a:endParaRPr lang="sk-SK" altLang="sk-SK" sz="2400" dirty="0"/>
          </a:p>
          <a:p>
            <a:pPr lvl="1"/>
            <a:endParaRPr lang="sk-SK" altLang="sk-SK" sz="2400" dirty="0" smtClean="0"/>
          </a:p>
          <a:p>
            <a:pPr marL="0" indent="0">
              <a:buNone/>
            </a:pPr>
            <a:r>
              <a:rPr lang="en-US" altLang="sk-SK" sz="2800" dirty="0" smtClean="0"/>
              <a:t>     </a:t>
            </a:r>
          </a:p>
        </p:txBody>
      </p:sp>
      <p:grpSp>
        <p:nvGrpSpPr>
          <p:cNvPr id="16" name="Group 27"/>
          <p:cNvGrpSpPr>
            <a:grpSpLocks/>
          </p:cNvGrpSpPr>
          <p:nvPr/>
        </p:nvGrpSpPr>
        <p:grpSpPr bwMode="auto">
          <a:xfrm>
            <a:off x="282575" y="3699659"/>
            <a:ext cx="9661525" cy="476260"/>
            <a:chOff x="160" y="1787"/>
            <a:chExt cx="5483" cy="271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160" y="1787"/>
              <a:ext cx="5483" cy="2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266" y="1789"/>
              <a:ext cx="4598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#define </a:t>
              </a:r>
              <a:r>
                <a:rPr lang="sk-SK" altLang="sk-SK" dirty="0" smtClean="0">
                  <a:solidFill>
                    <a:srgbClr val="000000"/>
                  </a:solidFill>
                </a:rPr>
                <a:t>max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(</a:t>
              </a:r>
              <a:r>
                <a:rPr kumimoji="0" lang="sk-SK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a, b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) 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(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(</a:t>
              </a:r>
              <a:r>
                <a:rPr kumimoji="0" lang="sk-SK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</a:t>
              </a:r>
              <a:r>
                <a:rPr kumimoji="0" lang="sk-SK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)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&gt;</a:t>
              </a:r>
              <a:r>
                <a:rPr kumimoji="0" lang="sk-SK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(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)</a:t>
              </a:r>
              <a:r>
                <a:rPr kumimoji="0" lang="sk-SK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lang="sk-SK" altLang="sk-SK" noProof="0" dirty="0" smtClean="0">
                  <a:solidFill>
                    <a:srgbClr val="000000"/>
                  </a:solidFill>
                </a:rPr>
                <a:t>?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lang="en-US" altLang="sk-SK" noProof="0" dirty="0" smtClean="0">
                  <a:solidFill>
                    <a:srgbClr val="00B050"/>
                  </a:solidFill>
                </a:rPr>
                <a:t>(</a:t>
              </a:r>
              <a:r>
                <a:rPr lang="en-US" altLang="sk-SK" noProof="0" dirty="0" smtClean="0">
                  <a:solidFill>
                    <a:srgbClr val="000000"/>
                  </a:solidFill>
                </a:rPr>
                <a:t>a</a:t>
              </a:r>
              <a:r>
                <a:rPr lang="en-US" altLang="sk-SK" noProof="0" dirty="0" smtClean="0">
                  <a:solidFill>
                    <a:srgbClr val="00B050"/>
                  </a:solidFill>
                </a:rPr>
                <a:t>)</a:t>
              </a:r>
              <a:r>
                <a:rPr lang="en-US" altLang="sk-SK" noProof="0" dirty="0" smtClean="0">
                  <a:solidFill>
                    <a:srgbClr val="000000"/>
                  </a:solidFill>
                </a:rPr>
                <a:t> : </a:t>
              </a:r>
              <a:r>
                <a:rPr lang="en-US" altLang="sk-SK" noProof="0" dirty="0" smtClean="0">
                  <a:solidFill>
                    <a:srgbClr val="00B050"/>
                  </a:solidFill>
                </a:rPr>
                <a:t>(</a:t>
              </a:r>
              <a:r>
                <a:rPr lang="en-US" altLang="sk-SK" noProof="0" dirty="0" smtClean="0">
                  <a:solidFill>
                    <a:srgbClr val="000000"/>
                  </a:solidFill>
                </a:rPr>
                <a:t>b</a:t>
              </a:r>
              <a:r>
                <a:rPr lang="en-US" altLang="sk-SK" noProof="0" dirty="0" smtClean="0">
                  <a:solidFill>
                    <a:srgbClr val="00B050"/>
                  </a:solidFill>
                </a:rPr>
                <a:t>)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)</a:t>
              </a:r>
              <a:endParaRPr kumimoji="0" lang="sk-SK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92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err="1" smtClean="0"/>
              <a:t>Makrá</a:t>
            </a:r>
            <a:r>
              <a:rPr lang="sk-SK" altLang="sk-SK" dirty="0" smtClean="0"/>
              <a:t> s parametrami</a:t>
            </a:r>
            <a:r>
              <a:rPr lang="en-US" altLang="sk-SK" dirty="0" smtClean="0"/>
              <a:t> – z</a:t>
            </a:r>
            <a:r>
              <a:rPr lang="sk-SK" altLang="sk-SK" dirty="0" err="1" smtClean="0"/>
              <a:t>átvorkovanie</a:t>
            </a:r>
            <a:r>
              <a:rPr lang="sk-SK" altLang="sk-SK" dirty="0" smtClean="0"/>
              <a:t> premenných</a:t>
            </a:r>
            <a:endParaRPr lang="en-US" altLang="sk-SK" dirty="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432719"/>
            <a:ext cx="9752013" cy="1239838"/>
          </a:xfrm>
        </p:spPr>
        <p:txBody>
          <a:bodyPr/>
          <a:lstStyle/>
          <a:p>
            <a:r>
              <a:rPr lang="en-US" altLang="sk-SK" sz="2800" dirty="0" err="1" smtClean="0"/>
              <a:t>podobne</a:t>
            </a:r>
            <a:r>
              <a:rPr lang="sk-SK" altLang="sk-SK" sz="2800" dirty="0" smtClean="0"/>
              <a:t>:</a:t>
            </a:r>
          </a:p>
          <a:p>
            <a:endParaRPr lang="sk-SK" altLang="sk-SK" sz="2800" dirty="0"/>
          </a:p>
          <a:p>
            <a:pPr lvl="1"/>
            <a:endParaRPr lang="sk-SK" altLang="sk-SK" sz="2400" dirty="0" smtClean="0"/>
          </a:p>
          <a:p>
            <a:pPr lvl="1"/>
            <a:endParaRPr lang="sk-SK" altLang="sk-SK" sz="2400" dirty="0"/>
          </a:p>
          <a:p>
            <a:pPr lvl="1"/>
            <a:endParaRPr lang="sk-SK" altLang="sk-SK" sz="2400" dirty="0" smtClean="0"/>
          </a:p>
          <a:p>
            <a:pPr marL="0" indent="0">
              <a:buNone/>
            </a:pPr>
            <a:r>
              <a:rPr lang="en-US" altLang="sk-SK" sz="2800" dirty="0" smtClean="0"/>
              <a:t>     n</a:t>
            </a:r>
            <a:r>
              <a:rPr lang="sk-SK" altLang="sk-SK" sz="2800" dirty="0" err="1" smtClean="0"/>
              <a:t>evypočíta</a:t>
            </a:r>
            <a:r>
              <a:rPr lang="sk-SK" altLang="sk-SK" sz="2800" dirty="0" smtClean="0"/>
              <a:t> </a:t>
            </a:r>
            <a:r>
              <a:rPr lang="en-US" altLang="sk-S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sk-SK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f+g</a:t>
            </a:r>
            <a:r>
              <a:rPr lang="en-US" altLang="sk-SK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)*(</a:t>
            </a:r>
            <a:r>
              <a:rPr lang="en-US" altLang="sk-SK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f+g</a:t>
            </a:r>
            <a:r>
              <a:rPr lang="en-US" altLang="sk-SK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sk-SK" sz="2800" dirty="0" smtClean="0"/>
              <a:t>, </a:t>
            </a:r>
            <a:r>
              <a:rPr lang="en-US" altLang="sk-SK" sz="2800" dirty="0" err="1" smtClean="0"/>
              <a:t>ako</a:t>
            </a:r>
            <a:r>
              <a:rPr lang="en-US" altLang="sk-SK" sz="2800" dirty="0" smtClean="0"/>
              <a:t> by </a:t>
            </a:r>
            <a:r>
              <a:rPr lang="en-US" altLang="sk-SK" sz="2800" dirty="0" err="1" smtClean="0"/>
              <a:t>sme</a:t>
            </a:r>
            <a:r>
              <a:rPr lang="en-US" altLang="sk-SK" sz="2800" dirty="0" smtClean="0"/>
              <a:t> </a:t>
            </a:r>
            <a:r>
              <a:rPr lang="en-US" altLang="sk-SK" sz="2800" dirty="0" err="1" smtClean="0"/>
              <a:t>chceli</a:t>
            </a:r>
            <a:endParaRPr lang="en-US" altLang="sk-SK" sz="2800" dirty="0" smtClean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60400" y="2118519"/>
            <a:ext cx="5786437" cy="15763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358" tIns="50679" rIns="101358" bIns="50679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750888" y="2262981"/>
            <a:ext cx="4710112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#define </a:t>
            </a:r>
            <a:r>
              <a:rPr kumimoji="0" lang="sk-SK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sqrt</a:t>
            </a: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(x) x * 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sqrt(f + g);</a:t>
            </a:r>
            <a:endParaRPr kumimoji="0" lang="sk-SK" alt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grpSp>
        <p:nvGrpSpPr>
          <p:cNvPr id="18" name="Group 1"/>
          <p:cNvGrpSpPr>
            <a:grpSpLocks/>
          </p:cNvGrpSpPr>
          <p:nvPr/>
        </p:nvGrpSpPr>
        <p:grpSpPr bwMode="auto">
          <a:xfrm>
            <a:off x="300038" y="4319588"/>
            <a:ext cx="6731000" cy="2122487"/>
            <a:chOff x="299582" y="5158288"/>
            <a:chExt cx="6731739" cy="2122342"/>
          </a:xfrm>
        </p:grpSpPr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>
              <a:off x="660840" y="5787262"/>
              <a:ext cx="5862197" cy="149336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877595" y="5896190"/>
              <a:ext cx="6153726" cy="11999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#define </a:t>
              </a:r>
              <a:r>
                <a:rPr kumimoji="0" lang="sk-SK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sqrt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(x)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(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x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* 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x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</a:t>
              </a:r>
              <a:endPara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...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sqrt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(f + g);</a:t>
              </a:r>
              <a:endPara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21" name="Rectangle 37"/>
            <p:cNvSpPr>
              <a:spLocks noChangeArrowheads="1"/>
            </p:cNvSpPr>
            <p:nvPr/>
          </p:nvSpPr>
          <p:spPr bwMode="auto">
            <a:xfrm>
              <a:off x="299582" y="5158288"/>
              <a:ext cx="2453032" cy="628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6" tIns="45718" rIns="91436" bIns="45718"/>
            <a:lstStyle>
              <a:lvl1pPr marL="379413" indent="-379413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379413" marR="0" lvl="0" indent="-379413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sk-SK" altLang="sk-SK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správne</a:t>
              </a:r>
              <a:endParaRPr kumimoji="0" lang="en-US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2" name="Group 41"/>
          <p:cNvGrpSpPr>
            <a:grpSpLocks/>
          </p:cNvGrpSpPr>
          <p:nvPr/>
        </p:nvGrpSpPr>
        <p:grpSpPr bwMode="auto">
          <a:xfrm>
            <a:off x="862013" y="3102769"/>
            <a:ext cx="8970962" cy="592137"/>
            <a:chOff x="489" y="2330"/>
            <a:chExt cx="5091" cy="337"/>
          </a:xfrm>
        </p:grpSpPr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489" y="2330"/>
              <a:ext cx="1569" cy="26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f + g * f + g;</a:t>
              </a:r>
            </a:p>
          </p:txBody>
        </p:sp>
        <p:sp>
          <p:nvSpPr>
            <p:cNvPr id="24" name="AutoShape 38"/>
            <p:cNvSpPr>
              <a:spLocks noChangeArrowheads="1"/>
            </p:cNvSpPr>
            <p:nvPr/>
          </p:nvSpPr>
          <p:spPr bwMode="auto">
            <a:xfrm>
              <a:off x="3512" y="2359"/>
              <a:ext cx="2068" cy="308"/>
            </a:xfrm>
            <a:prstGeom prst="wedgeRoundRectCallout">
              <a:avLst>
                <a:gd name="adj1" fmla="val -107060"/>
                <a:gd name="adj2" fmla="val 2273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po rozvinutí makra</a:t>
              </a:r>
              <a:endParaRPr kumimoji="0" lang="en-US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" name="Group 42"/>
          <p:cNvGrpSpPr>
            <a:grpSpLocks/>
          </p:cNvGrpSpPr>
          <p:nvPr/>
        </p:nvGrpSpPr>
        <p:grpSpPr bwMode="auto">
          <a:xfrm>
            <a:off x="860425" y="5795169"/>
            <a:ext cx="9113838" cy="590550"/>
            <a:chOff x="488" y="3808"/>
            <a:chExt cx="5172" cy="336"/>
          </a:xfrm>
        </p:grpSpPr>
        <p:sp>
          <p:nvSpPr>
            <p:cNvPr id="26" name="Text Box 31"/>
            <p:cNvSpPr txBox="1">
              <a:spLocks noChangeArrowheads="1"/>
            </p:cNvSpPr>
            <p:nvPr/>
          </p:nvSpPr>
          <p:spPr bwMode="auto">
            <a:xfrm>
              <a:off x="488" y="3808"/>
              <a:ext cx="2197" cy="26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f + g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* 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f + g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);</a:t>
              </a:r>
            </a:p>
          </p:txBody>
        </p:sp>
        <p:sp>
          <p:nvSpPr>
            <p:cNvPr id="27" name="AutoShape 40"/>
            <p:cNvSpPr>
              <a:spLocks noChangeArrowheads="1"/>
            </p:cNvSpPr>
            <p:nvPr/>
          </p:nvSpPr>
          <p:spPr bwMode="auto">
            <a:xfrm>
              <a:off x="3592" y="3836"/>
              <a:ext cx="2068" cy="308"/>
            </a:xfrm>
            <a:prstGeom prst="wedgeRoundRectCallout">
              <a:avLst>
                <a:gd name="adj1" fmla="val -86213"/>
                <a:gd name="adj2" fmla="val 10065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po rozvinutí makra</a:t>
              </a:r>
              <a:endParaRPr kumimoji="0" lang="en-US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524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err="1" smtClean="0"/>
              <a:t>Makrá</a:t>
            </a:r>
            <a:r>
              <a:rPr lang="sk-SK" altLang="sk-SK" dirty="0" smtClean="0"/>
              <a:t> s parametrami – </a:t>
            </a:r>
            <a:r>
              <a:rPr lang="sk-SK" altLang="sk-SK" dirty="0" err="1" smtClean="0"/>
              <a:t>zátvorkovanie</a:t>
            </a:r>
            <a:r>
              <a:rPr lang="sk-SK" altLang="sk-SK" dirty="0" smtClean="0"/>
              <a:t> tela </a:t>
            </a:r>
            <a:r>
              <a:rPr lang="sk-SK" altLang="sk-SK" dirty="0" err="1" smtClean="0"/>
              <a:t>makra</a:t>
            </a:r>
            <a:endParaRPr lang="en-US" altLang="sk-SK" dirty="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432719"/>
            <a:ext cx="9752013" cy="1239838"/>
          </a:xfrm>
        </p:spPr>
        <p:txBody>
          <a:bodyPr/>
          <a:lstStyle/>
          <a:p>
            <a:r>
              <a:rPr lang="en-US" altLang="sk-SK" sz="2800" dirty="0" err="1" smtClean="0"/>
              <a:t>podobne</a:t>
            </a:r>
            <a:r>
              <a:rPr lang="sk-SK" altLang="sk-SK" sz="2800" dirty="0" smtClean="0"/>
              <a:t>:</a:t>
            </a:r>
          </a:p>
          <a:p>
            <a:endParaRPr lang="sk-SK" altLang="sk-SK" sz="2800" dirty="0"/>
          </a:p>
          <a:p>
            <a:pPr lvl="1"/>
            <a:endParaRPr lang="sk-SK" altLang="sk-SK" sz="2400" dirty="0" smtClean="0"/>
          </a:p>
          <a:p>
            <a:pPr lvl="1"/>
            <a:endParaRPr lang="sk-SK" altLang="sk-SK" sz="2400" dirty="0"/>
          </a:p>
          <a:p>
            <a:pPr lvl="1"/>
            <a:endParaRPr lang="sk-SK" altLang="sk-SK" sz="2400" dirty="0" smtClean="0"/>
          </a:p>
          <a:p>
            <a:pPr marL="0" indent="0">
              <a:buNone/>
            </a:pPr>
            <a:r>
              <a:rPr lang="en-US" altLang="sk-SK" sz="2800" dirty="0" smtClean="0"/>
              <a:t>     n</a:t>
            </a:r>
            <a:r>
              <a:rPr lang="sk-SK" altLang="sk-SK" sz="2800" dirty="0" err="1" smtClean="0"/>
              <a:t>evypočíta</a:t>
            </a:r>
            <a:r>
              <a:rPr lang="sk-SK" altLang="sk-SK" sz="2800" dirty="0" smtClean="0"/>
              <a:t> </a:t>
            </a:r>
            <a:r>
              <a:rPr lang="en-US" altLang="sk-SK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(f*g) + (f*g)</a:t>
            </a:r>
            <a:r>
              <a:rPr lang="en-US" altLang="sk-SK" sz="2800" dirty="0" smtClean="0"/>
              <a:t>, </a:t>
            </a:r>
            <a:r>
              <a:rPr lang="en-US" altLang="sk-SK" sz="2800" dirty="0" err="1" smtClean="0"/>
              <a:t>ako</a:t>
            </a:r>
            <a:r>
              <a:rPr lang="en-US" altLang="sk-SK" sz="2800" dirty="0" smtClean="0"/>
              <a:t> by </a:t>
            </a:r>
            <a:r>
              <a:rPr lang="en-US" altLang="sk-SK" sz="2800" dirty="0" err="1" smtClean="0"/>
              <a:t>sme</a:t>
            </a:r>
            <a:r>
              <a:rPr lang="en-US" altLang="sk-SK" sz="2800" dirty="0" smtClean="0"/>
              <a:t> </a:t>
            </a:r>
            <a:r>
              <a:rPr lang="en-US" altLang="sk-SK" sz="2800" dirty="0" err="1" smtClean="0"/>
              <a:t>chceli</a:t>
            </a:r>
            <a:endParaRPr lang="en-US" altLang="sk-SK" sz="2800" dirty="0" smtClean="0"/>
          </a:p>
        </p:txBody>
      </p:sp>
      <p:sp>
        <p:nvSpPr>
          <p:cNvPr id="75780" name="Rectangle 5"/>
          <p:cNvSpPr>
            <a:spLocks noChangeArrowheads="1"/>
          </p:cNvSpPr>
          <p:nvPr/>
        </p:nvSpPr>
        <p:spPr bwMode="auto">
          <a:xfrm>
            <a:off x="660400" y="2118519"/>
            <a:ext cx="5786437" cy="15763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358" tIns="50679" rIns="101358" bIns="50679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5781" name="Text Box 6"/>
          <p:cNvSpPr txBox="1">
            <a:spLocks noChangeArrowheads="1"/>
          </p:cNvSpPr>
          <p:nvPr/>
        </p:nvSpPr>
        <p:spPr bwMode="auto">
          <a:xfrm>
            <a:off x="750888" y="2262981"/>
            <a:ext cx="4710112" cy="121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#define </a:t>
            </a:r>
            <a:r>
              <a:rPr lang="en-US" altLang="sk-SK" noProof="0" dirty="0" err="1" smtClean="0">
                <a:solidFill>
                  <a:srgbClr val="000000"/>
                </a:solidFill>
              </a:rPr>
              <a:t>dvoj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(x) x + 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dirty="0" smtClean="0">
                <a:solidFill>
                  <a:srgbClr val="000000"/>
                </a:solidFill>
              </a:rPr>
              <a:t>3 * </a:t>
            </a:r>
            <a:r>
              <a:rPr lang="en-US" altLang="sk-SK" dirty="0" err="1" smtClean="0">
                <a:solidFill>
                  <a:srgbClr val="000000"/>
                </a:solidFill>
              </a:rPr>
              <a:t>dvoj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(f);</a:t>
            </a:r>
            <a:endParaRPr kumimoji="0" lang="sk-SK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0038" y="4556919"/>
            <a:ext cx="6731000" cy="2122487"/>
            <a:chOff x="299582" y="5158288"/>
            <a:chExt cx="6731739" cy="2122342"/>
          </a:xfrm>
        </p:grpSpPr>
        <p:sp>
          <p:nvSpPr>
            <p:cNvPr id="75789" name="Rectangle 24"/>
            <p:cNvSpPr>
              <a:spLocks noChangeArrowheads="1"/>
            </p:cNvSpPr>
            <p:nvPr/>
          </p:nvSpPr>
          <p:spPr bwMode="auto">
            <a:xfrm>
              <a:off x="660840" y="5787262"/>
              <a:ext cx="5862197" cy="149336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5790" name="Text Box 25"/>
            <p:cNvSpPr txBox="1">
              <a:spLocks noChangeArrowheads="1"/>
            </p:cNvSpPr>
            <p:nvPr/>
          </p:nvSpPr>
          <p:spPr bwMode="auto">
            <a:xfrm>
              <a:off x="877595" y="5896190"/>
              <a:ext cx="6153726" cy="11999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#define </a:t>
              </a:r>
              <a:r>
                <a:rPr lang="en-US" altLang="sk-SK" dirty="0" err="1" smtClean="0">
                  <a:solidFill>
                    <a:srgbClr val="000000"/>
                  </a:solidFill>
                </a:rPr>
                <a:t>dvoj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(x)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x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+ 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x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</a:t>
              </a:r>
              <a:endPara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...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3 * </a:t>
              </a:r>
              <a:r>
                <a:rPr lang="en-US" altLang="sk-SK" dirty="0" err="1" smtClean="0">
                  <a:solidFill>
                    <a:srgbClr val="000000"/>
                  </a:solidFill>
                </a:rPr>
                <a:t>dvoj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(f);</a:t>
              </a:r>
              <a:endPara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75791" name="Rectangle 37"/>
            <p:cNvSpPr>
              <a:spLocks noChangeArrowheads="1"/>
            </p:cNvSpPr>
            <p:nvPr/>
          </p:nvSpPr>
          <p:spPr bwMode="auto">
            <a:xfrm>
              <a:off x="299582" y="5158288"/>
              <a:ext cx="2453032" cy="628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6" tIns="45718" rIns="91436" bIns="45718"/>
            <a:lstStyle>
              <a:lvl1pPr marL="379413" indent="-379413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379413" marR="0" lvl="0" indent="-379413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sk-SK" altLang="sk-SK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správne</a:t>
              </a:r>
              <a:endParaRPr kumimoji="0" lang="en-US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0921" name="Group 41"/>
          <p:cNvGrpSpPr>
            <a:grpSpLocks/>
          </p:cNvGrpSpPr>
          <p:nvPr/>
        </p:nvGrpSpPr>
        <p:grpSpPr bwMode="auto">
          <a:xfrm>
            <a:off x="860425" y="3043700"/>
            <a:ext cx="8421182" cy="592137"/>
            <a:chOff x="801" y="2330"/>
            <a:chExt cx="4779" cy="337"/>
          </a:xfrm>
        </p:grpSpPr>
        <p:sp>
          <p:nvSpPr>
            <p:cNvPr id="75787" name="Text Box 19"/>
            <p:cNvSpPr txBox="1">
              <a:spLocks noChangeArrowheads="1"/>
            </p:cNvSpPr>
            <p:nvPr/>
          </p:nvSpPr>
          <p:spPr bwMode="auto">
            <a:xfrm>
              <a:off x="801" y="2330"/>
              <a:ext cx="1257" cy="26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3 * f + f;</a:t>
              </a:r>
            </a:p>
          </p:txBody>
        </p:sp>
        <p:sp>
          <p:nvSpPr>
            <p:cNvPr id="75788" name="AutoShape 38"/>
            <p:cNvSpPr>
              <a:spLocks noChangeArrowheads="1"/>
            </p:cNvSpPr>
            <p:nvPr/>
          </p:nvSpPr>
          <p:spPr bwMode="auto">
            <a:xfrm>
              <a:off x="3512" y="2359"/>
              <a:ext cx="2068" cy="308"/>
            </a:xfrm>
            <a:prstGeom prst="wedgeRoundRectCallout">
              <a:avLst>
                <a:gd name="adj1" fmla="val -107060"/>
                <a:gd name="adj2" fmla="val 2273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po rozvinutí </a:t>
              </a:r>
              <a:r>
                <a:rPr kumimoji="0" lang="sk-SK" altLang="sk-SK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makra</a:t>
              </a:r>
              <a:endPara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0922" name="Group 42"/>
          <p:cNvGrpSpPr>
            <a:grpSpLocks/>
          </p:cNvGrpSpPr>
          <p:nvPr/>
        </p:nvGrpSpPr>
        <p:grpSpPr bwMode="auto">
          <a:xfrm>
            <a:off x="860425" y="6099969"/>
            <a:ext cx="9113838" cy="590550"/>
            <a:chOff x="488" y="3808"/>
            <a:chExt cx="5172" cy="336"/>
          </a:xfrm>
        </p:grpSpPr>
        <p:sp>
          <p:nvSpPr>
            <p:cNvPr id="75785" name="Text Box 31"/>
            <p:cNvSpPr txBox="1">
              <a:spLocks noChangeArrowheads="1"/>
            </p:cNvSpPr>
            <p:nvPr/>
          </p:nvSpPr>
          <p:spPr bwMode="auto">
            <a:xfrm>
              <a:off x="488" y="3808"/>
              <a:ext cx="1569" cy="26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3*(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f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+ 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f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);</a:t>
              </a:r>
            </a:p>
          </p:txBody>
        </p:sp>
        <p:sp>
          <p:nvSpPr>
            <p:cNvPr id="75786" name="AutoShape 40"/>
            <p:cNvSpPr>
              <a:spLocks noChangeArrowheads="1"/>
            </p:cNvSpPr>
            <p:nvPr/>
          </p:nvSpPr>
          <p:spPr bwMode="auto">
            <a:xfrm>
              <a:off x="3592" y="3836"/>
              <a:ext cx="2068" cy="308"/>
            </a:xfrm>
            <a:prstGeom prst="wedgeRoundRectCallout">
              <a:avLst>
                <a:gd name="adj1" fmla="val -86213"/>
                <a:gd name="adj2" fmla="val 10065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po rozvinutí </a:t>
              </a:r>
              <a:r>
                <a:rPr kumimoji="0" lang="sk-SK" altLang="sk-SK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makra</a:t>
              </a:r>
              <a:endPara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527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0"/>
          <p:cNvSpPr>
            <a:spLocks noChangeArrowheads="1"/>
          </p:cNvSpPr>
          <p:nvPr/>
        </p:nvSpPr>
        <p:spPr bwMode="auto">
          <a:xfrm>
            <a:off x="142875" y="2909888"/>
            <a:ext cx="9921875" cy="45815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6" rIns="91432" bIns="45716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dirty="0" err="1" smtClean="0"/>
              <a:t>Makro</a:t>
            </a:r>
            <a:r>
              <a:rPr lang="en-US" altLang="sk-SK" dirty="0" smtClean="0"/>
              <a:t> bez a so z</a:t>
            </a:r>
            <a:r>
              <a:rPr lang="sk-SK" altLang="sk-SK" dirty="0" err="1" smtClean="0"/>
              <a:t>átvorkami</a:t>
            </a:r>
            <a:endParaRPr lang="en-US" altLang="sk-SK" dirty="0" smtClean="0"/>
          </a:p>
        </p:txBody>
      </p:sp>
      <p:sp>
        <p:nvSpPr>
          <p:cNvPr id="91140" name="AutoShape 27"/>
          <p:cNvSpPr>
            <a:spLocks noChangeArrowheads="1"/>
          </p:cNvSpPr>
          <p:nvPr/>
        </p:nvSpPr>
        <p:spPr bwMode="auto">
          <a:xfrm>
            <a:off x="609600" y="1143000"/>
            <a:ext cx="9067800" cy="1676400"/>
          </a:xfrm>
          <a:prstGeom prst="cloudCallout">
            <a:avLst>
              <a:gd name="adj1" fmla="val -51505"/>
              <a:gd name="adj2" fmla="val 5425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program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pou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žije makro </a:t>
            </a:r>
            <a:r>
              <a:rPr kumimoji="0" 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na_tretiu</a:t>
            </a:r>
            <a:r>
              <a:rPr kumimoji="0" 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(x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 ktorá bude počítať tretiu mocninu a použije ho v rôznych výrazoch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093" name="Text Box 29"/>
          <p:cNvSpPr txBox="1">
            <a:spLocks noChangeArrowheads="1"/>
          </p:cNvSpPr>
          <p:nvPr/>
        </p:nvSpPr>
        <p:spPr bwMode="auto">
          <a:xfrm>
            <a:off x="215900" y="2938463"/>
            <a:ext cx="8631238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6" rIns="91432" bIns="45716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#include &lt;</a:t>
            </a:r>
            <a:r>
              <a:rPr kumimoji="0" lang="en-US" altLang="sk-SK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stdio.h</a:t>
            </a: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#define </a:t>
            </a:r>
            <a:r>
              <a:rPr kumimoji="0" lang="en-US" altLang="sk-SK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na_tretiu</a:t>
            </a: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(x) (x * x * 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main(void)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altLang="sk-SK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2,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j = 3;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altLang="sk-SK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printf</a:t>
            </a: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("%d^3 = %d", 3, </a:t>
            </a:r>
            <a:r>
              <a:rPr kumimoji="0" lang="en-US" altLang="sk-SK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na_tretiu</a:t>
            </a: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(3));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altLang="sk-SK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printf</a:t>
            </a: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("%d^3 = %d", </a:t>
            </a:r>
            <a:r>
              <a:rPr kumimoji="0" lang="en-US" altLang="sk-SK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altLang="sk-SK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na_tretiu</a:t>
            </a: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altLang="sk-SK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altLang="sk-SK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printf</a:t>
            </a: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("%d^3 = %d", 2+3, </a:t>
            </a:r>
            <a:r>
              <a:rPr kumimoji="0" lang="en-US" altLang="sk-SK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na_tretiu</a:t>
            </a: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(2+3));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altLang="sk-SK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printf</a:t>
            </a: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("%d^3 = %d", </a:t>
            </a:r>
            <a:r>
              <a:rPr kumimoji="0" lang="en-US" altLang="sk-SK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*j+1, </a:t>
            </a:r>
            <a:r>
              <a:rPr kumimoji="0" lang="en-US" altLang="sk-SK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na_tretiu</a:t>
            </a: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altLang="sk-SK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*j+1));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06527" name="Rectangle 31"/>
          <p:cNvSpPr>
            <a:spLocks noChangeArrowheads="1"/>
          </p:cNvSpPr>
          <p:nvPr/>
        </p:nvSpPr>
        <p:spPr bwMode="auto">
          <a:xfrm>
            <a:off x="4019550" y="3490119"/>
            <a:ext cx="3240088" cy="4492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6" rIns="91432" bIns="45716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* </a:t>
            </a: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* </a:t>
            </a: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06529" name="AutoShape 33"/>
          <p:cNvSpPr>
            <a:spLocks noChangeArrowheads="1"/>
          </p:cNvSpPr>
          <p:nvPr/>
        </p:nvSpPr>
        <p:spPr bwMode="auto">
          <a:xfrm>
            <a:off x="8458200" y="4672013"/>
            <a:ext cx="1557338" cy="457200"/>
          </a:xfrm>
          <a:prstGeom prst="wedgeRoundRectCallout">
            <a:avLst>
              <a:gd name="adj1" fmla="val -137611"/>
              <a:gd name="adj2" fmla="val 15347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3^3 = 9</a:t>
            </a:r>
          </a:p>
        </p:txBody>
      </p:sp>
      <p:sp>
        <p:nvSpPr>
          <p:cNvPr id="106530" name="AutoShape 34"/>
          <p:cNvSpPr>
            <a:spLocks noChangeArrowheads="1"/>
          </p:cNvSpPr>
          <p:nvPr/>
        </p:nvSpPr>
        <p:spPr bwMode="auto">
          <a:xfrm>
            <a:off x="8382000" y="5281613"/>
            <a:ext cx="1633538" cy="457200"/>
          </a:xfrm>
          <a:prstGeom prst="wedgeRoundRectCallout">
            <a:avLst>
              <a:gd name="adj1" fmla="val -122398"/>
              <a:gd name="adj2" fmla="val 10451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2^3 = 8</a:t>
            </a:r>
          </a:p>
        </p:txBody>
      </p:sp>
      <p:grpSp>
        <p:nvGrpSpPr>
          <p:cNvPr id="106536" name="Group 40"/>
          <p:cNvGrpSpPr>
            <a:grpSpLocks/>
          </p:cNvGrpSpPr>
          <p:nvPr/>
        </p:nvGrpSpPr>
        <p:grpSpPr bwMode="auto">
          <a:xfrm>
            <a:off x="6172200" y="2995613"/>
            <a:ext cx="3892550" cy="3352800"/>
            <a:chOff x="3888" y="2064"/>
            <a:chExt cx="2452" cy="2112"/>
          </a:xfrm>
        </p:grpSpPr>
        <p:sp>
          <p:nvSpPr>
            <p:cNvPr id="89101" name="AutoShape 35"/>
            <p:cNvSpPr>
              <a:spLocks noChangeArrowheads="1"/>
            </p:cNvSpPr>
            <p:nvPr/>
          </p:nvSpPr>
          <p:spPr bwMode="auto">
            <a:xfrm>
              <a:off x="5213" y="3888"/>
              <a:ext cx="1127" cy="288"/>
            </a:xfrm>
            <a:prstGeom prst="wedgeRoundRectCallout">
              <a:avLst>
                <a:gd name="adj1" fmla="val -80940"/>
                <a:gd name="adj2" fmla="val 38889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5^3 = 17</a:t>
              </a:r>
            </a:p>
          </p:txBody>
        </p:sp>
        <p:sp>
          <p:nvSpPr>
            <p:cNvPr id="89102" name="Rectangle 36"/>
            <p:cNvSpPr>
              <a:spLocks noChangeArrowheads="1"/>
            </p:cNvSpPr>
            <p:nvPr/>
          </p:nvSpPr>
          <p:spPr bwMode="auto">
            <a:xfrm>
              <a:off x="3888" y="2064"/>
              <a:ext cx="2344" cy="5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2+3*2+3*2+3 = 17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(nie 125)</a:t>
              </a:r>
            </a:p>
          </p:txBody>
        </p:sp>
      </p:grpSp>
      <p:grpSp>
        <p:nvGrpSpPr>
          <p:cNvPr id="106537" name="Group 41"/>
          <p:cNvGrpSpPr>
            <a:grpSpLocks/>
          </p:cNvGrpSpPr>
          <p:nvPr/>
        </p:nvGrpSpPr>
        <p:grpSpPr bwMode="auto">
          <a:xfrm>
            <a:off x="6172200" y="2995613"/>
            <a:ext cx="3892550" cy="4152900"/>
            <a:chOff x="3888" y="2064"/>
            <a:chExt cx="2452" cy="2616"/>
          </a:xfrm>
        </p:grpSpPr>
        <p:sp>
          <p:nvSpPr>
            <p:cNvPr id="89099" name="AutoShape 37"/>
            <p:cNvSpPr>
              <a:spLocks noChangeArrowheads="1"/>
            </p:cNvSpPr>
            <p:nvPr/>
          </p:nvSpPr>
          <p:spPr bwMode="auto">
            <a:xfrm>
              <a:off x="5213" y="4392"/>
              <a:ext cx="1127" cy="288"/>
            </a:xfrm>
            <a:prstGeom prst="wedgeRoundRectCallout">
              <a:avLst>
                <a:gd name="adj1" fmla="val -54273"/>
                <a:gd name="adj2" fmla="val -61806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7^3 = 19</a:t>
              </a:r>
            </a:p>
          </p:txBody>
        </p:sp>
        <p:sp>
          <p:nvSpPr>
            <p:cNvPr id="89100" name="Rectangle 38"/>
            <p:cNvSpPr>
              <a:spLocks noChangeArrowheads="1"/>
            </p:cNvSpPr>
            <p:nvPr/>
          </p:nvSpPr>
          <p:spPr bwMode="auto">
            <a:xfrm>
              <a:off x="3888" y="2064"/>
              <a:ext cx="2352" cy="5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2*3+1*2*3+1*2*3+1 = 19, (nie 343)</a:t>
              </a:r>
            </a:p>
          </p:txBody>
        </p:sp>
      </p:grpSp>
      <p:sp>
        <p:nvSpPr>
          <p:cNvPr id="15" name="Rounded Rectangle 1"/>
          <p:cNvSpPr>
            <a:spLocks noChangeArrowheads="1"/>
          </p:cNvSpPr>
          <p:nvPr/>
        </p:nvSpPr>
        <p:spPr bwMode="auto">
          <a:xfrm>
            <a:off x="4694237" y="6854121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  <a:defRPr/>
            </a:pPr>
            <a:r>
              <a:rPr lang="en-US" altLang="sk-SK" sz="2400" dirty="0">
                <a:solidFill>
                  <a:srgbClr val="000000"/>
                </a:solidFill>
              </a:rPr>
              <a:t>program: </a:t>
            </a:r>
            <a:r>
              <a:rPr lang="sk-SK" altLang="sk-SK" sz="2400" dirty="0" smtClean="0">
                <a:solidFill>
                  <a:srgbClr val="000000"/>
                </a:solidFill>
              </a:rPr>
              <a:t>0</a:t>
            </a:r>
            <a:r>
              <a:rPr lang="en-US" altLang="sk-SK" sz="2400" dirty="0" smtClean="0">
                <a:solidFill>
                  <a:srgbClr val="000000"/>
                </a:solidFill>
              </a:rPr>
              <a:t>9</a:t>
            </a:r>
            <a:r>
              <a:rPr lang="sk-SK" altLang="sk-SK" sz="2400" dirty="0" smtClean="0">
                <a:solidFill>
                  <a:srgbClr val="000000"/>
                </a:solidFill>
              </a:rPr>
              <a:t>p0</a:t>
            </a:r>
            <a:r>
              <a:rPr lang="en-US" altLang="sk-SK" sz="2400" dirty="0">
                <a:solidFill>
                  <a:srgbClr val="000000"/>
                </a:solidFill>
              </a:rPr>
              <a:t>9</a:t>
            </a:r>
            <a:r>
              <a:rPr lang="sk-SK" altLang="sk-SK" sz="2400" dirty="0" smtClean="0">
                <a:solidFill>
                  <a:srgbClr val="000000"/>
                </a:solidFill>
              </a:rPr>
              <a:t>.</a:t>
            </a:r>
            <a:r>
              <a:rPr lang="sk-SK" altLang="sk-SK" sz="2400" dirty="0" err="1" smtClean="0">
                <a:solidFill>
                  <a:srgbClr val="000000"/>
                </a:solidFill>
              </a:rPr>
              <a:t>cpp</a:t>
            </a:r>
            <a:endParaRPr lang="sk-SK" altLang="sk-SK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90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27" grpId="0" animBg="1" autoUpdateAnimBg="0"/>
      <p:bldP spid="106529" grpId="0" animBg="1" autoUpdateAnimBg="0"/>
      <p:bldP spid="106530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0"/>
          <p:cNvSpPr>
            <a:spLocks noChangeArrowheads="1"/>
          </p:cNvSpPr>
          <p:nvPr/>
        </p:nvSpPr>
        <p:spPr bwMode="auto">
          <a:xfrm>
            <a:off x="142875" y="2909888"/>
            <a:ext cx="9921875" cy="45815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6" rIns="91432" bIns="45716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dirty="0" err="1" smtClean="0"/>
              <a:t>Makro</a:t>
            </a:r>
            <a:r>
              <a:rPr lang="en-US" altLang="sk-SK" dirty="0" smtClean="0"/>
              <a:t> bez a so z</a:t>
            </a:r>
            <a:r>
              <a:rPr lang="sk-SK" altLang="sk-SK" dirty="0" err="1" smtClean="0"/>
              <a:t>átvorkami</a:t>
            </a:r>
            <a:endParaRPr lang="en-US" altLang="sk-SK" dirty="0" smtClean="0"/>
          </a:p>
        </p:txBody>
      </p:sp>
      <p:sp>
        <p:nvSpPr>
          <p:cNvPr id="91140" name="AutoShape 27"/>
          <p:cNvSpPr>
            <a:spLocks noChangeArrowheads="1"/>
          </p:cNvSpPr>
          <p:nvPr/>
        </p:nvSpPr>
        <p:spPr bwMode="auto">
          <a:xfrm>
            <a:off x="609600" y="1143000"/>
            <a:ext cx="9067800" cy="1676400"/>
          </a:xfrm>
          <a:prstGeom prst="cloudCallout">
            <a:avLst>
              <a:gd name="adj1" fmla="val -51505"/>
              <a:gd name="adj2" fmla="val 5425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 anchor="ctr"/>
          <a:lstStyle/>
          <a:p>
            <a:pPr lvl="0" algn="l">
              <a:spcBef>
                <a:spcPct val="20000"/>
              </a:spcBef>
              <a:defRPr/>
            </a:pPr>
            <a:r>
              <a:rPr lang="sk-SK" sz="1800">
                <a:solidFill>
                  <a:srgbClr val="000000"/>
                </a:solidFill>
                <a:latin typeface="Arial"/>
              </a:rPr>
              <a:t>program </a:t>
            </a:r>
            <a:r>
              <a:rPr lang="en-US" sz="1800">
                <a:solidFill>
                  <a:srgbClr val="000000"/>
                </a:solidFill>
                <a:latin typeface="Arial"/>
              </a:rPr>
              <a:t>pou</a:t>
            </a:r>
            <a:r>
              <a:rPr lang="sk-SK" sz="1800">
                <a:solidFill>
                  <a:srgbClr val="000000"/>
                </a:solidFill>
                <a:latin typeface="Arial"/>
              </a:rPr>
              <a:t>žije makro </a:t>
            </a: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obvod</a:t>
            </a:r>
            <a:r>
              <a:rPr lang="sk-SK" sz="1800" b="1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obdlznika</a:t>
            </a:r>
            <a:r>
              <a:rPr lang="sk-SK" sz="1800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a, b</a:t>
            </a:r>
            <a:r>
              <a:rPr lang="sk-SK" sz="1800">
                <a:solidFill>
                  <a:srgbClr val="000000"/>
                </a:solidFill>
                <a:latin typeface="Arial"/>
              </a:rPr>
              <a:t>), ktorá bude </a:t>
            </a:r>
            <a:r>
              <a:rPr lang="en-US" sz="1800">
                <a:solidFill>
                  <a:srgbClr val="000000"/>
                </a:solidFill>
                <a:latin typeface="Arial"/>
              </a:rPr>
              <a:t>vypo</a:t>
            </a:r>
            <a:r>
              <a:rPr lang="sk-SK" sz="1800">
                <a:solidFill>
                  <a:srgbClr val="000000"/>
                </a:solidFill>
                <a:latin typeface="Arial"/>
              </a:rPr>
              <a:t>číta obvod obdĺžnika a jeho dvojnásobok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093" name="Text Box 29"/>
          <p:cNvSpPr txBox="1">
            <a:spLocks noChangeArrowheads="1"/>
          </p:cNvSpPr>
          <p:nvPr/>
        </p:nvSpPr>
        <p:spPr bwMode="auto">
          <a:xfrm>
            <a:off x="215900" y="2938463"/>
            <a:ext cx="8472175" cy="4632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6" rIns="91432" bIns="45716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lvl="0" algn="l">
              <a:defRPr/>
            </a:pPr>
            <a:r>
              <a:rPr lang="en-US" altLang="sk-SK" sz="2300" dirty="0">
                <a:solidFill>
                  <a:srgbClr val="000000"/>
                </a:solidFill>
              </a:rPr>
              <a:t>#include &lt;</a:t>
            </a:r>
            <a:r>
              <a:rPr lang="en-US" altLang="sk-SK" sz="2300" dirty="0" err="1">
                <a:solidFill>
                  <a:srgbClr val="000000"/>
                </a:solidFill>
              </a:rPr>
              <a:t>stdio.h</a:t>
            </a:r>
            <a:r>
              <a:rPr lang="en-US" altLang="sk-SK" sz="2300" dirty="0">
                <a:solidFill>
                  <a:srgbClr val="000000"/>
                </a:solidFill>
              </a:rPr>
              <a:t>&gt;</a:t>
            </a:r>
          </a:p>
          <a:p>
            <a:pPr lvl="0" algn="l">
              <a:defRPr/>
            </a:pPr>
            <a:endParaRPr lang="en-US" altLang="sk-SK" sz="1100" dirty="0">
              <a:solidFill>
                <a:srgbClr val="000000"/>
              </a:solidFill>
            </a:endParaRPr>
          </a:p>
          <a:p>
            <a:pPr lvl="0" algn="l">
              <a:defRPr/>
            </a:pPr>
            <a:r>
              <a:rPr lang="en-US" altLang="sk-SK" sz="2300" dirty="0">
                <a:solidFill>
                  <a:srgbClr val="000000"/>
                </a:solidFill>
              </a:rPr>
              <a:t>#define </a:t>
            </a:r>
            <a:r>
              <a:rPr lang="en-US" altLang="sk-SK" sz="2300" dirty="0" err="1">
                <a:solidFill>
                  <a:srgbClr val="000000"/>
                </a:solidFill>
              </a:rPr>
              <a:t>obvod_obdlznika</a:t>
            </a:r>
            <a:r>
              <a:rPr lang="en-US" altLang="sk-SK" sz="2300" dirty="0">
                <a:solidFill>
                  <a:srgbClr val="000000"/>
                </a:solidFill>
              </a:rPr>
              <a:t>(a, b) 2*(a) + 2*(b)</a:t>
            </a:r>
          </a:p>
          <a:p>
            <a:pPr lvl="0" algn="l">
              <a:defRPr/>
            </a:pPr>
            <a:r>
              <a:rPr lang="en-US" altLang="sk-SK" sz="2300" dirty="0" err="1" smtClean="0">
                <a:solidFill>
                  <a:srgbClr val="000000"/>
                </a:solidFill>
              </a:rPr>
              <a:t>int</a:t>
            </a:r>
            <a:r>
              <a:rPr lang="en-US" altLang="sk-SK" sz="2300" dirty="0" smtClean="0">
                <a:solidFill>
                  <a:srgbClr val="000000"/>
                </a:solidFill>
              </a:rPr>
              <a:t> </a:t>
            </a:r>
            <a:r>
              <a:rPr lang="en-US" altLang="sk-SK" sz="2300" dirty="0">
                <a:solidFill>
                  <a:srgbClr val="000000"/>
                </a:solidFill>
              </a:rPr>
              <a:t>main(void) {</a:t>
            </a:r>
          </a:p>
          <a:p>
            <a:pPr lvl="0" algn="l">
              <a:defRPr/>
            </a:pPr>
            <a:r>
              <a:rPr lang="en-US" altLang="sk-SK" sz="2300" dirty="0">
                <a:solidFill>
                  <a:srgbClr val="000000"/>
                </a:solidFill>
              </a:rPr>
              <a:t>  </a:t>
            </a:r>
            <a:r>
              <a:rPr lang="en-US" altLang="sk-SK" sz="2300" dirty="0" err="1">
                <a:solidFill>
                  <a:srgbClr val="000000"/>
                </a:solidFill>
              </a:rPr>
              <a:t>int</a:t>
            </a:r>
            <a:r>
              <a:rPr lang="en-US" altLang="sk-SK" sz="2300" dirty="0">
                <a:solidFill>
                  <a:srgbClr val="000000"/>
                </a:solidFill>
              </a:rPr>
              <a:t> a = 2,</a:t>
            </a:r>
          </a:p>
          <a:p>
            <a:pPr lvl="0" algn="l">
              <a:defRPr/>
            </a:pPr>
            <a:r>
              <a:rPr lang="en-US" altLang="sk-SK" sz="2300" dirty="0">
                <a:solidFill>
                  <a:srgbClr val="000000"/>
                </a:solidFill>
              </a:rPr>
              <a:t>      b = 3;</a:t>
            </a:r>
          </a:p>
          <a:p>
            <a:pPr lvl="0" algn="l">
              <a:defRPr/>
            </a:pPr>
            <a:endParaRPr lang="en-US" altLang="sk-SK" sz="1100" dirty="0">
              <a:solidFill>
                <a:srgbClr val="000000"/>
              </a:solidFill>
            </a:endParaRPr>
          </a:p>
          <a:p>
            <a:pPr lvl="0" algn="l">
              <a:defRPr/>
            </a:pPr>
            <a:r>
              <a:rPr lang="en-US" altLang="sk-SK" sz="2300" dirty="0">
                <a:solidFill>
                  <a:srgbClr val="000000"/>
                </a:solidFill>
              </a:rPr>
              <a:t>  </a:t>
            </a:r>
            <a:r>
              <a:rPr lang="en-US" altLang="sk-SK" sz="2300" dirty="0" err="1">
                <a:solidFill>
                  <a:srgbClr val="000000"/>
                </a:solidFill>
              </a:rPr>
              <a:t>printf</a:t>
            </a:r>
            <a:r>
              <a:rPr lang="en-US" altLang="sk-SK" sz="2300" dirty="0">
                <a:solidFill>
                  <a:srgbClr val="000000"/>
                </a:solidFill>
              </a:rPr>
              <a:t>("</a:t>
            </a:r>
            <a:r>
              <a:rPr lang="en-US" altLang="sk-SK" sz="2300" dirty="0" err="1">
                <a:solidFill>
                  <a:srgbClr val="000000"/>
                </a:solidFill>
              </a:rPr>
              <a:t>Obvod</a:t>
            </a:r>
            <a:r>
              <a:rPr lang="en-US" altLang="sk-SK" sz="2300" dirty="0">
                <a:solidFill>
                  <a:srgbClr val="000000"/>
                </a:solidFill>
              </a:rPr>
              <a:t> </a:t>
            </a:r>
            <a:r>
              <a:rPr lang="en-US" altLang="sk-SK" sz="2300" dirty="0" err="1">
                <a:solidFill>
                  <a:srgbClr val="000000"/>
                </a:solidFill>
              </a:rPr>
              <a:t>obdlznika</a:t>
            </a:r>
            <a:r>
              <a:rPr lang="en-US" altLang="sk-SK" sz="2300" dirty="0">
                <a:solidFill>
                  <a:srgbClr val="000000"/>
                </a:solidFill>
              </a:rPr>
              <a:t> O(%d, %d): %d\n", </a:t>
            </a:r>
            <a:endParaRPr lang="sk-SK" altLang="sk-SK" sz="2300" dirty="0" smtClean="0">
              <a:solidFill>
                <a:srgbClr val="000000"/>
              </a:solidFill>
            </a:endParaRPr>
          </a:p>
          <a:p>
            <a:pPr lvl="0" algn="l">
              <a:defRPr/>
            </a:pPr>
            <a:r>
              <a:rPr lang="sk-SK" altLang="sk-SK" sz="2300" dirty="0">
                <a:solidFill>
                  <a:srgbClr val="000000"/>
                </a:solidFill>
              </a:rPr>
              <a:t> </a:t>
            </a:r>
            <a:r>
              <a:rPr lang="sk-SK" altLang="sk-SK" sz="2300" dirty="0" smtClean="0">
                <a:solidFill>
                  <a:srgbClr val="000000"/>
                </a:solidFill>
              </a:rPr>
              <a:t>    </a:t>
            </a:r>
            <a:r>
              <a:rPr lang="en-US" altLang="sk-SK" sz="2300" dirty="0" smtClean="0">
                <a:solidFill>
                  <a:srgbClr val="000000"/>
                </a:solidFill>
              </a:rPr>
              <a:t>a</a:t>
            </a:r>
            <a:r>
              <a:rPr lang="en-US" altLang="sk-SK" sz="2300" dirty="0">
                <a:solidFill>
                  <a:srgbClr val="000000"/>
                </a:solidFill>
              </a:rPr>
              <a:t>, b, </a:t>
            </a:r>
            <a:r>
              <a:rPr lang="en-US" altLang="sk-SK" sz="2300" dirty="0" err="1">
                <a:solidFill>
                  <a:srgbClr val="000000"/>
                </a:solidFill>
              </a:rPr>
              <a:t>obvod_obdlznika</a:t>
            </a:r>
            <a:r>
              <a:rPr lang="en-US" altLang="sk-SK" sz="2300" dirty="0">
                <a:solidFill>
                  <a:srgbClr val="000000"/>
                </a:solidFill>
              </a:rPr>
              <a:t>(a, b));</a:t>
            </a:r>
          </a:p>
          <a:p>
            <a:pPr lvl="0" algn="l">
              <a:defRPr/>
            </a:pPr>
            <a:r>
              <a:rPr lang="en-US" altLang="sk-SK" sz="2300" dirty="0">
                <a:solidFill>
                  <a:srgbClr val="000000"/>
                </a:solidFill>
              </a:rPr>
              <a:t>  </a:t>
            </a:r>
            <a:r>
              <a:rPr lang="en-US" altLang="sk-SK" sz="2300" dirty="0" err="1">
                <a:solidFill>
                  <a:srgbClr val="000000"/>
                </a:solidFill>
              </a:rPr>
              <a:t>printf</a:t>
            </a:r>
            <a:r>
              <a:rPr lang="en-US" altLang="sk-SK" sz="2300" dirty="0">
                <a:solidFill>
                  <a:srgbClr val="000000"/>
                </a:solidFill>
              </a:rPr>
              <a:t>("2* </a:t>
            </a:r>
            <a:r>
              <a:rPr lang="en-US" altLang="sk-SK" sz="2300" dirty="0" err="1">
                <a:solidFill>
                  <a:srgbClr val="000000"/>
                </a:solidFill>
              </a:rPr>
              <a:t>obvod</a:t>
            </a:r>
            <a:r>
              <a:rPr lang="en-US" altLang="sk-SK" sz="2300" dirty="0">
                <a:solidFill>
                  <a:srgbClr val="000000"/>
                </a:solidFill>
              </a:rPr>
              <a:t> </a:t>
            </a:r>
            <a:r>
              <a:rPr lang="en-US" altLang="sk-SK" sz="2300" dirty="0" err="1">
                <a:solidFill>
                  <a:srgbClr val="000000"/>
                </a:solidFill>
              </a:rPr>
              <a:t>obdlznika</a:t>
            </a:r>
            <a:r>
              <a:rPr lang="en-US" altLang="sk-SK" sz="2300" dirty="0">
                <a:solidFill>
                  <a:srgbClr val="000000"/>
                </a:solidFill>
              </a:rPr>
              <a:t> O(%d, %d): %d\n", </a:t>
            </a:r>
            <a:endParaRPr lang="sk-SK" altLang="sk-SK" sz="2300" dirty="0" smtClean="0">
              <a:solidFill>
                <a:srgbClr val="000000"/>
              </a:solidFill>
            </a:endParaRPr>
          </a:p>
          <a:p>
            <a:pPr lvl="0" algn="l">
              <a:defRPr/>
            </a:pPr>
            <a:r>
              <a:rPr lang="sk-SK" altLang="sk-SK" sz="2300" dirty="0">
                <a:solidFill>
                  <a:srgbClr val="000000"/>
                </a:solidFill>
              </a:rPr>
              <a:t> </a:t>
            </a:r>
            <a:r>
              <a:rPr lang="sk-SK" altLang="sk-SK" sz="2300" dirty="0" smtClean="0">
                <a:solidFill>
                  <a:srgbClr val="000000"/>
                </a:solidFill>
              </a:rPr>
              <a:t>    </a:t>
            </a:r>
            <a:r>
              <a:rPr lang="en-US" altLang="sk-SK" sz="2300" dirty="0" smtClean="0">
                <a:solidFill>
                  <a:srgbClr val="000000"/>
                </a:solidFill>
              </a:rPr>
              <a:t>a</a:t>
            </a:r>
            <a:r>
              <a:rPr lang="en-US" altLang="sk-SK" sz="2300" dirty="0">
                <a:solidFill>
                  <a:srgbClr val="000000"/>
                </a:solidFill>
              </a:rPr>
              <a:t>, b, 2*</a:t>
            </a:r>
            <a:r>
              <a:rPr lang="en-US" altLang="sk-SK" sz="2300" dirty="0" err="1">
                <a:solidFill>
                  <a:srgbClr val="000000"/>
                </a:solidFill>
              </a:rPr>
              <a:t>obvod_obdlznika</a:t>
            </a:r>
            <a:r>
              <a:rPr lang="en-US" altLang="sk-SK" sz="2300" dirty="0">
                <a:solidFill>
                  <a:srgbClr val="000000"/>
                </a:solidFill>
              </a:rPr>
              <a:t>(a, b</a:t>
            </a:r>
            <a:r>
              <a:rPr lang="en-US" altLang="sk-SK" sz="2300" dirty="0" smtClean="0">
                <a:solidFill>
                  <a:srgbClr val="000000"/>
                </a:solidFill>
              </a:rPr>
              <a:t>));</a:t>
            </a:r>
          </a:p>
          <a:p>
            <a:pPr lvl="0" algn="l">
              <a:defRPr/>
            </a:pPr>
            <a:endParaRPr lang="en-US" altLang="sk-SK" sz="1100" dirty="0" smtClean="0">
              <a:solidFill>
                <a:srgbClr val="000000"/>
              </a:solidFill>
            </a:endParaRPr>
          </a:p>
          <a:p>
            <a:pPr lvl="0" algn="l">
              <a:defRPr/>
            </a:pPr>
            <a:r>
              <a:rPr lang="en-US" altLang="sk-SK" sz="2300" dirty="0" smtClean="0">
                <a:solidFill>
                  <a:srgbClr val="000000"/>
                </a:solidFill>
              </a:rPr>
              <a:t>  </a:t>
            </a:r>
            <a:r>
              <a:rPr lang="en-US" altLang="sk-SK" sz="2300" dirty="0">
                <a:solidFill>
                  <a:srgbClr val="000000"/>
                </a:solidFill>
              </a:rPr>
              <a:t>return 0;</a:t>
            </a:r>
          </a:p>
          <a:p>
            <a:pPr lvl="0" algn="l">
              <a:defRPr/>
            </a:pPr>
            <a:r>
              <a:rPr lang="en-US" altLang="sk-SK" sz="2300" dirty="0">
                <a:solidFill>
                  <a:srgbClr val="000000"/>
                </a:solidFill>
              </a:rPr>
              <a:t>}</a:t>
            </a:r>
            <a:endParaRPr kumimoji="0" lang="en-US" altLang="sk-SK" sz="23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06527" name="Rectangle 31"/>
          <p:cNvSpPr>
            <a:spLocks noChangeArrowheads="1"/>
          </p:cNvSpPr>
          <p:nvPr/>
        </p:nvSpPr>
        <p:spPr bwMode="auto">
          <a:xfrm>
            <a:off x="5359558" y="3424851"/>
            <a:ext cx="2829605" cy="44626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6" rIns="91432" bIns="45716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lvl="0" algn="l">
              <a:defRPr/>
            </a:pPr>
            <a:r>
              <a:rPr lang="en-US" altLang="sk-SK" sz="2300" dirty="0">
                <a:solidFill>
                  <a:srgbClr val="FF0000"/>
                </a:solidFill>
              </a:rPr>
              <a:t>(</a:t>
            </a:r>
            <a:r>
              <a:rPr lang="en-US" altLang="sk-SK" sz="2300" dirty="0">
                <a:solidFill>
                  <a:srgbClr val="000000"/>
                </a:solidFill>
              </a:rPr>
              <a:t>2*(a) + 2*(b)</a:t>
            </a:r>
            <a:r>
              <a:rPr lang="en-US" altLang="sk-SK" sz="2300" dirty="0">
                <a:solidFill>
                  <a:srgbClr val="FF0000"/>
                </a:solidFill>
              </a:rPr>
              <a:t>)</a:t>
            </a:r>
            <a:endParaRPr kumimoji="0" lang="en-US" altLang="sk-SK" sz="23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06529" name="AutoShape 33"/>
          <p:cNvSpPr>
            <a:spLocks noChangeArrowheads="1"/>
          </p:cNvSpPr>
          <p:nvPr/>
        </p:nvSpPr>
        <p:spPr bwMode="auto">
          <a:xfrm>
            <a:off x="7395823" y="4358223"/>
            <a:ext cx="2484438" cy="457200"/>
          </a:xfrm>
          <a:prstGeom prst="wedgeRoundRectCallout">
            <a:avLst>
              <a:gd name="adj1" fmla="val -47873"/>
              <a:gd name="adj2" fmla="val 11751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dirty="0" smtClean="0">
                <a:solidFill>
                  <a:srgbClr val="000000"/>
                </a:solidFill>
              </a:rPr>
              <a:t>2*2+2*3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10</a:t>
            </a:r>
          </a:p>
        </p:txBody>
      </p:sp>
      <p:grpSp>
        <p:nvGrpSpPr>
          <p:cNvPr id="106536" name="Group 40"/>
          <p:cNvGrpSpPr>
            <a:grpSpLocks/>
          </p:cNvGrpSpPr>
          <p:nvPr/>
        </p:nvGrpSpPr>
        <p:grpSpPr bwMode="auto">
          <a:xfrm>
            <a:off x="6142037" y="2995613"/>
            <a:ext cx="3752850" cy="3954463"/>
            <a:chOff x="3888" y="2064"/>
            <a:chExt cx="2364" cy="2491"/>
          </a:xfrm>
        </p:grpSpPr>
        <p:sp>
          <p:nvSpPr>
            <p:cNvPr id="89101" name="AutoShape 35"/>
            <p:cNvSpPr>
              <a:spLocks noChangeArrowheads="1"/>
            </p:cNvSpPr>
            <p:nvPr/>
          </p:nvSpPr>
          <p:spPr bwMode="auto">
            <a:xfrm>
              <a:off x="4332" y="4267"/>
              <a:ext cx="1920" cy="288"/>
            </a:xfrm>
            <a:prstGeom prst="wedgeRoundRectCallout">
              <a:avLst>
                <a:gd name="adj1" fmla="val -53974"/>
                <a:gd name="adj2" fmla="val -116167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lvl="0" algn="l">
                <a:defRPr/>
              </a:pPr>
              <a:r>
                <a:rPr lang="en-US" altLang="sk-SK" dirty="0" smtClean="0">
                  <a:solidFill>
                    <a:srgbClr val="000000"/>
                  </a:solidFill>
                </a:rPr>
                <a:t>2*2*2+2*3 </a:t>
              </a:r>
              <a:r>
                <a:rPr lang="en-US" altLang="sk-SK" dirty="0">
                  <a:solidFill>
                    <a:srgbClr val="000000"/>
                  </a:solidFill>
                </a:rPr>
                <a:t>= </a:t>
              </a:r>
              <a:r>
                <a:rPr lang="en-US" altLang="sk-SK" dirty="0" smtClean="0">
                  <a:solidFill>
                    <a:srgbClr val="000000"/>
                  </a:solidFill>
                </a:rPr>
                <a:t>14</a:t>
              </a:r>
              <a:endParaRPr lang="en-US" altLang="sk-SK" sz="2800" dirty="0">
                <a:solidFill>
                  <a:srgbClr val="000000"/>
                </a:solidFill>
              </a:endParaRPr>
            </a:p>
          </p:txBody>
        </p:sp>
        <p:sp>
          <p:nvSpPr>
            <p:cNvPr id="89102" name="Rectangle 36"/>
            <p:cNvSpPr>
              <a:spLocks noChangeArrowheads="1"/>
            </p:cNvSpPr>
            <p:nvPr/>
          </p:nvSpPr>
          <p:spPr bwMode="auto">
            <a:xfrm>
              <a:off x="3888" y="2064"/>
              <a:ext cx="2344" cy="5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2*2*2+2*3 = 14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</a:t>
              </a:r>
              <a:r>
                <a:rPr kumimoji="0" lang="en-US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nie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20)</a:t>
              </a:r>
            </a:p>
          </p:txBody>
        </p:sp>
      </p:grpSp>
      <p:sp>
        <p:nvSpPr>
          <p:cNvPr id="15" name="Rounded Rectangle 1"/>
          <p:cNvSpPr>
            <a:spLocks noChangeArrowheads="1"/>
          </p:cNvSpPr>
          <p:nvPr/>
        </p:nvSpPr>
        <p:spPr bwMode="auto">
          <a:xfrm>
            <a:off x="3094037" y="6744704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  <a:defRPr/>
            </a:pPr>
            <a:r>
              <a:rPr lang="en-US" altLang="sk-SK" sz="2400" dirty="0">
                <a:solidFill>
                  <a:srgbClr val="000000"/>
                </a:solidFill>
              </a:rPr>
              <a:t>program: </a:t>
            </a:r>
            <a:r>
              <a:rPr lang="sk-SK" altLang="sk-SK" sz="2400" dirty="0" smtClean="0">
                <a:solidFill>
                  <a:srgbClr val="000000"/>
                </a:solidFill>
              </a:rPr>
              <a:t>0</a:t>
            </a:r>
            <a:r>
              <a:rPr lang="en-US" altLang="sk-SK" sz="2400" dirty="0" smtClean="0">
                <a:solidFill>
                  <a:srgbClr val="000000"/>
                </a:solidFill>
              </a:rPr>
              <a:t>9</a:t>
            </a:r>
            <a:r>
              <a:rPr lang="sk-SK" altLang="sk-SK" sz="2400" dirty="0" smtClean="0">
                <a:solidFill>
                  <a:srgbClr val="000000"/>
                </a:solidFill>
              </a:rPr>
              <a:t>p</a:t>
            </a:r>
            <a:r>
              <a:rPr lang="en-US" altLang="sk-SK" sz="2400" dirty="0" smtClean="0">
                <a:solidFill>
                  <a:srgbClr val="000000"/>
                </a:solidFill>
              </a:rPr>
              <a:t>10</a:t>
            </a:r>
            <a:r>
              <a:rPr lang="sk-SK" altLang="sk-SK" sz="2400" dirty="0" smtClean="0">
                <a:solidFill>
                  <a:srgbClr val="000000"/>
                </a:solidFill>
              </a:rPr>
              <a:t>.</a:t>
            </a:r>
            <a:r>
              <a:rPr lang="sk-SK" altLang="sk-SK" sz="2400" dirty="0" err="1" smtClean="0">
                <a:solidFill>
                  <a:srgbClr val="000000"/>
                </a:solidFill>
              </a:rPr>
              <a:t>cpp</a:t>
            </a:r>
            <a:endParaRPr lang="sk-SK" altLang="sk-SK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98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27" grpId="0" animBg="1" autoUpdateAnimBg="0"/>
      <p:bldP spid="106529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2"/>
          <p:cNvSpPr>
            <a:spLocks noChangeArrowheads="1"/>
          </p:cNvSpPr>
          <p:nvPr/>
        </p:nvSpPr>
        <p:spPr bwMode="auto">
          <a:xfrm>
            <a:off x="142875" y="2909888"/>
            <a:ext cx="9921875" cy="45815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6" rIns="91432" bIns="45716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Skrytá časť programu – načítanie čísla</a:t>
            </a:r>
            <a:endParaRPr lang="en-US" altLang="sk-SK" dirty="0" smtClean="0"/>
          </a:p>
        </p:txBody>
      </p:sp>
      <p:sp>
        <p:nvSpPr>
          <p:cNvPr id="92164" name="AutoShape 5"/>
          <p:cNvSpPr>
            <a:spLocks noChangeArrowheads="1"/>
          </p:cNvSpPr>
          <p:nvPr/>
        </p:nvSpPr>
        <p:spPr bwMode="auto">
          <a:xfrm>
            <a:off x="1219200" y="1295400"/>
            <a:ext cx="8305800" cy="1447800"/>
          </a:xfrm>
          <a:prstGeom prst="cloudCallout">
            <a:avLst>
              <a:gd name="adj1" fmla="val -57704"/>
              <a:gd name="adj2" fmla="val 6228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program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zist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í, či bola načítaná nula - pomocou </a:t>
            </a:r>
            <a:r>
              <a:rPr kumimoji="0" lang="sk-SK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makra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citaj_int</a:t>
            </a:r>
            <a:r>
              <a:rPr kumimoji="0" 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(x)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228600" y="3086100"/>
            <a:ext cx="7742238" cy="443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6" rIns="91432" bIns="45716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#include &lt;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stdio.h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#define 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citaj_int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(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scanf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("%d", &amp;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 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main()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j, k;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printf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Zadajte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cele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cislo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if((j = 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citaj_int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(k)) == 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printf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("Bola 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nacitana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nula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.\n");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printf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("Bolo 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nacitane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cislo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%d", k);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603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Preddefinované makrá</a:t>
            </a:r>
            <a:endParaRPr lang="en-US" altLang="sk-SK" smtClean="0"/>
          </a:p>
        </p:txBody>
      </p:sp>
      <p:sp>
        <p:nvSpPr>
          <p:cNvPr id="76803" name="Rectangle 6"/>
          <p:cNvSpPr>
            <a:spLocks noChangeArrowheads="1"/>
          </p:cNvSpPr>
          <p:nvPr/>
        </p:nvSpPr>
        <p:spPr bwMode="auto">
          <a:xfrm>
            <a:off x="869949" y="1813719"/>
            <a:ext cx="7939088" cy="990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358" tIns="50679" rIns="101358" bIns="50679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341313" y="1280318"/>
            <a:ext cx="9686924" cy="6309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/>
          <a:lstStyle>
            <a:lvl1pPr marL="379413" indent="-3794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2325" indent="-3159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79413" marR="0" lvl="0" indent="-3794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getchar</a:t>
            </a:r>
            <a:r>
              <a:rPr kumimoji="0" lang="sk-SK" alt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sk-SK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 </a:t>
            </a:r>
            <a:r>
              <a:rPr kumimoji="0" lang="sk-SK" altLang="sk-SK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putchar</a:t>
            </a:r>
            <a:r>
              <a:rPr kumimoji="0" lang="sk-SK" alt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(v </a:t>
            </a:r>
            <a:r>
              <a:rPr kumimoji="0" lang="en-US" altLang="sk-SK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stdio.h</a:t>
            </a:r>
            <a:r>
              <a:rPr kumimoji="0" lang="en-US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  <a:endParaRPr kumimoji="0" lang="en-US" altLang="sk-SK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79413" marR="0" lvl="0" indent="-3794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	   </a:t>
            </a:r>
            <a:r>
              <a:rPr kumimoji="0" lang="en-US" alt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</a:t>
            </a:r>
            <a:r>
              <a:rPr kumimoji="0" lang="sk-SK" altLang="sk-SK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define</a:t>
            </a:r>
            <a:r>
              <a:rPr kumimoji="0" lang="sk-SK" alt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getchar</a:t>
            </a:r>
            <a:r>
              <a:rPr kumimoji="0" lang="sk-SK" alt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 </a:t>
            </a:r>
            <a:r>
              <a:rPr kumimoji="0" lang="sk-SK" altLang="sk-SK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getc</a:t>
            </a:r>
            <a:r>
              <a:rPr kumimoji="0" lang="sk-SK" alt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altLang="sk-SK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stdin</a:t>
            </a:r>
            <a:r>
              <a:rPr kumimoji="0" lang="en-US" alt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379413" marR="0" lvl="0" indent="-3794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	 </a:t>
            </a:r>
            <a:r>
              <a:rPr kumimoji="0" lang="sk-SK" alt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#define </a:t>
            </a:r>
            <a:r>
              <a:rPr kumimoji="0" lang="en-US" altLang="sk-SK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putchar</a:t>
            </a:r>
            <a:r>
              <a:rPr kumimoji="0" lang="en-US" alt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(c) </a:t>
            </a:r>
            <a:r>
              <a:rPr kumimoji="0" lang="en-US" altLang="sk-SK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putc</a:t>
            </a:r>
            <a:r>
              <a:rPr kumimoji="0" lang="en-US" alt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(c, </a:t>
            </a:r>
            <a:r>
              <a:rPr kumimoji="0" lang="en-US" altLang="sk-SK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stdout</a:t>
            </a:r>
            <a:r>
              <a:rPr kumimoji="0" lang="en-US" alt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379413" marR="0" lvl="0" indent="-3794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sk-SK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makr</a:t>
            </a:r>
            <a:r>
              <a:rPr kumimoji="0" lang="sk-SK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á v </a:t>
            </a:r>
            <a:r>
              <a:rPr kumimoji="0" lang="sk-SK" altLang="sk-SK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ctype.h</a:t>
            </a:r>
            <a:r>
              <a:rPr kumimoji="0" lang="sk-SK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- </a:t>
            </a:r>
            <a:r>
              <a:rPr kumimoji="0" lang="sk-SK" altLang="sk-SK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makrá</a:t>
            </a:r>
            <a:r>
              <a:rPr kumimoji="0" lang="sk-SK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na určenie typu znaku</a:t>
            </a:r>
          </a:p>
          <a:p>
            <a:pPr marL="822325" marR="0" lvl="1" indent="-315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sk-SK" altLang="sk-SK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isalnum</a:t>
            </a:r>
            <a:r>
              <a:rPr kumimoji="0" lang="sk-SK" altLang="sk-SK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- vráti 1, ak je znak číslica alebo malé písmeno</a:t>
            </a:r>
          </a:p>
          <a:p>
            <a:pPr marL="822325" marR="0" lvl="1" indent="-315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sk-SK" altLang="sk-SK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isalpha</a:t>
            </a:r>
            <a:r>
              <a:rPr kumimoji="0" lang="sk-SK" altLang="sk-SK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- vráti 1, ak je znak malé alebo veľké písmeno</a:t>
            </a:r>
          </a:p>
          <a:p>
            <a:pPr marL="822325" marR="0" lvl="1" indent="-315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sk-SK" altLang="sk-SK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isascii</a:t>
            </a:r>
            <a:r>
              <a:rPr kumimoji="0" lang="sk-SK" altLang="sk-SK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- vráti 1, ak je znak ASCII znak (0 až 127)</a:t>
            </a:r>
          </a:p>
          <a:p>
            <a:pPr marL="822325" marR="0" lvl="1" indent="-315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sk-SK" altLang="sk-SK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iscntrl</a:t>
            </a:r>
            <a:r>
              <a:rPr kumimoji="0" lang="sk-SK" altLang="sk-SK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- vráti 1, ak je znak </a:t>
            </a:r>
            <a:r>
              <a:rPr kumimoji="0" lang="sk-SK" altLang="sk-SK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Ctrl</a:t>
            </a:r>
            <a:r>
              <a:rPr kumimoji="0" lang="sk-SK" altLang="sk-SK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znak (1 až 26)</a:t>
            </a:r>
          </a:p>
          <a:p>
            <a:pPr marL="822325" marR="0" lvl="1" indent="-315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sk-SK" altLang="sk-SK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...</a:t>
            </a:r>
          </a:p>
          <a:p>
            <a:pPr lvl="0" algn="l">
              <a:defRPr/>
            </a:pPr>
            <a:r>
              <a:rPr lang="en-US" altLang="sk-SK" sz="2800" dirty="0" err="1">
                <a:solidFill>
                  <a:srgbClr val="000000"/>
                </a:solidFill>
              </a:rPr>
              <a:t>makr</a:t>
            </a:r>
            <a:r>
              <a:rPr lang="sk-SK" altLang="sk-SK" sz="2800" dirty="0">
                <a:solidFill>
                  <a:srgbClr val="000000"/>
                </a:solidFill>
              </a:rPr>
              <a:t>á v </a:t>
            </a:r>
            <a:r>
              <a:rPr lang="sk-SK" altLang="sk-SK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ctype.h</a:t>
            </a:r>
            <a:r>
              <a:rPr lang="sk-SK" altLang="sk-SK" sz="2800" dirty="0">
                <a:solidFill>
                  <a:srgbClr val="000000"/>
                </a:solidFill>
              </a:rPr>
              <a:t> - </a:t>
            </a:r>
            <a:r>
              <a:rPr lang="sk-SK" altLang="sk-SK" sz="2800" dirty="0" err="1">
                <a:solidFill>
                  <a:srgbClr val="000000"/>
                </a:solidFill>
              </a:rPr>
              <a:t>makrá</a:t>
            </a:r>
            <a:r>
              <a:rPr lang="sk-SK" altLang="sk-SK" sz="2800" dirty="0">
                <a:solidFill>
                  <a:srgbClr val="000000"/>
                </a:solidFill>
              </a:rPr>
              <a:t> na konverziu znaku</a:t>
            </a:r>
          </a:p>
          <a:p>
            <a:pPr lvl="1" algn="l">
              <a:defRPr/>
            </a:pPr>
            <a:r>
              <a:rPr lang="sk-SK" altLang="sk-SK" sz="2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tolo</a:t>
            </a:r>
            <a:r>
              <a:rPr lang="en-US" altLang="sk-SK" sz="2300" b="1" dirty="0">
                <a:solidFill>
                  <a:srgbClr val="000000"/>
                </a:solidFill>
                <a:latin typeface="Courier New" panose="02070309020205020404" pitchFamily="49" charset="0"/>
              </a:rPr>
              <a:t>w</a:t>
            </a:r>
            <a:r>
              <a:rPr lang="sk-SK" altLang="sk-SK" sz="2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er</a:t>
            </a:r>
            <a:r>
              <a:rPr lang="sk-SK" altLang="sk-SK" sz="2300" dirty="0">
                <a:solidFill>
                  <a:srgbClr val="000000"/>
                </a:solidFill>
              </a:rPr>
              <a:t> - konverzia na malé písmeno</a:t>
            </a:r>
          </a:p>
          <a:p>
            <a:pPr lvl="1" algn="l">
              <a:defRPr/>
            </a:pPr>
            <a:r>
              <a:rPr lang="sk-SK" altLang="sk-SK" sz="2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toupper</a:t>
            </a:r>
            <a:r>
              <a:rPr lang="sk-SK" altLang="sk-SK" sz="2300" dirty="0">
                <a:solidFill>
                  <a:srgbClr val="000000"/>
                </a:solidFill>
              </a:rPr>
              <a:t> - konverzia na veľké písmeno</a:t>
            </a:r>
          </a:p>
          <a:p>
            <a:pPr lvl="1" algn="l">
              <a:defRPr/>
            </a:pPr>
            <a:r>
              <a:rPr lang="sk-SK" altLang="sk-SK" sz="2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toascii</a:t>
            </a:r>
            <a:r>
              <a:rPr lang="sk-SK" altLang="sk-SK" sz="2300" dirty="0">
                <a:solidFill>
                  <a:srgbClr val="000000"/>
                </a:solidFill>
              </a:rPr>
              <a:t> - prevod na ASCII - len najnižších 7 bitov je významných</a:t>
            </a:r>
          </a:p>
          <a:p>
            <a:pPr indent="-315913" algn="l">
              <a:buFontTx/>
              <a:buChar char="–"/>
              <a:defRPr/>
            </a:pP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102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Vkladanie súborov</a:t>
            </a:r>
            <a:endParaRPr lang="en-US" altLang="sk-SK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965325"/>
            <a:ext cx="9752013" cy="1260475"/>
          </a:xfrm>
        </p:spPr>
        <p:txBody>
          <a:bodyPr/>
          <a:lstStyle/>
          <a:p>
            <a:r>
              <a:rPr lang="en-US" altLang="sk-SK" sz="2800" dirty="0" err="1" smtClean="0"/>
              <a:t>vkladanie</a:t>
            </a:r>
            <a:r>
              <a:rPr lang="en-US" altLang="sk-SK" sz="2800" dirty="0" smtClean="0"/>
              <a:t> </a:t>
            </a:r>
            <a:r>
              <a:rPr lang="en-US" altLang="sk-SK" sz="2800" dirty="0" err="1" smtClean="0"/>
              <a:t>syst</a:t>
            </a:r>
            <a:r>
              <a:rPr lang="sk-SK" altLang="sk-SK" sz="2800" dirty="0" err="1" smtClean="0"/>
              <a:t>émových</a:t>
            </a:r>
            <a:r>
              <a:rPr lang="sk-SK" altLang="sk-SK" sz="2800" dirty="0" smtClean="0"/>
              <a:t> súborov </a:t>
            </a:r>
            <a:r>
              <a:rPr lang="en-US" altLang="sk-SK" sz="2800" b="1" dirty="0" smtClean="0">
                <a:latin typeface="Courier New" panose="02070309020205020404" pitchFamily="49" charset="0"/>
              </a:rPr>
              <a:t>&lt;</a:t>
            </a:r>
            <a:r>
              <a:rPr lang="sk-SK" altLang="sk-SK" sz="2800" b="1" dirty="0" smtClean="0">
                <a:latin typeface="Courier New" panose="02070309020205020404" pitchFamily="49" charset="0"/>
              </a:rPr>
              <a:t> </a:t>
            </a:r>
            <a:r>
              <a:rPr lang="en-US" altLang="sk-SK" sz="2800" b="1" dirty="0" smtClean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sk-SK" sz="2800" dirty="0" err="1" smtClean="0"/>
              <a:t>vkladanie</a:t>
            </a:r>
            <a:r>
              <a:rPr lang="en-US" altLang="sk-SK" sz="2800" dirty="0" smtClean="0"/>
              <a:t> s</a:t>
            </a:r>
            <a:r>
              <a:rPr lang="sk-SK" altLang="sk-SK" sz="2800" dirty="0" smtClean="0"/>
              <a:t>úborov v aktuálnom adresári </a:t>
            </a:r>
            <a:r>
              <a:rPr lang="sk-SK" altLang="sk-SK" sz="2800" b="1" dirty="0" smtClean="0">
                <a:latin typeface="Courier New" panose="02070309020205020404" pitchFamily="49" charset="0"/>
              </a:rPr>
              <a:t>" </a:t>
            </a:r>
            <a:r>
              <a:rPr lang="sk-SK" altLang="sk-SK" sz="2800" b="1" dirty="0">
                <a:latin typeface="Courier New" panose="02070309020205020404" pitchFamily="49" charset="0"/>
              </a:rPr>
              <a:t>"</a:t>
            </a:r>
            <a:endParaRPr lang="sk-SK" altLang="sk-SK" sz="2800" b="1" dirty="0" smtClean="0">
              <a:latin typeface="Courier New" panose="02070309020205020404" pitchFamily="49" charset="0"/>
            </a:endParaRPr>
          </a:p>
          <a:p>
            <a:endParaRPr lang="sk-SK" altLang="sk-SK" sz="2800" b="1" dirty="0">
              <a:latin typeface="Courier New" panose="02070309020205020404" pitchFamily="49" charset="0"/>
            </a:endParaRPr>
          </a:p>
          <a:p>
            <a:endParaRPr lang="sk-SK" altLang="sk-SK" sz="2800" b="1" dirty="0" smtClean="0">
              <a:latin typeface="Courier New" panose="02070309020205020404" pitchFamily="49" charset="0"/>
            </a:endParaRPr>
          </a:p>
          <a:p>
            <a:endParaRPr lang="sk-SK" altLang="sk-SK" sz="2800" b="1" dirty="0">
              <a:latin typeface="Courier New" panose="02070309020205020404" pitchFamily="49" charset="0"/>
            </a:endParaRPr>
          </a:p>
          <a:p>
            <a:endParaRPr lang="sk-SK" altLang="sk-SK" sz="2800" b="1" dirty="0" smtClean="0">
              <a:latin typeface="Courier New" panose="02070309020205020404" pitchFamily="49" charset="0"/>
            </a:endParaRPr>
          </a:p>
          <a:p>
            <a:endParaRPr lang="sk-SK" altLang="sk-SK" sz="2800" b="1" dirty="0">
              <a:latin typeface="Courier New" panose="02070309020205020404" pitchFamily="49" charset="0"/>
            </a:endParaRPr>
          </a:p>
          <a:p>
            <a:endParaRPr lang="sk-SK" altLang="sk-SK" sz="2800" dirty="0" smtClean="0"/>
          </a:p>
          <a:p>
            <a:r>
              <a:rPr lang="sk-SK" altLang="sk-SK" sz="2800" dirty="0" smtClean="0"/>
              <a:t>Viac pri oddelenom preklade (ďalší semester)</a:t>
            </a:r>
            <a:endParaRPr lang="en-US" altLang="sk-SK" sz="2800" dirty="0" smtClean="0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649288" y="3643313"/>
            <a:ext cx="4959350" cy="15224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795338" y="3856038"/>
            <a:ext cx="4764087" cy="121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#include &lt;stdio.h&gt;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#include &lt;ctype.h&gt;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#include "KONSTANTY.H"</a:t>
            </a:r>
            <a:endParaRPr kumimoji="0" lang="sk-SK" alt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873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Podmienený preklad</a:t>
            </a:r>
            <a:endParaRPr lang="en-US" altLang="sk-SK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sz="2800" dirty="0" smtClean="0"/>
              <a:t>u väčších programov</a:t>
            </a:r>
          </a:p>
          <a:p>
            <a:pPr lvl="1"/>
            <a:r>
              <a:rPr lang="sk-SK" altLang="sk-SK" sz="2300" dirty="0" smtClean="0"/>
              <a:t>ladiace časti - napr. pomocné výpisy</a:t>
            </a:r>
            <a:endParaRPr lang="sk-SK" altLang="sk-SK" sz="2700" dirty="0" smtClean="0"/>
          </a:p>
          <a:p>
            <a:r>
              <a:rPr lang="sk-SK" altLang="sk-SK" sz="2800" dirty="0" smtClean="0"/>
              <a:t>program </a:t>
            </a:r>
          </a:p>
          <a:p>
            <a:pPr lvl="1"/>
            <a:r>
              <a:rPr lang="sk-SK" altLang="sk-SK" sz="2300" dirty="0" smtClean="0"/>
              <a:t>trvalá časť</a:t>
            </a:r>
          </a:p>
          <a:p>
            <a:pPr lvl="1"/>
            <a:r>
              <a:rPr lang="sk-SK" altLang="sk-SK" sz="2300" dirty="0" smtClean="0"/>
              <a:t>voliteľná časť (napr. pri ladení, alebo ak je argumentom programu nejaký prepínač)</a:t>
            </a:r>
          </a:p>
          <a:p>
            <a:r>
              <a:rPr lang="en-US" sz="2800" dirty="0" smtClean="0"/>
              <a:t>p</a:t>
            </a:r>
            <a:r>
              <a:rPr lang="sk-SK" sz="2800" dirty="0" err="1" smtClean="0"/>
              <a:t>rispôsobenie</a:t>
            </a:r>
            <a:r>
              <a:rPr lang="sk-SK" sz="2800" dirty="0" smtClean="0"/>
              <a:t> programu</a:t>
            </a:r>
          </a:p>
          <a:p>
            <a:pPr lvl="1"/>
            <a:r>
              <a:rPr lang="sk-SK" sz="2400" dirty="0" smtClean="0"/>
              <a:t>špeciálny </a:t>
            </a:r>
            <a:r>
              <a:rPr lang="sk-SK" sz="2400" dirty="0"/>
              <a:t>hlavičkový </a:t>
            </a:r>
            <a:r>
              <a:rPr lang="sk-SK" sz="2400" dirty="0" smtClean="0"/>
              <a:t>súbor </a:t>
            </a:r>
            <a:r>
              <a:rPr lang="en-US" sz="2400" dirty="0"/>
              <a:t>(</a:t>
            </a:r>
            <a:r>
              <a:rPr lang="sk-SK" sz="2400" dirty="0"/>
              <a:t>často nazvaný</a:t>
            </a:r>
            <a:r>
              <a:rPr lang="en-US" sz="2400" dirty="0"/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config.h</a:t>
            </a:r>
            <a:r>
              <a:rPr lang="en-US" sz="2400" dirty="0" smtClean="0"/>
              <a:t>)</a:t>
            </a:r>
            <a:r>
              <a:rPr lang="sk-SK" sz="2400" dirty="0" smtClean="0"/>
              <a:t> - definuje </a:t>
            </a:r>
            <a:r>
              <a:rPr lang="sk-SK" sz="2400" dirty="0"/>
              <a:t>alebo </a:t>
            </a:r>
            <a:r>
              <a:rPr lang="sk-SK" sz="2400" dirty="0" err="1" smtClean="0"/>
              <a:t>ne</a:t>
            </a:r>
            <a:r>
              <a:rPr lang="sk-SK" sz="2400" dirty="0" smtClean="0"/>
              <a:t>-definuje </a:t>
            </a:r>
            <a:r>
              <a:rPr lang="sk-SK" sz="2400" dirty="0" err="1"/>
              <a:t>makrá</a:t>
            </a:r>
            <a:r>
              <a:rPr lang="sk-SK" sz="2400" dirty="0"/>
              <a:t> v závislosti od vlastností systému a požadovaných vlastností </a:t>
            </a:r>
            <a:r>
              <a:rPr lang="sk-SK" sz="2400" dirty="0" smtClean="0"/>
              <a:t>programu</a:t>
            </a:r>
            <a:endParaRPr lang="sk-SK" sz="2400" dirty="0"/>
          </a:p>
          <a:p>
            <a:endParaRPr lang="sk-SK" altLang="sk-SK" sz="2700" dirty="0" smtClean="0"/>
          </a:p>
          <a:p>
            <a:pPr lvl="1"/>
            <a:endParaRPr lang="sk-SK" altLang="sk-SK" sz="2300" dirty="0" smtClean="0"/>
          </a:p>
          <a:p>
            <a:endParaRPr lang="en-US" altLang="sk-SK" sz="2800" dirty="0" smtClean="0"/>
          </a:p>
        </p:txBody>
      </p:sp>
    </p:spTree>
    <p:extLst>
      <p:ext uri="{BB962C8B-B14F-4D97-AF65-F5344CB8AC3E}">
        <p14:creationId xmlns:p14="http://schemas.microsoft.com/office/powerpoint/2010/main" val="346535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Riadenie prekladu hodnotou konštantného výrazu</a:t>
            </a:r>
            <a:endParaRPr lang="en-US" altLang="sk-SK" dirty="0" smtClean="0"/>
          </a:p>
        </p:txBody>
      </p:sp>
      <p:sp>
        <p:nvSpPr>
          <p:cNvPr id="80899" name="Rectangle 4"/>
          <p:cNvSpPr>
            <a:spLocks noChangeArrowheads="1"/>
          </p:cNvSpPr>
          <p:nvPr/>
        </p:nvSpPr>
        <p:spPr bwMode="auto">
          <a:xfrm>
            <a:off x="355600" y="2003425"/>
            <a:ext cx="4625975" cy="21558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0900" name="Text Box 5"/>
          <p:cNvSpPr txBox="1">
            <a:spLocks noChangeArrowheads="1"/>
          </p:cNvSpPr>
          <p:nvPr/>
        </p:nvSpPr>
        <p:spPr bwMode="auto">
          <a:xfrm>
            <a:off x="355600" y="2003425"/>
            <a:ext cx="4570413" cy="194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#if 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konstantny_vyraz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cast_1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#else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cast_2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endif</a:t>
            </a:r>
            <a:endParaRPr kumimoji="0" lang="sk-SK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80901" name="AutoShape 10"/>
          <p:cNvSpPr>
            <a:spLocks noChangeArrowheads="1"/>
          </p:cNvSpPr>
          <p:nvPr/>
        </p:nvSpPr>
        <p:spPr bwMode="auto">
          <a:xfrm>
            <a:off x="5132388" y="2647950"/>
            <a:ext cx="4711700" cy="1511300"/>
          </a:xfrm>
          <a:prstGeom prst="wedgeRoundRectCallout">
            <a:avLst>
              <a:gd name="adj1" fmla="val -56356"/>
              <a:gd name="adj2" fmla="val -8593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ak je hodnota kon</a:t>
            </a:r>
            <a:r>
              <a: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štantného výrazu nenulová, vykoná sa časť 1, inak časť 2</a:t>
            </a:r>
            <a:endParaRPr kumimoji="0" lang="en-US" alt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256012" name="Group 12"/>
          <p:cNvGrpSpPr>
            <a:grpSpLocks/>
          </p:cNvGrpSpPr>
          <p:nvPr/>
        </p:nvGrpSpPr>
        <p:grpSpPr bwMode="auto">
          <a:xfrm>
            <a:off x="369888" y="4811713"/>
            <a:ext cx="9559925" cy="2495550"/>
            <a:chOff x="210" y="2739"/>
            <a:chExt cx="5425" cy="1420"/>
          </a:xfrm>
        </p:grpSpPr>
        <p:sp>
          <p:nvSpPr>
            <p:cNvPr id="80903" name="Rectangle 7"/>
            <p:cNvSpPr>
              <a:spLocks noChangeArrowheads="1"/>
            </p:cNvSpPr>
            <p:nvPr/>
          </p:nvSpPr>
          <p:spPr bwMode="auto">
            <a:xfrm>
              <a:off x="210" y="2739"/>
              <a:ext cx="2670" cy="124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0904" name="Text Box 8"/>
            <p:cNvSpPr txBox="1">
              <a:spLocks noChangeArrowheads="1"/>
            </p:cNvSpPr>
            <p:nvPr/>
          </p:nvSpPr>
          <p:spPr bwMode="auto">
            <a:xfrm>
              <a:off x="210" y="2796"/>
              <a:ext cx="2617" cy="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#if </a:t>
              </a:r>
              <a:r>
                <a:rPr kumimoji="0" lang="sk-SK" altLang="sk-SK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0</a:t>
              </a:r>
              <a:endPara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 cast</a:t>
              </a:r>
              <a:r>
                <a:rPr kumimoji="0" lang="sk-SK" altLang="sk-SK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programu, co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 ma byt vynechana</a:t>
              </a:r>
              <a:endPara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#endif</a:t>
              </a:r>
              <a:endParaRPr kumimoji="0" lang="sk-SK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80905" name="AutoShape 11"/>
            <p:cNvSpPr>
              <a:spLocks noChangeArrowheads="1"/>
            </p:cNvSpPr>
            <p:nvPr/>
          </p:nvSpPr>
          <p:spPr bwMode="auto">
            <a:xfrm>
              <a:off x="2921" y="2739"/>
              <a:ext cx="2714" cy="1420"/>
            </a:xfrm>
            <a:prstGeom prst="wedgeRoundRectCallout">
              <a:avLst>
                <a:gd name="adj1" fmla="val -56264"/>
                <a:gd name="adj2" fmla="val -42958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ak pri testovaní nechcete prekladať časť programu, namiesto </a:t>
              </a:r>
              <a:r>
                <a:rPr kumimoji="0" lang="sk-SK" altLang="sk-SK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/* */</a:t>
              </a:r>
              <a:r>
                <a:rPr kumimoji="0" lang="sk-SK" altLang="sk-SK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(problém by robili vhniezdené komentáre)</a:t>
              </a:r>
              <a:endParaRPr kumimoji="0" lang="en-US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91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Formátovaný vstup a výstup z a do reťazca</a:t>
            </a:r>
            <a:endParaRPr lang="en-US" altLang="sk-SK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828800"/>
            <a:ext cx="9752013" cy="2101850"/>
          </a:xfrm>
        </p:spPr>
        <p:txBody>
          <a:bodyPr/>
          <a:lstStyle/>
          <a:p>
            <a:r>
              <a:rPr lang="sk-SK" altLang="sk-SK" sz="3100" smtClean="0"/>
              <a:t>použitie výhod formátovaného vs</a:t>
            </a:r>
            <a:r>
              <a:rPr lang="en-US" altLang="sk-SK" sz="3100" smtClean="0"/>
              <a:t>t</a:t>
            </a:r>
            <a:r>
              <a:rPr lang="sk-SK" altLang="sk-SK" sz="3100" smtClean="0"/>
              <a:t>upu a výstup</a:t>
            </a:r>
            <a:r>
              <a:rPr lang="en-US" altLang="sk-SK" sz="3100" smtClean="0"/>
              <a:t>u</a:t>
            </a:r>
            <a:r>
              <a:rPr lang="sk-SK" altLang="sk-SK" sz="3100" smtClean="0"/>
              <a:t>, ale netlačiť nič na obrazovku ani nenačítavať</a:t>
            </a:r>
            <a:endParaRPr lang="en-US" altLang="sk-SK" sz="3100" smtClean="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644525" y="3205163"/>
            <a:ext cx="8459788" cy="7429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698500" y="3316288"/>
            <a:ext cx="8539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 sprintf</a:t>
            </a:r>
            <a:r>
              <a:rPr kumimoji="0" lang="en-US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(char *s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char *format, ...</a:t>
            </a:r>
            <a:r>
              <a:rPr kumimoji="0" lang="en-US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40966" name="Rectangle 8"/>
          <p:cNvSpPr>
            <a:spLocks noChangeArrowheads="1"/>
          </p:cNvSpPr>
          <p:nvPr/>
        </p:nvSpPr>
        <p:spPr bwMode="auto">
          <a:xfrm>
            <a:off x="592138" y="5481638"/>
            <a:ext cx="8512175" cy="7429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967" name="Text Box 9"/>
          <p:cNvSpPr txBox="1">
            <a:spLocks noChangeArrowheads="1"/>
          </p:cNvSpPr>
          <p:nvPr/>
        </p:nvSpPr>
        <p:spPr bwMode="auto">
          <a:xfrm>
            <a:off x="644525" y="5594350"/>
            <a:ext cx="83327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 sscanf</a:t>
            </a:r>
            <a:r>
              <a:rPr kumimoji="0" lang="en-US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(char *s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char *format, ...</a:t>
            </a:r>
            <a:r>
              <a:rPr kumimoji="0" lang="en-US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40968" name="AutoShape 12"/>
          <p:cNvSpPr>
            <a:spLocks noChangeArrowheads="1"/>
          </p:cNvSpPr>
          <p:nvPr/>
        </p:nvSpPr>
        <p:spPr bwMode="auto">
          <a:xfrm>
            <a:off x="846138" y="4216400"/>
            <a:ext cx="8289925" cy="590550"/>
          </a:xfrm>
          <a:prstGeom prst="wedgeRoundRectCallout">
            <a:avLst>
              <a:gd name="adj1" fmla="val -39648"/>
              <a:gd name="adj2" fmla="val -119644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pracuje ako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fprintf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ale zapisuje do reťazca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969" name="AutoShape 13"/>
          <p:cNvSpPr>
            <a:spLocks noChangeArrowheads="1"/>
          </p:cNvSpPr>
          <p:nvPr/>
        </p:nvSpPr>
        <p:spPr bwMode="auto">
          <a:xfrm>
            <a:off x="592138" y="6492875"/>
            <a:ext cx="9136062" cy="506413"/>
          </a:xfrm>
          <a:prstGeom prst="wedgeRoundRectCallout">
            <a:avLst>
              <a:gd name="adj1" fmla="val -37847"/>
              <a:gd name="adj2" fmla="val -126736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pracuje ako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fscanf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ale číta z reťazca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0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Riadenie prekladu hodnotou konštantného makra</a:t>
            </a:r>
            <a:endParaRPr lang="en-US" altLang="sk-SK" smtClean="0"/>
          </a:p>
        </p:txBody>
      </p:sp>
      <p:sp>
        <p:nvSpPr>
          <p:cNvPr id="81923" name="Rectangle 1027"/>
          <p:cNvSpPr>
            <a:spLocks noChangeArrowheads="1"/>
          </p:cNvSpPr>
          <p:nvPr/>
        </p:nvSpPr>
        <p:spPr bwMode="auto">
          <a:xfrm>
            <a:off x="5238750" y="2032000"/>
            <a:ext cx="4621213" cy="172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/>
          <a:lstStyle>
            <a:lvl1pPr marL="379413" indent="-379413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379413" marR="0" lvl="0" indent="-3794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sk-SK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ak</a:t>
            </a:r>
            <a:r>
              <a:rPr kumimoji="0" lang="en-US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je program z</a:t>
            </a:r>
            <a:r>
              <a:rPr kumimoji="0" lang="sk-SK" altLang="sk-SK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ávislý</a:t>
            </a:r>
            <a:r>
              <a:rPr kumimoji="0" lang="sk-SK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na konkrétnom systéme</a:t>
            </a:r>
          </a:p>
          <a:p>
            <a:pPr marL="379413" marR="0" lvl="0" indent="-3794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ak na PC/AT - definujeme PCAT na 1, inak na 0</a:t>
            </a:r>
            <a:endParaRPr kumimoji="0" lang="en-US" altLang="sk-SK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924" name="Rectangle 1028"/>
          <p:cNvSpPr>
            <a:spLocks noChangeArrowheads="1"/>
          </p:cNvSpPr>
          <p:nvPr/>
        </p:nvSpPr>
        <p:spPr bwMode="auto">
          <a:xfrm>
            <a:off x="238125" y="1814513"/>
            <a:ext cx="4965700" cy="3276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300038" y="2044700"/>
            <a:ext cx="4903787" cy="268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#define PCAT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#if PCAT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#include &lt;conio.h&gt;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#else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#include &lt;stdio.h&gt;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#endif</a:t>
            </a:r>
            <a:endParaRPr kumimoji="0" lang="sk-SK" alt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38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Riadenie prekladu definíciou makra</a:t>
            </a:r>
            <a:endParaRPr lang="en-US" altLang="sk-SK" smtClean="0"/>
          </a:p>
        </p:txBody>
      </p:sp>
      <p:sp>
        <p:nvSpPr>
          <p:cNvPr id="82947" name="Rectangle 4"/>
          <p:cNvSpPr>
            <a:spLocks noChangeArrowheads="1"/>
          </p:cNvSpPr>
          <p:nvPr/>
        </p:nvSpPr>
        <p:spPr bwMode="auto">
          <a:xfrm>
            <a:off x="5254625" y="2020888"/>
            <a:ext cx="4716463" cy="296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/>
          <a:lstStyle>
            <a:lvl1pPr marL="379413" indent="-379413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379413" marR="0" lvl="0" indent="-3794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ak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je program z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ávislý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na konkrétnom </a:t>
            </a:r>
            <a:r>
              <a:rPr kumimoji="0" lang="en-US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éme</a:t>
            </a:r>
            <a:endParaRPr kumimoji="0" lang="sk-SK" alt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79413" marR="0" lvl="0" indent="-3794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ak na PC/AT - definujeme PCAT (bez hodnoty), </a:t>
            </a:r>
            <a:endParaRPr kumimoji="0" lang="en-US" alt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79413" marR="0" lvl="0" indent="-3794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stačí, že je konštanta definovaná</a:t>
            </a:r>
            <a:endParaRPr kumimoji="0" lang="en-US" alt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948" name="Rectangle 5"/>
          <p:cNvSpPr>
            <a:spLocks noChangeArrowheads="1"/>
          </p:cNvSpPr>
          <p:nvPr/>
        </p:nvSpPr>
        <p:spPr bwMode="auto">
          <a:xfrm>
            <a:off x="280988" y="2020888"/>
            <a:ext cx="4641850" cy="29670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949" name="Text Box 6"/>
          <p:cNvSpPr txBox="1">
            <a:spLocks noChangeArrowheads="1"/>
          </p:cNvSpPr>
          <p:nvPr/>
        </p:nvSpPr>
        <p:spPr bwMode="auto">
          <a:xfrm>
            <a:off x="344488" y="2124075"/>
            <a:ext cx="4806950" cy="268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#define PCAT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ifdef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PCAT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#include &lt;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conio.h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#else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#include &lt;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stdio.h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endif</a:t>
            </a:r>
            <a:endParaRPr kumimoji="0" lang="sk-SK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82950" name="Rectangle 11"/>
          <p:cNvSpPr>
            <a:spLocks noChangeArrowheads="1"/>
          </p:cNvSpPr>
          <p:nvPr/>
        </p:nvSpPr>
        <p:spPr bwMode="auto">
          <a:xfrm>
            <a:off x="4573588" y="5456238"/>
            <a:ext cx="53276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/>
          <a:lstStyle>
            <a:lvl1pPr marL="379413" indent="-379413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379413" marR="0" lvl="0" indent="-3794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ak nie je def</a:t>
            </a:r>
            <a:r>
              <a: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kumimoji="0" lang="en-US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novan</a:t>
            </a:r>
            <a:r>
              <a: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á konštanta</a:t>
            </a:r>
            <a:endParaRPr kumimoji="0" lang="en-US" alt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951" name="Rectangle 12"/>
          <p:cNvSpPr>
            <a:spLocks noChangeArrowheads="1"/>
          </p:cNvSpPr>
          <p:nvPr/>
        </p:nvSpPr>
        <p:spPr bwMode="auto">
          <a:xfrm>
            <a:off x="311150" y="5494338"/>
            <a:ext cx="3544888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952" name="Text Box 13"/>
          <p:cNvSpPr txBox="1">
            <a:spLocks noChangeArrowheads="1"/>
          </p:cNvSpPr>
          <p:nvPr/>
        </p:nvSpPr>
        <p:spPr bwMode="auto">
          <a:xfrm>
            <a:off x="400050" y="5454650"/>
            <a:ext cx="327818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#ifndef PCAT</a:t>
            </a:r>
          </a:p>
        </p:txBody>
      </p:sp>
      <p:sp>
        <p:nvSpPr>
          <p:cNvPr id="82953" name="Rectangle 14"/>
          <p:cNvSpPr>
            <a:spLocks noChangeArrowheads="1"/>
          </p:cNvSpPr>
          <p:nvPr/>
        </p:nvSpPr>
        <p:spPr bwMode="auto">
          <a:xfrm>
            <a:off x="4573588" y="6315075"/>
            <a:ext cx="53276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/>
          <a:lstStyle>
            <a:lvl1pPr marL="379413" indent="-379413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379413" marR="0" lvl="0" indent="-3794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zrušenie definície makra</a:t>
            </a:r>
            <a:endParaRPr kumimoji="0" lang="en-US" alt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954" name="Rectangle 15"/>
          <p:cNvSpPr>
            <a:spLocks noChangeArrowheads="1"/>
          </p:cNvSpPr>
          <p:nvPr/>
        </p:nvSpPr>
        <p:spPr bwMode="auto">
          <a:xfrm>
            <a:off x="311150" y="6408738"/>
            <a:ext cx="3544888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955" name="Text Box 16"/>
          <p:cNvSpPr txBox="1">
            <a:spLocks noChangeArrowheads="1"/>
          </p:cNvSpPr>
          <p:nvPr/>
        </p:nvSpPr>
        <p:spPr bwMode="auto">
          <a:xfrm>
            <a:off x="400050" y="6369050"/>
            <a:ext cx="327818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</a:t>
            </a:r>
            <a:r>
              <a:rPr kumimoji="0" lang="sk-SK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</a:t>
            </a: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 PCAT</a:t>
            </a:r>
          </a:p>
        </p:txBody>
      </p:sp>
    </p:spTree>
    <p:extLst>
      <p:ext uri="{BB962C8B-B14F-4D97-AF65-F5344CB8AC3E}">
        <p14:creationId xmlns:p14="http://schemas.microsoft.com/office/powerpoint/2010/main" val="116046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5"/>
          <p:cNvSpPr>
            <a:spLocks noChangeArrowheads="1"/>
          </p:cNvSpPr>
          <p:nvPr/>
        </p:nvSpPr>
        <p:spPr bwMode="auto">
          <a:xfrm>
            <a:off x="4927600" y="3903663"/>
            <a:ext cx="4567238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3971" name="Rectangle 4"/>
          <p:cNvSpPr>
            <a:spLocks noChangeArrowheads="1"/>
          </p:cNvSpPr>
          <p:nvPr/>
        </p:nvSpPr>
        <p:spPr bwMode="auto">
          <a:xfrm>
            <a:off x="742950" y="3902075"/>
            <a:ext cx="382270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Operátor</a:t>
            </a:r>
            <a:r>
              <a:rPr lang="en-US" altLang="sk-SK" dirty="0" smtClean="0"/>
              <a:t>y </a:t>
            </a:r>
            <a:r>
              <a:rPr lang="en-US" alt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 </a:t>
            </a:r>
            <a:r>
              <a:rPr lang="sk-SK" alt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</a:t>
            </a:r>
            <a:r>
              <a:rPr lang="sk-SK" altLang="sk-SK" dirty="0" smtClean="0"/>
              <a:t>, </a:t>
            </a:r>
            <a:r>
              <a:rPr lang="en-US" alt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sk-SK" dirty="0" smtClean="0"/>
              <a:t> a </a:t>
            </a:r>
            <a:r>
              <a:rPr lang="en-US" alt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#error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3" y="1757363"/>
            <a:ext cx="9571037" cy="5292725"/>
          </a:xfrm>
        </p:spPr>
        <p:txBody>
          <a:bodyPr/>
          <a:lstStyle/>
          <a:p>
            <a:r>
              <a:rPr lang="en-US" altLang="sk-SK" sz="2800" b="1" dirty="0" smtClean="0">
                <a:latin typeface="Courier New" panose="02070309020205020404" pitchFamily="49" charset="0"/>
              </a:rPr>
              <a:t>#</a:t>
            </a:r>
            <a:r>
              <a:rPr lang="en-US" altLang="sk-SK" sz="2800" b="1" dirty="0" err="1" smtClean="0">
                <a:latin typeface="Courier New" panose="02070309020205020404" pitchFamily="49" charset="0"/>
              </a:rPr>
              <a:t>ifdef</a:t>
            </a:r>
            <a:r>
              <a:rPr lang="en-US" altLang="sk-SK" sz="2800" dirty="0" smtClean="0"/>
              <a:t>, </a:t>
            </a:r>
            <a:r>
              <a:rPr lang="en-US" altLang="sk-SK" sz="2800" dirty="0" err="1" smtClean="0"/>
              <a:t>alebo</a:t>
            </a:r>
            <a:r>
              <a:rPr lang="en-US" altLang="sk-SK" sz="2800" dirty="0" smtClean="0"/>
              <a:t> </a:t>
            </a:r>
            <a:r>
              <a:rPr lang="en-US" altLang="sk-SK" sz="2800" b="1" dirty="0" smtClean="0">
                <a:latin typeface="Courier New" panose="02070309020205020404" pitchFamily="49" charset="0"/>
              </a:rPr>
              <a:t>#</a:t>
            </a:r>
            <a:r>
              <a:rPr lang="en-US" altLang="sk-SK" sz="2800" b="1" dirty="0" err="1" smtClean="0">
                <a:latin typeface="Courier New" panose="02070309020205020404" pitchFamily="49" charset="0"/>
              </a:rPr>
              <a:t>ifndef</a:t>
            </a:r>
            <a:r>
              <a:rPr lang="en-US" altLang="sk-SK" sz="2800" dirty="0" smtClean="0"/>
              <a:t> </a:t>
            </a:r>
            <a:r>
              <a:rPr lang="en-US" altLang="sk-SK" sz="2800" dirty="0" err="1" smtClean="0"/>
              <a:t>zis</a:t>
            </a:r>
            <a:r>
              <a:rPr lang="sk-SK" altLang="sk-SK" sz="2800" dirty="0" err="1" smtClean="0"/>
              <a:t>ťujú</a:t>
            </a:r>
            <a:r>
              <a:rPr lang="sk-SK" altLang="sk-SK" sz="2800" dirty="0" smtClean="0"/>
              <a:t> existenciu len </a:t>
            </a:r>
            <a:r>
              <a:rPr lang="sk-SK" altLang="sk-SK" sz="2800" dirty="0" err="1" smtClean="0"/>
              <a:t>jednoho</a:t>
            </a:r>
            <a:r>
              <a:rPr lang="sk-SK" altLang="sk-SK" sz="2800" dirty="0" smtClean="0"/>
              <a:t> symbolu, čo neumožňuje kombinovať viaceré</a:t>
            </a:r>
            <a:endParaRPr lang="en-US" altLang="sk-SK" sz="2800" dirty="0" smtClean="0"/>
          </a:p>
          <a:p>
            <a:endParaRPr lang="sk-SK" altLang="sk-SK" sz="2800" dirty="0" smtClean="0"/>
          </a:p>
          <a:p>
            <a:r>
              <a:rPr lang="sk-SK" altLang="sk-SK" sz="2800" dirty="0" smtClean="0"/>
              <a:t>ak treba kombinovať viaceré podmienky:</a:t>
            </a:r>
            <a:endParaRPr lang="en-US" altLang="sk-SK" sz="2800" dirty="0" smtClean="0"/>
          </a:p>
          <a:p>
            <a:endParaRPr lang="sk-SK" altLang="sk-SK" sz="900" dirty="0" smtClean="0"/>
          </a:p>
          <a:p>
            <a:pPr>
              <a:buFontTx/>
              <a:buNone/>
            </a:pPr>
            <a:r>
              <a:rPr lang="sk-SK" altLang="sk-SK" sz="2800" dirty="0" smtClean="0"/>
              <a:t>	</a:t>
            </a:r>
            <a:r>
              <a:rPr lang="sk-SK" altLang="sk-SK" sz="2800" b="1" dirty="0" smtClean="0">
                <a:latin typeface="Courier New" panose="02070309020205020404" pitchFamily="49" charset="0"/>
              </a:rPr>
              <a:t> </a:t>
            </a:r>
            <a:r>
              <a:rPr lang="en-US" altLang="sk-SK" sz="2800" b="1" dirty="0" smtClean="0">
                <a:latin typeface="Courier New" panose="02070309020205020404" pitchFamily="49" charset="0"/>
              </a:rPr>
              <a:t>#</a:t>
            </a:r>
            <a:r>
              <a:rPr lang="sk-SK" altLang="sk-SK" sz="2800" b="1" dirty="0" err="1" smtClean="0">
                <a:latin typeface="Courier New" panose="02070309020205020404" pitchFamily="49" charset="0"/>
              </a:rPr>
              <a:t>if</a:t>
            </a:r>
            <a:r>
              <a:rPr lang="sk-SK" altLang="sk-SK" sz="2800" b="1" dirty="0" smtClean="0">
                <a:latin typeface="Courier New" panose="02070309020205020404" pitchFamily="49" charset="0"/>
              </a:rPr>
              <a:t> </a:t>
            </a:r>
            <a:r>
              <a:rPr lang="sk-SK" altLang="sk-SK" sz="2800" b="1" dirty="0" err="1" smtClean="0">
                <a:latin typeface="Courier New" panose="02070309020205020404" pitchFamily="49" charset="0"/>
              </a:rPr>
              <a:t>defined</a:t>
            </a:r>
            <a:r>
              <a:rPr lang="sk-SK" altLang="sk-SK" sz="2800" b="1" dirty="0" smtClean="0">
                <a:latin typeface="Courier New" panose="02070309020205020404" pitchFamily="49" charset="0"/>
              </a:rPr>
              <a:t> TEST</a:t>
            </a:r>
            <a:r>
              <a:rPr lang="en-US" altLang="sk-SK" sz="2800" b="1" dirty="0" smtClean="0">
                <a:latin typeface="Courier New" panose="02070309020205020404" pitchFamily="49" charset="0"/>
              </a:rPr>
              <a:t>	   #</a:t>
            </a:r>
            <a:r>
              <a:rPr lang="sk-SK" altLang="sk-SK" sz="2800" b="1" dirty="0" err="1" smtClean="0">
                <a:latin typeface="Courier New" panose="02070309020205020404" pitchFamily="49" charset="0"/>
              </a:rPr>
              <a:t>if</a:t>
            </a:r>
            <a:r>
              <a:rPr lang="sk-SK" altLang="sk-SK" sz="2800" b="1" dirty="0" smtClean="0">
                <a:latin typeface="Courier New" panose="02070309020205020404" pitchFamily="49" charset="0"/>
              </a:rPr>
              <a:t> </a:t>
            </a:r>
            <a:r>
              <a:rPr lang="en-US" altLang="sk-SK" sz="2800" b="1" dirty="0" smtClean="0">
                <a:latin typeface="Courier New" panose="02070309020205020404" pitchFamily="49" charset="0"/>
              </a:rPr>
              <a:t>!</a:t>
            </a:r>
            <a:r>
              <a:rPr lang="sk-SK" altLang="sk-SK" sz="2800" b="1" dirty="0" err="1" smtClean="0">
                <a:latin typeface="Courier New" panose="02070309020205020404" pitchFamily="49" charset="0"/>
              </a:rPr>
              <a:t>defined</a:t>
            </a:r>
            <a:r>
              <a:rPr lang="sk-SK" altLang="sk-SK" sz="2800" b="1" dirty="0" smtClean="0">
                <a:latin typeface="Courier New" panose="02070309020205020404" pitchFamily="49" charset="0"/>
              </a:rPr>
              <a:t> TEST</a:t>
            </a:r>
            <a:endParaRPr lang="en-US" altLang="sk-SK" sz="28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sk-SK" sz="2800" dirty="0" smtClean="0"/>
          </a:p>
          <a:p>
            <a:r>
              <a:rPr lang="en-US" altLang="sk-SK" sz="2800" b="1" dirty="0" smtClean="0">
                <a:latin typeface="Courier New" panose="02070309020205020404" pitchFamily="49" charset="0"/>
              </a:rPr>
              <a:t>#</a:t>
            </a:r>
            <a:r>
              <a:rPr lang="en-US" altLang="sk-SK" sz="2800" b="1" dirty="0" err="1" smtClean="0">
                <a:latin typeface="Courier New" panose="02070309020205020404" pitchFamily="49" charset="0"/>
              </a:rPr>
              <a:t>elif</a:t>
            </a:r>
            <a:r>
              <a:rPr lang="sk-SK" altLang="sk-SK" sz="2800" dirty="0" smtClean="0"/>
              <a:t> - má význam </a:t>
            </a:r>
            <a:r>
              <a:rPr lang="sk-SK" altLang="sk-SK" sz="2800" dirty="0" err="1" smtClean="0"/>
              <a:t>else</a:t>
            </a:r>
            <a:r>
              <a:rPr lang="en-US" altLang="sk-SK" sz="2800" dirty="0" smtClean="0"/>
              <a:t>-if</a:t>
            </a:r>
          </a:p>
          <a:p>
            <a:endParaRPr lang="en-US" altLang="sk-SK" sz="2800" dirty="0" smtClean="0"/>
          </a:p>
          <a:p>
            <a:r>
              <a:rPr lang="en-US" altLang="sk-SK" sz="2800" b="1" dirty="0" smtClean="0">
                <a:latin typeface="Courier New" panose="02070309020205020404" pitchFamily="49" charset="0"/>
              </a:rPr>
              <a:t>#error</a:t>
            </a:r>
            <a:r>
              <a:rPr lang="sk-SK" altLang="sk-SK" sz="2800" dirty="0" smtClean="0"/>
              <a:t> - umožňuje výpis chybových správ</a:t>
            </a:r>
            <a:r>
              <a:rPr lang="en-US" altLang="sk-SK" sz="2800" dirty="0" smtClean="0"/>
              <a:t> (v</a:t>
            </a:r>
            <a:r>
              <a:rPr lang="sk-SK" altLang="sk-SK" sz="2800" dirty="0" smtClean="0"/>
              <a:t> priebehu </a:t>
            </a:r>
            <a:r>
              <a:rPr lang="sk-SK" altLang="sk-SK" sz="2800" dirty="0" err="1" smtClean="0"/>
              <a:t>preprocesingu</a:t>
            </a:r>
            <a:r>
              <a:rPr lang="sk-SK" altLang="sk-SK" sz="2800" dirty="0" smtClean="0"/>
              <a:t> - nespustí sa kompilácia</a:t>
            </a:r>
            <a:r>
              <a:rPr lang="en-US" altLang="sk-SK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48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Operátor</a:t>
            </a:r>
            <a:r>
              <a:rPr lang="en-US" altLang="sk-SK" dirty="0" smtClean="0"/>
              <a:t>y </a:t>
            </a:r>
            <a:r>
              <a:rPr lang="sk-SK" altLang="sk-SK" dirty="0" err="1" smtClean="0"/>
              <a:t>defined</a:t>
            </a:r>
            <a:r>
              <a:rPr lang="sk-SK" altLang="sk-SK" dirty="0" smtClean="0"/>
              <a:t>, </a:t>
            </a:r>
            <a:r>
              <a:rPr lang="en-US" alt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sk-SK" dirty="0" smtClean="0"/>
              <a:t> a </a:t>
            </a:r>
            <a:r>
              <a:rPr lang="en-US" alt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#error</a:t>
            </a:r>
            <a:r>
              <a:rPr lang="sk-SK" altLang="sk-SK" dirty="0" smtClean="0"/>
              <a:t> - príklad</a:t>
            </a:r>
            <a:endParaRPr lang="en-US" altLang="sk-SK" dirty="0" smtClean="0"/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246063" y="2424113"/>
            <a:ext cx="9553575" cy="388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4996" name="Text Box 5"/>
          <p:cNvSpPr txBox="1">
            <a:spLocks noChangeArrowheads="1"/>
          </p:cNvSpPr>
          <p:nvPr/>
        </p:nvSpPr>
        <p:spPr bwMode="auto">
          <a:xfrm>
            <a:off x="350838" y="2544763"/>
            <a:ext cx="9532937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defined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(ZAKLADNY)   &amp;&amp;   defined(DEBUG)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#define VERZIA_LADENIA	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elif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defined(STREDNY)   &amp;&amp;   defined(DEBUG)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#define VERZIA_LADENIA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elif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!define(DEBUG)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#error 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Ladiacu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verziu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nie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je 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mozne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pripravit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#else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#define VERZIA_LADENIA	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endif</a:t>
            </a:r>
            <a:endParaRPr kumimoji="0" lang="sk-SK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24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Príklad podmieneného prekladu</a:t>
            </a:r>
            <a:endParaRPr lang="en-US" altLang="sk-SK" dirty="0" smtClean="0"/>
          </a:p>
        </p:txBody>
      </p:sp>
      <p:sp>
        <p:nvSpPr>
          <p:cNvPr id="91139" name="Rectangle 6"/>
          <p:cNvSpPr>
            <a:spLocks noChangeArrowheads="1"/>
          </p:cNvSpPr>
          <p:nvPr/>
        </p:nvSpPr>
        <p:spPr bwMode="auto">
          <a:xfrm>
            <a:off x="71438" y="1219200"/>
            <a:ext cx="9906000" cy="6299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6" rIns="91432" bIns="45716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228600" y="1203325"/>
            <a:ext cx="5262563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6" rIns="91432" bIns="45716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#include &lt;</a:t>
            </a:r>
            <a:r>
              <a:rPr kumimoji="0" lang="en-US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stdio.h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main()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x, y, </a:t>
            </a:r>
            <a:r>
              <a:rPr kumimoji="0" lang="en-US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nasobok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printf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</a:t>
            </a:r>
            <a:r>
              <a:rPr kumimoji="0" lang="en-US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Zadajte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dve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cisla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scanf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("%d %d", &amp;x, &amp;y);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printf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("%d * %d = ", x, 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for(; y&gt;0; y--)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nasobok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+= 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printf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("%d\n", </a:t>
            </a:r>
            <a:r>
              <a:rPr kumimoji="0" lang="en-US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nasobok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173" name="AutoShape 4"/>
          <p:cNvSpPr>
            <a:spLocks noChangeArrowheads="1"/>
          </p:cNvSpPr>
          <p:nvPr/>
        </p:nvSpPr>
        <p:spPr bwMode="auto">
          <a:xfrm>
            <a:off x="4387637" y="807243"/>
            <a:ext cx="5816600" cy="2286000"/>
          </a:xfrm>
          <a:prstGeom prst="cloudCallout">
            <a:avLst>
              <a:gd name="adj1" fmla="val -50882"/>
              <a:gd name="adj2" fmla="val -3138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program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</a:t>
            </a:r>
            <a:r>
              <a:rPr kumimoji="0" lang="sk-SK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ynásobí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dve čísla len pomocou sčitovania, v cykle použijeme ladiace výpisy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228600" y="1212850"/>
            <a:ext cx="8340729" cy="4708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6" rIns="91432" bIns="45716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altLang="sk-SK" sz="2000" b="1" i="0" u="none" strike="noStrike" kern="120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#define LADENIE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1" i="0" u="none" strike="noStrike" kern="120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1" i="0" u="none" strike="noStrike" kern="120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1" i="0" u="none" strike="noStrike" kern="120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1" i="0" u="none" strike="noStrike" kern="120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1" i="0" u="none" strike="noStrike" kern="120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1" i="0" u="none" strike="noStrike" kern="120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1" i="0" u="none" strike="noStrike" kern="120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1" i="0" u="none" strike="noStrike" kern="120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1" i="0" u="none" strike="noStrike" kern="120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</a:t>
            </a:r>
            <a:r>
              <a:rPr kumimoji="0" lang="en-US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ifdef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LADENIE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  <a:r>
              <a:rPr kumimoji="0" lang="en-US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printf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("\n(y: %d, </a:t>
            </a:r>
            <a:r>
              <a:rPr kumimoji="0" lang="en-US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nasobok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%d)\n", y, </a:t>
            </a:r>
            <a:r>
              <a:rPr kumimoji="0" lang="en-US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nasobok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</a:t>
            </a:r>
            <a:r>
              <a:rPr kumimoji="0" lang="en-US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endif</a:t>
            </a:r>
            <a:endParaRPr kumimoji="0" lang="en-US" altLang="sk-SK" sz="2000" b="1" i="0" u="none" strike="noStrike" kern="120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" name="Rounded Rectangle 1"/>
          <p:cNvSpPr>
            <a:spLocks noChangeArrowheads="1"/>
          </p:cNvSpPr>
          <p:nvPr/>
        </p:nvSpPr>
        <p:spPr bwMode="auto">
          <a:xfrm>
            <a:off x="6294437" y="6783041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  <a:defRPr/>
            </a:pPr>
            <a:r>
              <a:rPr lang="en-US" altLang="sk-SK" sz="2400" dirty="0">
                <a:solidFill>
                  <a:srgbClr val="000000"/>
                </a:solidFill>
              </a:rPr>
              <a:t>program: </a:t>
            </a:r>
            <a:r>
              <a:rPr lang="sk-SK" altLang="sk-SK" sz="2400" dirty="0" smtClean="0">
                <a:solidFill>
                  <a:srgbClr val="000000"/>
                </a:solidFill>
              </a:rPr>
              <a:t>0</a:t>
            </a:r>
            <a:r>
              <a:rPr lang="en-US" altLang="sk-SK" sz="2400" dirty="0" smtClean="0">
                <a:solidFill>
                  <a:srgbClr val="000000"/>
                </a:solidFill>
              </a:rPr>
              <a:t>9</a:t>
            </a:r>
            <a:r>
              <a:rPr lang="sk-SK" altLang="sk-SK" sz="2400" dirty="0" smtClean="0">
                <a:solidFill>
                  <a:srgbClr val="000000"/>
                </a:solidFill>
              </a:rPr>
              <a:t>p</a:t>
            </a:r>
            <a:r>
              <a:rPr lang="en-US" altLang="sk-SK" sz="2400" dirty="0" smtClean="0">
                <a:solidFill>
                  <a:srgbClr val="000000"/>
                </a:solidFill>
              </a:rPr>
              <a:t>11</a:t>
            </a:r>
            <a:r>
              <a:rPr lang="sk-SK" altLang="sk-SK" sz="2400" dirty="0" smtClean="0">
                <a:solidFill>
                  <a:srgbClr val="000000"/>
                </a:solidFill>
              </a:rPr>
              <a:t>.</a:t>
            </a:r>
            <a:r>
              <a:rPr lang="sk-SK" altLang="sk-SK" sz="2400" dirty="0" err="1" smtClean="0">
                <a:solidFill>
                  <a:srgbClr val="000000"/>
                </a:solidFill>
              </a:rPr>
              <a:t>cpp</a:t>
            </a:r>
            <a:endParaRPr lang="sk-SK" altLang="sk-SK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00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 autoUpdateAnimBg="0"/>
      <p:bldP spid="113672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Oddelen</a:t>
            </a:r>
            <a:r>
              <a:rPr lang="sk-SK" altLang="sk-SK" smtClean="0"/>
              <a:t>ý preklad</a:t>
            </a:r>
            <a:endParaRPr lang="en-US" altLang="sk-SK" smtClean="0"/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828800"/>
            <a:ext cx="9752013" cy="5313363"/>
          </a:xfrm>
        </p:spPr>
        <p:txBody>
          <a:bodyPr/>
          <a:lstStyle/>
          <a:p>
            <a:r>
              <a:rPr lang="sk-SK" altLang="sk-SK" sz="3100" dirty="0" smtClean="0"/>
              <a:t>program sa delí na menšie časti - moduly</a:t>
            </a:r>
          </a:p>
          <a:p>
            <a:pPr lvl="1"/>
            <a:r>
              <a:rPr lang="sk-SK" altLang="sk-SK" sz="2700" dirty="0" smtClean="0"/>
              <a:t>logicky sa program delí na časti</a:t>
            </a:r>
          </a:p>
          <a:p>
            <a:pPr lvl="1"/>
            <a:r>
              <a:rPr lang="sk-SK" altLang="sk-SK" sz="2700" dirty="0" smtClean="0"/>
              <a:t>je veľký</a:t>
            </a:r>
          </a:p>
          <a:p>
            <a:pPr lvl="1"/>
            <a:r>
              <a:rPr lang="sk-SK" altLang="sk-SK" sz="2700" dirty="0" smtClean="0"/>
              <a:t>pracuje na ňom viac programátorov</a:t>
            </a:r>
          </a:p>
          <a:p>
            <a:pPr lvl="1"/>
            <a:r>
              <a:rPr lang="sk-SK" altLang="sk-SK" sz="2700" dirty="0" smtClean="0"/>
              <a:t>aby bol prehľadný</a:t>
            </a:r>
          </a:p>
          <a:p>
            <a:pPr lvl="1"/>
            <a:endParaRPr lang="sk-SK" altLang="sk-SK" sz="2700" dirty="0" smtClean="0"/>
          </a:p>
          <a:p>
            <a:r>
              <a:rPr lang="sk-SK" altLang="sk-SK" sz="3100" dirty="0" smtClean="0"/>
              <a:t>moduly</a:t>
            </a:r>
          </a:p>
          <a:p>
            <a:pPr lvl="1"/>
            <a:r>
              <a:rPr lang="sk-SK" altLang="sk-SK" sz="2700" dirty="0" smtClean="0"/>
              <a:t>oddelené - zvlášť súbory</a:t>
            </a:r>
          </a:p>
          <a:p>
            <a:pPr lvl="1"/>
            <a:r>
              <a:rPr lang="sk-SK" altLang="sk-SK" sz="2700" dirty="0" smtClean="0"/>
              <a:t>obsahujú premenné a funkcie, ktoré môžu povoliť alebo zakázať používať inými modulmi</a:t>
            </a:r>
          </a:p>
          <a:p>
            <a:r>
              <a:rPr lang="sk-SK" altLang="sk-SK" sz="3100" dirty="0" smtClean="0"/>
              <a:t>Na budúci semester</a:t>
            </a:r>
            <a:endParaRPr lang="en-US" altLang="sk-SK" sz="3100" dirty="0" smtClean="0"/>
          </a:p>
        </p:txBody>
      </p:sp>
    </p:spTree>
    <p:extLst>
      <p:ext uri="{BB962C8B-B14F-4D97-AF65-F5344CB8AC3E}">
        <p14:creationId xmlns:p14="http://schemas.microsoft.com/office/powerpoint/2010/main" val="365940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Zhrnutie</a:t>
            </a:r>
            <a:endParaRPr lang="sk-SK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6850" y="1661319"/>
            <a:ext cx="9753600" cy="5699919"/>
          </a:xfrm>
          <a:prstGeom prst="rect">
            <a:avLst/>
          </a:prstGeom>
        </p:spPr>
        <p:txBody>
          <a:bodyPr/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indent="-609600">
              <a:buFontTx/>
              <a:buAutoNum type="arabicPeriod"/>
            </a:pPr>
            <a:r>
              <a:rPr lang="sk-SK" altLang="sk-SK" sz="2800" b="0" kern="0" dirty="0" smtClean="0"/>
              <a:t>Reťazce – dokončenie</a:t>
            </a:r>
          </a:p>
          <a:p>
            <a:pPr marL="609600" indent="-609600">
              <a:buFontTx/>
              <a:buAutoNum type="arabicPeriod"/>
            </a:pPr>
            <a:r>
              <a:rPr lang="sk-SK" altLang="sk-SK" sz="2800" kern="0" dirty="0" smtClean="0"/>
              <a:t>Riešenie testu a opakovanie </a:t>
            </a:r>
            <a:r>
              <a:rPr lang="sk-SK" altLang="sk-SK" sz="2800" kern="0" dirty="0" err="1" smtClean="0"/>
              <a:t>ukazovateľovej</a:t>
            </a:r>
            <a:r>
              <a:rPr lang="sk-SK" altLang="sk-SK" sz="2800" kern="0" dirty="0" smtClean="0"/>
              <a:t> aritmetiky</a:t>
            </a:r>
            <a:endParaRPr lang="en-US" altLang="sk-SK" sz="2800" b="0" kern="0" dirty="0" smtClean="0"/>
          </a:p>
          <a:p>
            <a:pPr marL="609600" indent="-609600">
              <a:buFontTx/>
              <a:buAutoNum type="arabicPeriod"/>
            </a:pPr>
            <a:r>
              <a:rPr lang="sk-SK" altLang="sk-SK" sz="2800" b="0" kern="0" dirty="0" err="1" smtClean="0"/>
              <a:t>Preprocesor</a:t>
            </a:r>
            <a:endParaRPr lang="sk-SK" altLang="sk-SK" sz="2800" b="0" kern="0" dirty="0" smtClean="0"/>
          </a:p>
          <a:p>
            <a:pPr marL="1054100" lvl="1" indent="-609600">
              <a:buFontTx/>
              <a:buAutoNum type="arabicPeriod"/>
            </a:pPr>
            <a:r>
              <a:rPr lang="sk-SK" altLang="sk-SK" sz="2400" kern="0" dirty="0" smtClean="0"/>
              <a:t>Konštanty a </a:t>
            </a:r>
            <a:r>
              <a:rPr lang="sk-SK" altLang="sk-SK" sz="2400" kern="0" dirty="0" err="1" smtClean="0"/>
              <a:t>makrá</a:t>
            </a:r>
            <a:r>
              <a:rPr lang="en-US" altLang="sk-SK" sz="2400" kern="0" dirty="0" smtClean="0"/>
              <a:t> – </a:t>
            </a:r>
            <a:r>
              <a:rPr lang="en-US" altLang="sk-SK" sz="2400" kern="0" dirty="0" err="1" smtClean="0"/>
              <a:t>pozor</a:t>
            </a:r>
            <a:r>
              <a:rPr lang="en-US" altLang="sk-SK" sz="2400" kern="0" dirty="0" smtClean="0"/>
              <a:t> </a:t>
            </a:r>
            <a:r>
              <a:rPr lang="en-US" altLang="sk-SK" sz="2400" kern="0" dirty="0" err="1" smtClean="0"/>
              <a:t>na</a:t>
            </a:r>
            <a:r>
              <a:rPr lang="en-US" altLang="sk-SK" sz="2400" kern="0" dirty="0" smtClean="0"/>
              <a:t> z</a:t>
            </a:r>
            <a:r>
              <a:rPr lang="sk-SK" altLang="sk-SK" sz="2400" kern="0" dirty="0" err="1" smtClean="0"/>
              <a:t>átvorky</a:t>
            </a:r>
            <a:endParaRPr lang="sk-SK" altLang="sk-SK" sz="2400" kern="0" dirty="0" smtClean="0"/>
          </a:p>
          <a:p>
            <a:pPr marL="1054100" lvl="1" indent="-609600">
              <a:buFontTx/>
              <a:buAutoNum type="arabicPeriod"/>
            </a:pPr>
            <a:r>
              <a:rPr lang="sk-SK" altLang="sk-SK" sz="2400" b="0" kern="0" dirty="0" smtClean="0"/>
              <a:t>Podmienený preklad</a:t>
            </a:r>
          </a:p>
          <a:p>
            <a:pPr marL="0" indent="0">
              <a:buNone/>
            </a:pPr>
            <a:endParaRPr lang="sk-SK" altLang="sk-SK" sz="2800" b="0" kern="0" dirty="0" smtClean="0"/>
          </a:p>
          <a:p>
            <a:pPr marL="0" indent="0">
              <a:buNone/>
            </a:pPr>
            <a:r>
              <a:rPr lang="sk-SK" altLang="sk-SK" sz="2800" b="0" kern="0" dirty="0" smtClean="0"/>
              <a:t>Najbližšie termíny:</a:t>
            </a:r>
          </a:p>
          <a:p>
            <a:pPr lvl="1"/>
            <a:r>
              <a:rPr lang="en-US" altLang="sk-SK" sz="2400" kern="0" dirty="0" smtClean="0"/>
              <a:t>Do </a:t>
            </a:r>
            <a:r>
              <a:rPr lang="en-US" altLang="sk-SK" sz="2400" b="1" kern="0" dirty="0" smtClean="0"/>
              <a:t>24.11. o 20:00 </a:t>
            </a:r>
            <a:r>
              <a:rPr lang="en-US" altLang="sk-SK" sz="2400" b="1" kern="0" dirty="0" err="1" smtClean="0"/>
              <a:t>odovzda</a:t>
            </a:r>
            <a:r>
              <a:rPr lang="sk-SK" altLang="sk-SK" sz="2400" b="1" kern="0" dirty="0" smtClean="0"/>
              <a:t>ť</a:t>
            </a:r>
            <a:r>
              <a:rPr lang="sk-SK" altLang="sk-SK" sz="2400" kern="0" dirty="0" smtClean="0"/>
              <a:t> do AIS </a:t>
            </a:r>
            <a:r>
              <a:rPr lang="sk-SK" altLang="sk-SK" sz="2400" b="1" kern="0" dirty="0" smtClean="0"/>
              <a:t>projekt</a:t>
            </a:r>
            <a:r>
              <a:rPr lang="sk-SK" altLang="sk-SK" sz="2400" kern="0" dirty="0" smtClean="0"/>
              <a:t> (zdrojový súbor)</a:t>
            </a:r>
            <a:r>
              <a:rPr lang="en-US" altLang="sk-SK" sz="2400" kern="0" dirty="0" smtClean="0"/>
              <a:t> </a:t>
            </a:r>
            <a:endParaRPr lang="sk-SK" altLang="sk-SK" sz="2400" kern="0" dirty="0" smtClean="0"/>
          </a:p>
          <a:p>
            <a:pPr lvl="1"/>
            <a:r>
              <a:rPr lang="en-US" altLang="sk-SK" sz="2400" b="1" kern="0" dirty="0" smtClean="0"/>
              <a:t>25.11. </a:t>
            </a:r>
            <a:r>
              <a:rPr lang="sk-SK" altLang="sk-SK" sz="2400" b="1" kern="0" dirty="0" smtClean="0"/>
              <a:t>– na cvičeniach – 2. test pri počítači</a:t>
            </a:r>
            <a:r>
              <a:rPr lang="sk-SK" altLang="sk-SK" sz="2400" kern="0" dirty="0" smtClean="0"/>
              <a:t> (doplnenie do projektu)</a:t>
            </a:r>
            <a:endParaRPr lang="sk-SK" altLang="sk-SK" sz="2400" b="0" kern="0" dirty="0" smtClean="0"/>
          </a:p>
          <a:p>
            <a:pPr marL="0" indent="0">
              <a:buNone/>
            </a:pPr>
            <a:endParaRPr lang="sk-SK" altLang="sk-SK" sz="2800" b="0" kern="0" dirty="0" smtClean="0"/>
          </a:p>
          <a:p>
            <a:pPr marL="0" indent="0">
              <a:buNone/>
            </a:pPr>
            <a:endParaRPr lang="sk-SK" altLang="sk-SK" sz="2400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90070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Formátovaný vstup a výstup z a do reťazca</a:t>
            </a:r>
            <a:endParaRPr lang="en-US" altLang="sk-SK" dirty="0" smtClean="0"/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169863" y="1771649"/>
            <a:ext cx="9705974" cy="558797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254000" y="1855788"/>
            <a:ext cx="6841144" cy="49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#</a:t>
            </a:r>
            <a:r>
              <a:rPr kumimoji="0" lang="sk-SK" altLang="sk-SK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include</a:t>
            </a:r>
            <a:r>
              <a:rPr kumimoji="0" lang="sk-SK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&lt;</a:t>
            </a:r>
            <a:r>
              <a:rPr kumimoji="0" lang="sk-SK" altLang="sk-SK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</a:t>
            </a:r>
            <a:r>
              <a:rPr kumimoji="0" lang="en-US" altLang="sk-SK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dio.h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int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main()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altLang="sk-SK" dirty="0">
                <a:solidFill>
                  <a:srgbClr val="000000"/>
                </a:solidFill>
              </a:rPr>
              <a:t> </a:t>
            </a:r>
            <a:r>
              <a:rPr lang="sk-SK" altLang="sk-SK" dirty="0" smtClean="0">
                <a:solidFill>
                  <a:srgbClr val="000000"/>
                </a:solidFill>
              </a:rPr>
              <a:t>  </a:t>
            </a:r>
            <a:r>
              <a:rPr kumimoji="0" lang="sk-SK" altLang="sk-SK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int</a:t>
            </a:r>
            <a:r>
              <a:rPr kumimoji="0" lang="sk-SK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i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;</a:t>
            </a:r>
            <a:endParaRPr kumimoji="0" lang="sk-SK" altLang="sk-SK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r>
              <a:rPr kumimoji="0" lang="sk-SK" altLang="sk-SK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char</a:t>
            </a:r>
            <a:r>
              <a:rPr kumimoji="0" lang="sk-SK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s1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[5], s2[10];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r>
              <a:rPr kumimoji="0" lang="en-US" altLang="sk-SK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printf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("</a:t>
            </a:r>
            <a:r>
              <a:rPr kumimoji="0" lang="en-US" altLang="sk-SK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Zadaj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4 </a:t>
            </a:r>
            <a:r>
              <a:rPr kumimoji="0" lang="en-US" altLang="sk-SK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hexa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sk-SK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cislice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");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r>
              <a:rPr kumimoji="0" lang="en-US" altLang="sk-SK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sca</a:t>
            </a:r>
            <a:r>
              <a:rPr kumimoji="0" lang="sk-SK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f("%s", s1);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r>
              <a:rPr kumimoji="0" lang="en-US" altLang="sk-SK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sscanf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(s1, "%x, &amp;</a:t>
            </a:r>
            <a:r>
              <a:rPr kumimoji="0" lang="en-US" altLang="sk-SK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r>
              <a:rPr kumimoji="0" lang="en-US" altLang="sk-SK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sprintf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(s2, "%o", </a:t>
            </a:r>
            <a:r>
              <a:rPr kumimoji="0" lang="en-US" altLang="sk-SK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r>
              <a:rPr kumimoji="0" lang="en-US" altLang="sk-SK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printf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("%s \n", s2);</a:t>
            </a:r>
            <a:endParaRPr kumimoji="0" lang="sk-SK" altLang="sk-SK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r>
              <a:rPr kumimoji="0" lang="sk-SK" altLang="sk-SK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return</a:t>
            </a:r>
            <a:r>
              <a:rPr kumimoji="0" lang="sk-SK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0;</a:t>
            </a:r>
            <a:endParaRPr kumimoji="0" lang="sk-SK" altLang="sk-SK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}</a:t>
            </a:r>
          </a:p>
        </p:txBody>
      </p:sp>
      <p:sp>
        <p:nvSpPr>
          <p:cNvPr id="83983" name="AutoShape 15"/>
          <p:cNvSpPr>
            <a:spLocks noChangeArrowheads="1"/>
          </p:cNvSpPr>
          <p:nvPr/>
        </p:nvSpPr>
        <p:spPr bwMode="auto">
          <a:xfrm>
            <a:off x="5380037" y="4175919"/>
            <a:ext cx="4313237" cy="506413"/>
          </a:xfrm>
          <a:prstGeom prst="wedgeRoundRectCallout">
            <a:avLst>
              <a:gd name="adj1" fmla="val -76431"/>
              <a:gd name="adj2" fmla="val 60764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číta 4 hexadec. číslice</a:t>
            </a:r>
            <a:endParaRPr kumimoji="0" lang="en-US" altLang="sk-SK" sz="27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3984" name="AutoShape 16"/>
          <p:cNvSpPr>
            <a:spLocks noChangeArrowheads="1"/>
          </p:cNvSpPr>
          <p:nvPr/>
        </p:nvSpPr>
        <p:spPr bwMode="auto">
          <a:xfrm>
            <a:off x="5380037" y="4861719"/>
            <a:ext cx="3976687" cy="506413"/>
          </a:xfrm>
          <a:prstGeom prst="wedgeRoundRectCallout">
            <a:avLst>
              <a:gd name="adj1" fmla="val -63032"/>
              <a:gd name="adj2" fmla="val -12500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číslice načíta do </a:t>
            </a:r>
            <a:r>
              <a:rPr kumimoji="0" lang="sk-SK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endParaRPr kumimoji="0" lang="en-US" altLang="sk-SK" sz="27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83985" name="AutoShape 17"/>
          <p:cNvSpPr>
            <a:spLocks noChangeArrowheads="1"/>
          </p:cNvSpPr>
          <p:nvPr/>
        </p:nvSpPr>
        <p:spPr bwMode="auto">
          <a:xfrm>
            <a:off x="5365750" y="5776119"/>
            <a:ext cx="3976687" cy="927100"/>
          </a:xfrm>
          <a:prstGeom prst="wedgeRoundRectCallout">
            <a:avLst>
              <a:gd name="adj1" fmla="val -65149"/>
              <a:gd name="adj2" fmla="val -81769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číslo </a:t>
            </a:r>
            <a:r>
              <a:rPr kumimoji="0" lang="sk-SK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zapíše ako </a:t>
            </a:r>
            <a:r>
              <a:rPr kumimoji="0" lang="sk-SK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osmičkové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do </a:t>
            </a:r>
            <a:r>
              <a:rPr kumimoji="0" lang="sk-SK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s2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Rounded Rectangle 1"/>
          <p:cNvSpPr>
            <a:spLocks noChangeArrowheads="1"/>
          </p:cNvSpPr>
          <p:nvPr/>
        </p:nvSpPr>
        <p:spPr bwMode="auto">
          <a:xfrm>
            <a:off x="6184986" y="1949499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  <a:defRPr/>
            </a:pPr>
            <a:r>
              <a:rPr lang="en-US" altLang="sk-SK" sz="2400" dirty="0">
                <a:solidFill>
                  <a:srgbClr val="000000"/>
                </a:solidFill>
              </a:rPr>
              <a:t>program: </a:t>
            </a:r>
            <a:r>
              <a:rPr lang="sk-SK" altLang="sk-SK" sz="2400" dirty="0" smtClean="0">
                <a:solidFill>
                  <a:srgbClr val="000000"/>
                </a:solidFill>
              </a:rPr>
              <a:t>0</a:t>
            </a:r>
            <a:r>
              <a:rPr lang="en-US" altLang="sk-SK" sz="2400" dirty="0" smtClean="0">
                <a:solidFill>
                  <a:srgbClr val="000000"/>
                </a:solidFill>
              </a:rPr>
              <a:t>9</a:t>
            </a:r>
            <a:r>
              <a:rPr lang="sk-SK" altLang="sk-SK" sz="2400" dirty="0" smtClean="0">
                <a:solidFill>
                  <a:srgbClr val="000000"/>
                </a:solidFill>
              </a:rPr>
              <a:t>p</a:t>
            </a:r>
            <a:r>
              <a:rPr lang="en-US" altLang="sk-SK" sz="2400" dirty="0" smtClean="0">
                <a:solidFill>
                  <a:srgbClr val="000000"/>
                </a:solidFill>
              </a:rPr>
              <a:t>01</a:t>
            </a:r>
            <a:r>
              <a:rPr lang="sk-SK" altLang="sk-SK" sz="2400" dirty="0" smtClean="0">
                <a:solidFill>
                  <a:srgbClr val="000000"/>
                </a:solidFill>
              </a:rPr>
              <a:t>.</a:t>
            </a:r>
            <a:r>
              <a:rPr lang="sk-SK" altLang="sk-SK" sz="2400" dirty="0" err="1" smtClean="0">
                <a:solidFill>
                  <a:srgbClr val="000000"/>
                </a:solidFill>
              </a:rPr>
              <a:t>cpp</a:t>
            </a:r>
            <a:endParaRPr lang="sk-SK" altLang="sk-SK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3" grpId="0" animBg="1" autoUpdateAnimBg="0"/>
      <p:bldP spid="83984" grpId="0" animBg="1" autoUpdateAnimBg="0"/>
      <p:bldP spid="8398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Formátovaný vstup a výstup z a do reťazca</a:t>
            </a:r>
            <a:endParaRPr lang="en-US" altLang="sk-SK" dirty="0" smtClean="0"/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46037" y="3490119"/>
            <a:ext cx="10024862" cy="396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70670" y="3656844"/>
            <a:ext cx="10000229" cy="351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void</a:t>
            </a:r>
            <a:r>
              <a:rPr kumimoji="0" lang="sk-SK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sk-SK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uradnik</a:t>
            </a:r>
            <a:r>
              <a:rPr kumimoji="0" lang="sk-SK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sk-SK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</a:t>
            </a:r>
            <a:r>
              <a:rPr kumimoji="0" lang="sk-SK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s[],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double r</a:t>
            </a:r>
            <a:r>
              <a:rPr kumimoji="0" lang="sk-SK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double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obsah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obvod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obsah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3.14 * r * r;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obvod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2 * 3.14 * r;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sprintf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(s, "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Kruh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polomerom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%f ma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obsah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%f a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obvod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%f",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sz="2200" dirty="0">
                <a:solidFill>
                  <a:srgbClr val="000000"/>
                </a:solidFill>
              </a:rPr>
              <a:t> </a:t>
            </a:r>
            <a:r>
              <a:rPr lang="en-US" altLang="sk-SK" sz="2200" dirty="0" smtClean="0">
                <a:solidFill>
                  <a:srgbClr val="000000"/>
                </a:solidFill>
              </a:rPr>
              <a:t>    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r,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obsah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obvod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</p:txBody>
      </p:sp>
      <p:grpSp>
        <p:nvGrpSpPr>
          <p:cNvPr id="85000" name="Group 8"/>
          <p:cNvGrpSpPr>
            <a:grpSpLocks/>
          </p:cNvGrpSpPr>
          <p:nvPr/>
        </p:nvGrpSpPr>
        <p:grpSpPr bwMode="auto">
          <a:xfrm>
            <a:off x="5075237" y="1585119"/>
            <a:ext cx="4526179" cy="3785583"/>
            <a:chOff x="3096" y="960"/>
            <a:chExt cx="2568" cy="2154"/>
          </a:xfrm>
        </p:grpSpPr>
        <p:sp>
          <p:nvSpPr>
            <p:cNvPr id="43015" name="Rectangle 6"/>
            <p:cNvSpPr>
              <a:spLocks noChangeArrowheads="1"/>
            </p:cNvSpPr>
            <p:nvPr/>
          </p:nvSpPr>
          <p:spPr bwMode="auto">
            <a:xfrm>
              <a:off x="3096" y="960"/>
              <a:ext cx="2568" cy="215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16" name="Text Box 7"/>
            <p:cNvSpPr txBox="1">
              <a:spLocks noChangeArrowheads="1"/>
            </p:cNvSpPr>
            <p:nvPr/>
          </p:nvSpPr>
          <p:spPr bwMode="auto">
            <a:xfrm>
              <a:off x="3154" y="1033"/>
              <a:ext cx="2510" cy="1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void</a:t>
              </a:r>
              <a:r>
                <a:rPr kumimoji="0" lang="sk-SK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</a:t>
              </a:r>
              <a:r>
                <a:rPr kumimoji="0" lang="en-US" altLang="sk-SK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sef</a:t>
              </a:r>
              <a:r>
                <a:rPr kumimoji="0" lang="sk-SK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void</a:t>
              </a:r>
              <a:r>
                <a:rPr kumimoji="0" lang="sk-SK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char </a:t>
              </a:r>
              <a:r>
                <a:rPr kumimoji="0" lang="en-US" altLang="sk-SK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sprava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[100];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</a:t>
              </a:r>
              <a:r>
                <a:rPr kumimoji="0" lang="en-US" altLang="sk-SK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uradnik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</a:t>
              </a:r>
              <a:r>
                <a:rPr kumimoji="0" lang="en-US" altLang="sk-SK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sprava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, 5.0);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</a:t>
              </a:r>
              <a:r>
                <a:rPr kumimoji="0" lang="en-US" altLang="sk-SK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printf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("</a:t>
              </a:r>
              <a:r>
                <a:rPr kumimoji="0" lang="en-US" altLang="sk-SK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Sprava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o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 </a:t>
              </a:r>
              <a:r>
                <a:rPr kumimoji="0" lang="en-US" altLang="sk-SK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kruhu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je:\n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 %s</a:t>
              </a:r>
              <a:r>
                <a:rPr lang="en-US" altLang="sk-SK" dirty="0" smtClean="0">
                  <a:solidFill>
                    <a:srgbClr val="000000"/>
                  </a:solidFill>
                </a:rPr>
                <a:t>\n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", </a:t>
              </a:r>
              <a:r>
                <a:rPr kumimoji="0" lang="en-US" altLang="sk-SK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sprava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}</a:t>
              </a:r>
            </a:p>
          </p:txBody>
        </p:sp>
      </p:grpSp>
      <p:sp>
        <p:nvSpPr>
          <p:cNvPr id="8" name="Rounded Rectangle 1"/>
          <p:cNvSpPr>
            <a:spLocks noChangeArrowheads="1"/>
          </p:cNvSpPr>
          <p:nvPr/>
        </p:nvSpPr>
        <p:spPr bwMode="auto">
          <a:xfrm>
            <a:off x="6519492" y="6698456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  <a:defRPr/>
            </a:pPr>
            <a:r>
              <a:rPr lang="en-US" altLang="sk-SK" sz="2400" dirty="0">
                <a:solidFill>
                  <a:srgbClr val="000000"/>
                </a:solidFill>
              </a:rPr>
              <a:t>program: </a:t>
            </a:r>
            <a:r>
              <a:rPr lang="sk-SK" altLang="sk-SK" sz="2400" dirty="0" smtClean="0">
                <a:solidFill>
                  <a:srgbClr val="000000"/>
                </a:solidFill>
              </a:rPr>
              <a:t>0</a:t>
            </a:r>
            <a:r>
              <a:rPr lang="en-US" altLang="sk-SK" sz="2400" dirty="0" smtClean="0">
                <a:solidFill>
                  <a:srgbClr val="000000"/>
                </a:solidFill>
              </a:rPr>
              <a:t>9</a:t>
            </a:r>
            <a:r>
              <a:rPr lang="sk-SK" altLang="sk-SK" sz="2400" dirty="0" smtClean="0">
                <a:solidFill>
                  <a:srgbClr val="000000"/>
                </a:solidFill>
              </a:rPr>
              <a:t>p</a:t>
            </a:r>
            <a:r>
              <a:rPr lang="en-US" altLang="sk-SK" sz="2400" dirty="0" smtClean="0">
                <a:solidFill>
                  <a:srgbClr val="000000"/>
                </a:solidFill>
              </a:rPr>
              <a:t>02</a:t>
            </a:r>
            <a:r>
              <a:rPr lang="sk-SK" altLang="sk-SK" sz="2400" dirty="0" smtClean="0">
                <a:solidFill>
                  <a:srgbClr val="000000"/>
                </a:solidFill>
              </a:rPr>
              <a:t>.</a:t>
            </a:r>
            <a:r>
              <a:rPr lang="sk-SK" altLang="sk-SK" sz="2400" dirty="0" err="1" smtClean="0">
                <a:solidFill>
                  <a:srgbClr val="000000"/>
                </a:solidFill>
              </a:rPr>
              <a:t>cpp</a:t>
            </a:r>
            <a:endParaRPr lang="sk-SK" altLang="sk-SK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34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Riadkovo orientovan</a:t>
            </a:r>
            <a:r>
              <a:rPr lang="sk-SK" altLang="sk-SK" smtClean="0"/>
              <a:t>ý vstup a výstup z terminálu</a:t>
            </a:r>
            <a:endParaRPr lang="en-US" altLang="sk-SK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601788"/>
            <a:ext cx="9752013" cy="762000"/>
          </a:xfrm>
        </p:spPr>
        <p:txBody>
          <a:bodyPr/>
          <a:lstStyle/>
          <a:p>
            <a:r>
              <a:rPr lang="sk-SK" altLang="sk-SK" sz="2800" smtClean="0"/>
              <a:t>okrem </a:t>
            </a:r>
            <a:r>
              <a:rPr lang="sk-SK" altLang="sk-SK" sz="2800" b="1" smtClean="0">
                <a:latin typeface="Courier New" panose="02070309020205020404" pitchFamily="49" charset="0"/>
              </a:rPr>
              <a:t>scanf()</a:t>
            </a:r>
            <a:r>
              <a:rPr lang="sk-SK" altLang="sk-SK" sz="2800" smtClean="0"/>
              <a:t>, </a:t>
            </a:r>
            <a:r>
              <a:rPr lang="sk-SK" altLang="sk-SK" sz="2800" b="1" smtClean="0">
                <a:latin typeface="Courier New" panose="02070309020205020404" pitchFamily="49" charset="0"/>
              </a:rPr>
              <a:t>printf()</a:t>
            </a:r>
            <a:r>
              <a:rPr lang="sk-SK" altLang="sk-SK" sz="2800" smtClean="0"/>
              <a:t> aj:</a:t>
            </a:r>
            <a:endParaRPr lang="en-US" altLang="sk-SK" sz="2800" smtClean="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38138" y="2446338"/>
            <a:ext cx="4567237" cy="5889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90525" y="2530475"/>
            <a:ext cx="43735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 *gets</a:t>
            </a:r>
            <a:r>
              <a:rPr kumimoji="0" lang="en-US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(char *s);</a:t>
            </a:r>
          </a:p>
        </p:txBody>
      </p:sp>
      <p:sp>
        <p:nvSpPr>
          <p:cNvPr id="44038" name="Rectangle 8"/>
          <p:cNvSpPr>
            <a:spLocks noChangeArrowheads="1"/>
          </p:cNvSpPr>
          <p:nvPr/>
        </p:nvSpPr>
        <p:spPr bwMode="auto">
          <a:xfrm>
            <a:off x="354013" y="5229225"/>
            <a:ext cx="4551362" cy="6318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039" name="Text Box 9"/>
          <p:cNvSpPr txBox="1">
            <a:spLocks noChangeArrowheads="1"/>
          </p:cNvSpPr>
          <p:nvPr/>
        </p:nvSpPr>
        <p:spPr bwMode="auto">
          <a:xfrm>
            <a:off x="406400" y="5316538"/>
            <a:ext cx="39560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puts(char *s);</a:t>
            </a:r>
          </a:p>
        </p:txBody>
      </p:sp>
      <p:sp>
        <p:nvSpPr>
          <p:cNvPr id="44040" name="AutoShape 12"/>
          <p:cNvSpPr>
            <a:spLocks noChangeArrowheads="1"/>
          </p:cNvSpPr>
          <p:nvPr/>
        </p:nvSpPr>
        <p:spPr bwMode="auto">
          <a:xfrm>
            <a:off x="254000" y="3513138"/>
            <a:ext cx="9642475" cy="1349375"/>
          </a:xfrm>
          <a:prstGeom prst="wedgeRoundRectCallout">
            <a:avLst>
              <a:gd name="adj1" fmla="val -34611"/>
              <a:gd name="adj2" fmla="val -89065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číta celý riadok do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na koniec nezapíše </a:t>
            </a:r>
            <a:r>
              <a:rPr kumimoji="0" lang="en-US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\n</a:t>
            </a:r>
            <a:r>
              <a: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ale </a:t>
            </a:r>
            <a:r>
              <a:rPr kumimoji="0" lang="en-US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\0</a:t>
            </a:r>
            <a:r>
              <a: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vracia ukazovateľ na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ak je riadok pr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ázdny dáva do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 </a:t>
            </a:r>
            <a:r>
              <a:rPr kumimoji="0" lang="en-US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\0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 vráti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NULL</a:t>
            </a:r>
            <a:endParaRPr kumimoji="0" lang="en-US" altLang="sk-SK" sz="27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44041" name="AutoShape 13"/>
          <p:cNvSpPr>
            <a:spLocks noChangeArrowheads="1"/>
          </p:cNvSpPr>
          <p:nvPr/>
        </p:nvSpPr>
        <p:spPr bwMode="auto">
          <a:xfrm>
            <a:off x="338138" y="6324600"/>
            <a:ext cx="9390062" cy="928688"/>
          </a:xfrm>
          <a:prstGeom prst="wedgeRoundRectCallout">
            <a:avLst>
              <a:gd name="adj1" fmla="val -39134"/>
              <a:gd name="adj2" fmla="val -108523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vyp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íše reťazec a odriadkuje (</a:t>
            </a:r>
            <a:r>
              <a:rPr kumimoji="0" lang="en-US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\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), vráti nezáporné číslo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ak sa podarilo vypísať, inak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EOF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19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Riadkovo orientovan</a:t>
            </a:r>
            <a:r>
              <a:rPr lang="sk-SK" altLang="sk-SK" smtClean="0"/>
              <a:t>ý vstup a výstup zo súboru</a:t>
            </a:r>
            <a:endParaRPr lang="en-US" altLang="sk-SK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517650"/>
            <a:ext cx="9752013" cy="760413"/>
          </a:xfrm>
        </p:spPr>
        <p:txBody>
          <a:bodyPr/>
          <a:lstStyle/>
          <a:p>
            <a:r>
              <a:rPr lang="sk-SK" altLang="sk-SK" sz="2800" smtClean="0"/>
              <a:t>okrem </a:t>
            </a:r>
            <a:r>
              <a:rPr lang="sk-SK" altLang="sk-SK" sz="2800" b="1" smtClean="0">
                <a:latin typeface="Courier New" panose="02070309020205020404" pitchFamily="49" charset="0"/>
              </a:rPr>
              <a:t>fscanf()</a:t>
            </a:r>
            <a:r>
              <a:rPr lang="sk-SK" altLang="sk-SK" sz="2800" smtClean="0"/>
              <a:t>, </a:t>
            </a:r>
            <a:r>
              <a:rPr lang="sk-SK" altLang="sk-SK" sz="2800" b="1" smtClean="0">
                <a:latin typeface="Courier New" panose="02070309020205020404" pitchFamily="49" charset="0"/>
              </a:rPr>
              <a:t>fprintf()</a:t>
            </a:r>
            <a:r>
              <a:rPr lang="sk-SK" altLang="sk-SK" sz="2800" smtClean="0"/>
              <a:t> aj:</a:t>
            </a:r>
            <a:endParaRPr lang="en-US" altLang="sk-SK" sz="2800" smtClean="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38138" y="2228850"/>
            <a:ext cx="8374062" cy="6588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390525" y="2305050"/>
            <a:ext cx="85407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 *fgets</a:t>
            </a:r>
            <a:r>
              <a:rPr kumimoji="0" lang="en-US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(char *s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int max</a:t>
            </a:r>
            <a:r>
              <a:rPr kumimoji="0" lang="en-US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 *fr</a:t>
            </a:r>
            <a:r>
              <a:rPr kumimoji="0" lang="en-US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45062" name="Rectangle 8"/>
          <p:cNvSpPr>
            <a:spLocks noChangeArrowheads="1"/>
          </p:cNvSpPr>
          <p:nvPr/>
        </p:nvSpPr>
        <p:spPr bwMode="auto">
          <a:xfrm>
            <a:off x="354013" y="4867275"/>
            <a:ext cx="8442325" cy="6143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5063" name="Text Box 9"/>
          <p:cNvSpPr txBox="1">
            <a:spLocks noChangeArrowheads="1"/>
          </p:cNvSpPr>
          <p:nvPr/>
        </p:nvSpPr>
        <p:spPr bwMode="auto">
          <a:xfrm>
            <a:off x="406400" y="4948238"/>
            <a:ext cx="6248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</a:t>
            </a:r>
            <a:r>
              <a:rPr kumimoji="0" lang="en-US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puts(char *s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FILE *fw</a:t>
            </a:r>
            <a:r>
              <a:rPr kumimoji="0" lang="en-US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45064" name="AutoShape 12"/>
          <p:cNvSpPr>
            <a:spLocks noChangeArrowheads="1"/>
          </p:cNvSpPr>
          <p:nvPr/>
        </p:nvSpPr>
        <p:spPr bwMode="auto">
          <a:xfrm>
            <a:off x="254000" y="3205163"/>
            <a:ext cx="9642475" cy="1433512"/>
          </a:xfrm>
          <a:prstGeom prst="wedgeRoundRectCallout">
            <a:avLst>
              <a:gd name="adj1" fmla="val -34722"/>
              <a:gd name="adj2" fmla="val -82106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číta riadok zo súboru do konca riadku ale maximálne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max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znakov, načítané zapíše do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(aj s </a:t>
            </a:r>
            <a:r>
              <a:rPr kumimoji="0" lang="en-US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\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), vracia ukazovateľ na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ak je koniec súboru tak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NULL</a:t>
            </a:r>
            <a:endParaRPr kumimoji="0" lang="en-US" altLang="sk-SK" sz="27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45065" name="AutoShape 13"/>
          <p:cNvSpPr>
            <a:spLocks noChangeArrowheads="1"/>
          </p:cNvSpPr>
          <p:nvPr/>
        </p:nvSpPr>
        <p:spPr bwMode="auto">
          <a:xfrm>
            <a:off x="338138" y="5903913"/>
            <a:ext cx="9390062" cy="1433512"/>
          </a:xfrm>
          <a:prstGeom prst="wedgeRoundRectCallout">
            <a:avLst>
              <a:gd name="adj1" fmla="val -39208"/>
              <a:gd name="adj2" fmla="val -83944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do súboru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fw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vyp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íše reťazec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neodriadkuje ani </a:t>
            </a:r>
            <a:r>
              <a: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eukončuje pomocou </a:t>
            </a:r>
            <a:r>
              <a:rPr kumimoji="0" lang="en-US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\0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vráti nezáporné číslo ak sa </a:t>
            </a:r>
            <a:r>
              <a: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odarilo vypísať, inak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EOF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0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ass design template">
  <a:themeElements>
    <a:clrScheme name="Glass design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Globe">
  <a:themeElements>
    <a:clrScheme name="Glob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ob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ob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Globe">
  <a:themeElements>
    <a:clrScheme name="Glob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ob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ob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Glass design template">
  <a:themeElements>
    <a:clrScheme name="Glass design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heme1">
  <a:themeElements>
    <a:clrScheme name="Glob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ob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ob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Settings\koskova\Application Data\Microsoft\Templates\Glass design template.pot</Template>
  <TotalTime>7800</TotalTime>
  <Words>4802</Words>
  <Application>Microsoft Office PowerPoint</Application>
  <PresentationFormat>Vlastná</PresentationFormat>
  <Paragraphs>839</Paragraphs>
  <Slides>56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5</vt:i4>
      </vt:variant>
      <vt:variant>
        <vt:lpstr>Nadpisy snímok</vt:lpstr>
      </vt:variant>
      <vt:variant>
        <vt:i4>56</vt:i4>
      </vt:variant>
    </vt:vector>
  </HeadingPairs>
  <TitlesOfParts>
    <vt:vector size="67" baseType="lpstr">
      <vt:lpstr>22</vt:lpstr>
      <vt:lpstr>Arial</vt:lpstr>
      <vt:lpstr>Calibri</vt:lpstr>
      <vt:lpstr>Courier New</vt:lpstr>
      <vt:lpstr>Symbol</vt:lpstr>
      <vt:lpstr>Wingdings</vt:lpstr>
      <vt:lpstr>Glass design template</vt:lpstr>
      <vt:lpstr>Globe</vt:lpstr>
      <vt:lpstr>1_Globe</vt:lpstr>
      <vt:lpstr>3_Glass design template</vt:lpstr>
      <vt:lpstr>Theme1</vt:lpstr>
      <vt:lpstr>Reťazce – dokončenie, Riešenie testu, Preprocesor – makrá a podmienený prekad </vt:lpstr>
      <vt:lpstr>Obsah</vt:lpstr>
      <vt:lpstr>Prevody reťazcov na čísla</vt:lpstr>
      <vt:lpstr>Príklad: prevody reťazcov na čísla </vt:lpstr>
      <vt:lpstr>Formátovaný vstup a výstup z a do reťazca</vt:lpstr>
      <vt:lpstr>Formátovaný vstup a výstup z a do reťazca</vt:lpstr>
      <vt:lpstr>Formátovaný vstup a výstup z a do reťazca</vt:lpstr>
      <vt:lpstr>Riadkovo orientovaný vstup a výstup z terminálu</vt:lpstr>
      <vt:lpstr>Riadkovo orientovaný vstup a výstup zo súboru</vt:lpstr>
      <vt:lpstr>Prezentácia programu PowerPoint</vt:lpstr>
      <vt:lpstr>Príklad: riadkovo orientovaný vstup a výstup</vt:lpstr>
      <vt:lpstr>Prezentácia programu PowerPoint</vt:lpstr>
      <vt:lpstr>Prezentácia programu PowerPoint</vt:lpstr>
      <vt:lpstr>Prezentácia programu PowerPoint</vt:lpstr>
      <vt:lpstr>Opakovanie ukazovateľov: aké hodnoty majú premenné?</vt:lpstr>
      <vt:lpstr>Poznámky k testu: Ako správne napísať cyklus - pomôcka</vt:lpstr>
      <vt:lpstr>Ako správne napísať cyklus </vt:lpstr>
      <vt:lpstr>Ako správne napísať cyklus </vt:lpstr>
      <vt:lpstr>Časté nesprávne riešenia z testov: prečo sú nesprávne?</vt:lpstr>
      <vt:lpstr>Použitie ukazovateľovej aritmetiky</vt:lpstr>
      <vt:lpstr>DÚ: námety na cvičenie cyklov</vt:lpstr>
      <vt:lpstr>Úloha z testu: funkcie a práca s poľom</vt:lpstr>
      <vt:lpstr>Úloha z testu: funkcie a práca s poľom</vt:lpstr>
      <vt:lpstr>Pole: index, hodnota a adresa</vt:lpstr>
      <vt:lpstr>Úloha z testu: čo vypíše časť programu?</vt:lpstr>
      <vt:lpstr>Úloha z testu: podmienka</vt:lpstr>
      <vt:lpstr>Zložené logické výrazy (2. prednáška)</vt:lpstr>
      <vt:lpstr>Úloha z testu: práca so súborom</vt:lpstr>
      <vt:lpstr>Úloha z testu: práca so súborom</vt:lpstr>
      <vt:lpstr>Časté chyby</vt:lpstr>
      <vt:lpstr>Činnosť preprocesora</vt:lpstr>
      <vt:lpstr>Konštanty - makrá bez parametrov</vt:lpstr>
      <vt:lpstr>Prezentácia programu PowerPoint</vt:lpstr>
      <vt:lpstr>Kedy sa nerozvinie makro</vt:lpstr>
      <vt:lpstr>Prekrývanie definícií</vt:lpstr>
      <vt:lpstr>Makro ako skrytá časť programu</vt:lpstr>
      <vt:lpstr>Makrá s parametrami</vt:lpstr>
      <vt:lpstr>Makrá s parametrami</vt:lpstr>
      <vt:lpstr>Príklady makier s parametrami</vt:lpstr>
      <vt:lpstr>Makrá s parametrami</vt:lpstr>
      <vt:lpstr>Makrá s parametrami – zátvorkovanie premenných</vt:lpstr>
      <vt:lpstr>Makrá s parametrami – zátvorkovanie tela makra</vt:lpstr>
      <vt:lpstr>Makro bez a so zátvorkami</vt:lpstr>
      <vt:lpstr>Makro bez a so zátvorkami</vt:lpstr>
      <vt:lpstr>Skrytá časť programu – načítanie čísla</vt:lpstr>
      <vt:lpstr>Preddefinované makrá</vt:lpstr>
      <vt:lpstr>Vkladanie súborov</vt:lpstr>
      <vt:lpstr>Podmienený preklad</vt:lpstr>
      <vt:lpstr>Riadenie prekladu hodnotou konštantného výrazu</vt:lpstr>
      <vt:lpstr>Riadenie prekladu hodnotou konštantného makra</vt:lpstr>
      <vt:lpstr>Riadenie prekladu definíciou makra</vt:lpstr>
      <vt:lpstr>Operátory #if defined, #elif a #error</vt:lpstr>
      <vt:lpstr>Operátory defined, #elif a #error - príklad</vt:lpstr>
      <vt:lpstr>Príklad podmieneného prekladu</vt:lpstr>
      <vt:lpstr>Oddelený preklad</vt:lpstr>
      <vt:lpstr>Zhrnutie</vt:lpstr>
    </vt:vector>
  </TitlesOfParts>
  <Company>FIIT STU Bratislava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Procedurálne programovanie</dc:title>
  <dc:creator>koskova</dc:creator>
  <cp:lastModifiedBy>Gabriela Grmanova Koskova</cp:lastModifiedBy>
  <cp:revision>606</cp:revision>
  <cp:lastPrinted>1601-01-01T00:00:00Z</cp:lastPrinted>
  <dcterms:created xsi:type="dcterms:W3CDTF">2005-06-24T10:35:13Z</dcterms:created>
  <dcterms:modified xsi:type="dcterms:W3CDTF">2019-11-20T11:33:43Z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TC010875761033</vt:lpwstr>
  </property>
</Properties>
</file>