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595" r:id="rId2"/>
    <p:sldMasterId id="2147484607" r:id="rId3"/>
    <p:sldMasterId id="2147484619" r:id="rId4"/>
    <p:sldMasterId id="2147484631" r:id="rId5"/>
  </p:sldMasterIdLst>
  <p:sldIdLst>
    <p:sldId id="256" r:id="rId6"/>
    <p:sldId id="309" r:id="rId7"/>
    <p:sldId id="550" r:id="rId8"/>
    <p:sldId id="543" r:id="rId9"/>
    <p:sldId id="544" r:id="rId10"/>
    <p:sldId id="545" r:id="rId11"/>
    <p:sldId id="549" r:id="rId12"/>
    <p:sldId id="546" r:id="rId13"/>
    <p:sldId id="565" r:id="rId14"/>
    <p:sldId id="554" r:id="rId15"/>
    <p:sldId id="566" r:id="rId16"/>
    <p:sldId id="555" r:id="rId17"/>
    <p:sldId id="567" r:id="rId18"/>
    <p:sldId id="551" r:id="rId19"/>
    <p:sldId id="568" r:id="rId20"/>
    <p:sldId id="552" r:id="rId21"/>
    <p:sldId id="548" r:id="rId22"/>
    <p:sldId id="540" r:id="rId23"/>
    <p:sldId id="553" r:id="rId24"/>
    <p:sldId id="557" r:id="rId25"/>
    <p:sldId id="570" r:id="rId26"/>
    <p:sldId id="558" r:id="rId27"/>
    <p:sldId id="571" r:id="rId28"/>
    <p:sldId id="559" r:id="rId29"/>
    <p:sldId id="560" r:id="rId30"/>
    <p:sldId id="569" r:id="rId31"/>
    <p:sldId id="561" r:id="rId32"/>
    <p:sldId id="562" r:id="rId33"/>
    <p:sldId id="563" r:id="rId34"/>
    <p:sldId id="564" r:id="rId35"/>
    <p:sldId id="524" r:id="rId36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64" y="52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1CCECD0C-8899-4533-B63F-697619D55E4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2584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DBBA3-3332-4A16-A33C-804B82C406B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92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68741-1EA7-4348-9707-A6B6044FD73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7156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4CCD1-6BAC-4073-AE40-D7FF28A99EDA}" type="slidenum"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79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1AC943-1542-48A6-BD9F-C9EA5008C136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4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68318-47C3-4CDA-BBFB-F9424DF048D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6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7378F-F9FC-4C21-A710-AD6B2E07C02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955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A7202D-6904-4E89-B990-2AEDFCC3563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48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9CACF-0578-4070-9191-CD1F9840C27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90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6EA4A-2229-4427-B22E-78D68653944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56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4335A-1033-4452-BF2D-185A0D0F3F2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8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A87BD-B8F0-4791-BE4B-36F9960E2B4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84102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915F38-2816-45F1-901B-FBF07036A2A3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758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57927-BB97-4CFB-9CDF-7201DA82562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85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FF7393-EE77-42D8-BCEB-BC74FB095142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716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526F80-F6AE-4CC1-81F5-45BE0F08B358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89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FA65A-74CC-4C2B-BED9-2189FA1136D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990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3B9A35-AB34-4C1A-85BE-C0091B350287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110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12FD0-B7B3-4301-A6CC-B647303EC69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948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6896EC-E16D-41DB-8D15-60A0CC87687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562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A4A-60C6-4961-8396-3CBE3491A6CC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63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77A978-3615-4B2A-B599-E8D086B13C55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0913A-87D4-42DA-9CDF-54F979570B6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881529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22E56C-5BBB-46C4-A77A-5D0E7463FF7C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594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694B9-5116-4326-872F-D612A576A38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349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203378-FA44-42B6-B293-92B659A0CE2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99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79305-5F8E-4D5D-9543-C01C0AC099FC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348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549"/>
            </a:lvl1pPr>
          </a:lstStyle>
          <a:p>
            <a:pPr defTabSz="1011966">
              <a:defRPr/>
            </a:pPr>
            <a:fld id="{80D565CF-1C78-4CBA-9DE3-7194357761EA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59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4D1474A-A64A-4D20-95FF-0204ADDC60A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954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27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3"/>
            <a:ext cx="8627904" cy="1660277"/>
          </a:xfrm>
        </p:spPr>
        <p:txBody>
          <a:bodyPr anchor="b"/>
          <a:lstStyle>
            <a:lvl1pPr marL="0" indent="0">
              <a:buNone/>
              <a:defRPr sz="2213"/>
            </a:lvl1pPr>
            <a:lvl2pPr marL="505878" indent="0">
              <a:buNone/>
              <a:defRPr sz="1992"/>
            </a:lvl2pPr>
            <a:lvl3pPr marL="1011751" indent="0">
              <a:buNone/>
              <a:defRPr sz="1771"/>
            </a:lvl3pPr>
            <a:lvl4pPr marL="1517625" indent="0">
              <a:buNone/>
              <a:defRPr sz="1549"/>
            </a:lvl4pPr>
            <a:lvl5pPr marL="2023500" indent="0">
              <a:buNone/>
              <a:defRPr sz="1549"/>
            </a:lvl5pPr>
            <a:lvl6pPr marL="2529375" indent="0">
              <a:buNone/>
              <a:defRPr sz="1549"/>
            </a:lvl6pPr>
            <a:lvl7pPr marL="3035251" indent="0">
              <a:buNone/>
              <a:defRPr sz="1549"/>
            </a:lvl7pPr>
            <a:lvl8pPr marL="3541125" indent="0">
              <a:buNone/>
              <a:defRPr sz="1549"/>
            </a:lvl8pPr>
            <a:lvl9pPr marL="4046997" indent="0">
              <a:buNone/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F9658BBE-5BE9-489A-B407-9FD1192107F7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234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C9C666E-F842-41C9-8CEC-2BD8790D79C8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70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6" y="1698934"/>
            <a:ext cx="4486651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6" y="2406962"/>
            <a:ext cx="4486651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2A4C0215-5C36-49BF-AC7B-F4D1EFCB6F69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251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66AF630E-8DC9-473C-B38A-B1F9C0B7C521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09A43-4ECF-4286-A21D-F0F96444BEB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572758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8EE3F07F-5322-4A67-8DFC-CB13C78D54B0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54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0"/>
            <a:ext cx="3339436" cy="519166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574813A7-3509-4D06-985E-E83DF7EAF065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146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41"/>
            </a:lvl1pPr>
            <a:lvl2pPr marL="505878" indent="0">
              <a:buNone/>
              <a:defRPr sz="3099"/>
            </a:lvl2pPr>
            <a:lvl3pPr marL="1011751" indent="0">
              <a:buNone/>
              <a:defRPr sz="2656"/>
            </a:lvl3pPr>
            <a:lvl4pPr marL="1517625" indent="0">
              <a:buNone/>
              <a:defRPr sz="2213"/>
            </a:lvl4pPr>
            <a:lvl5pPr marL="2023500" indent="0">
              <a:buNone/>
              <a:defRPr sz="2213"/>
            </a:lvl5pPr>
            <a:lvl6pPr marL="2529375" indent="0">
              <a:buNone/>
              <a:defRPr sz="2213"/>
            </a:lvl6pPr>
            <a:lvl7pPr marL="3035251" indent="0">
              <a:buNone/>
              <a:defRPr sz="2213"/>
            </a:lvl7pPr>
            <a:lvl8pPr marL="3541125" indent="0">
              <a:buNone/>
              <a:defRPr sz="2213"/>
            </a:lvl8pPr>
            <a:lvl9pPr marL="4046997" indent="0">
              <a:buNone/>
              <a:defRPr sz="2213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AAA9549A-A6EC-4CC5-87C9-56A0E50B7A7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79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A25ADFE-5A1E-495B-8485-9E648CDC513C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02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7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7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761A5E80-F9A4-4EE0-B7F2-5316D26F421B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4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549"/>
            </a:lvl1pPr>
          </a:lstStyle>
          <a:p>
            <a:pPr defTabSz="1011966">
              <a:defRPr/>
            </a:pPr>
            <a:fld id="{80D565CF-1C78-4CBA-9DE3-7194357761EA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91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4D1474A-A64A-4D20-95FF-0204ADDC60A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28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27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3"/>
            <a:ext cx="8627904" cy="1660277"/>
          </a:xfrm>
        </p:spPr>
        <p:txBody>
          <a:bodyPr anchor="b"/>
          <a:lstStyle>
            <a:lvl1pPr marL="0" indent="0">
              <a:buNone/>
              <a:defRPr sz="2213"/>
            </a:lvl1pPr>
            <a:lvl2pPr marL="505878" indent="0">
              <a:buNone/>
              <a:defRPr sz="1992"/>
            </a:lvl2pPr>
            <a:lvl3pPr marL="1011751" indent="0">
              <a:buNone/>
              <a:defRPr sz="1771"/>
            </a:lvl3pPr>
            <a:lvl4pPr marL="1517625" indent="0">
              <a:buNone/>
              <a:defRPr sz="1549"/>
            </a:lvl4pPr>
            <a:lvl5pPr marL="2023500" indent="0">
              <a:buNone/>
              <a:defRPr sz="1549"/>
            </a:lvl5pPr>
            <a:lvl6pPr marL="2529375" indent="0">
              <a:buNone/>
              <a:defRPr sz="1549"/>
            </a:lvl6pPr>
            <a:lvl7pPr marL="3035251" indent="0">
              <a:buNone/>
              <a:defRPr sz="1549"/>
            </a:lvl7pPr>
            <a:lvl8pPr marL="3541125" indent="0">
              <a:buNone/>
              <a:defRPr sz="1549"/>
            </a:lvl8pPr>
            <a:lvl9pPr marL="4046997" indent="0">
              <a:buNone/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F9658BBE-5BE9-489A-B407-9FD1192107F7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59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C9C666E-F842-41C9-8CEC-2BD8790D79C8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778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6" y="1698934"/>
            <a:ext cx="4486651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6" y="2406962"/>
            <a:ext cx="4486651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2A4C0215-5C36-49BF-AC7B-F4D1EFCB6F69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6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5AA4-4EDD-4279-BAD7-9486695D926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657170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66AF630E-8DC9-473C-B38A-B1F9C0B7C521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988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8EE3F07F-5322-4A67-8DFC-CB13C78D54B0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81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0"/>
            <a:ext cx="3339436" cy="519166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574813A7-3509-4D06-985E-E83DF7EAF065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19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41"/>
            </a:lvl1pPr>
            <a:lvl2pPr marL="505878" indent="0">
              <a:buNone/>
              <a:defRPr sz="3099"/>
            </a:lvl2pPr>
            <a:lvl3pPr marL="1011751" indent="0">
              <a:buNone/>
              <a:defRPr sz="2656"/>
            </a:lvl3pPr>
            <a:lvl4pPr marL="1517625" indent="0">
              <a:buNone/>
              <a:defRPr sz="2213"/>
            </a:lvl4pPr>
            <a:lvl5pPr marL="2023500" indent="0">
              <a:buNone/>
              <a:defRPr sz="2213"/>
            </a:lvl5pPr>
            <a:lvl6pPr marL="2529375" indent="0">
              <a:buNone/>
              <a:defRPr sz="2213"/>
            </a:lvl6pPr>
            <a:lvl7pPr marL="3035251" indent="0">
              <a:buNone/>
              <a:defRPr sz="2213"/>
            </a:lvl7pPr>
            <a:lvl8pPr marL="3541125" indent="0">
              <a:buNone/>
              <a:defRPr sz="2213"/>
            </a:lvl8pPr>
            <a:lvl9pPr marL="4046997" indent="0">
              <a:buNone/>
              <a:defRPr sz="2213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AAA9549A-A6EC-4CC5-87C9-56A0E50B7A7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702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A25ADFE-5A1E-495B-8485-9E648CDC513C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224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7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7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761A5E80-F9A4-4EE0-B7F2-5316D26F421B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5922E-FB37-4E83-8998-CF73757A104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85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2C631-11AD-4773-90E7-F01C6745723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091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DD755-CBDD-4D57-B3A5-1F50A6E99AB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151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82870-4900-4009-840F-1CC3788A9C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9010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latin typeface="Arial" panose="020B0604020202020204" pitchFamily="34" charset="0"/>
              </a:defRPr>
            </a:lvl1pPr>
          </a:lstStyle>
          <a:p>
            <a:fld id="{E1E418F5-FFEC-4C6B-8CFF-7A9458AA9BBD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BF2853-6B51-4384-97D0-DE9E74F2A1D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2E9471-425C-400B-AA18-AF140DE6F5C3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76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ct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fld id="{BC05197C-1A90-4DE3-83F0-DAC191657363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5pPr>
      <a:lvl6pPr marL="505878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1011751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517625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2023500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7731" indent="-377731" algn="l" rtl="0" eaLnBrk="0" fontAlgn="base" hangingPunct="0">
        <a:spcBef>
          <a:spcPct val="20000"/>
        </a:spcBef>
        <a:spcAft>
          <a:spcPct val="0"/>
        </a:spcAft>
        <a:buChar char="•"/>
        <a:defRPr sz="3209">
          <a:solidFill>
            <a:schemeClr val="tx1"/>
          </a:solidFill>
          <a:latin typeface="+mn-lt"/>
          <a:ea typeface="+mn-ea"/>
          <a:cs typeface="+mn-cs"/>
        </a:defRPr>
      </a:lvl1pPr>
      <a:lvl2pPr marL="820466" indent="-314483" algn="l" rtl="0" eaLnBrk="0" fontAlgn="base" hangingPunct="0">
        <a:spcBef>
          <a:spcPct val="20000"/>
        </a:spcBef>
        <a:spcAft>
          <a:spcPct val="0"/>
        </a:spcAft>
        <a:buChar char="–"/>
        <a:defRPr sz="2767">
          <a:solidFill>
            <a:schemeClr val="tx1"/>
          </a:solidFill>
          <a:latin typeface="+mn-lt"/>
        </a:defRPr>
      </a:lvl2pPr>
      <a:lvl3pPr marL="1263202" indent="-251235" algn="l" rtl="0" eaLnBrk="0" fontAlgn="base" hangingPunct="0">
        <a:spcBef>
          <a:spcPct val="20000"/>
        </a:spcBef>
        <a:spcAft>
          <a:spcPct val="0"/>
        </a:spcAft>
        <a:buChar char="•"/>
        <a:defRPr sz="2435">
          <a:solidFill>
            <a:schemeClr val="tx1"/>
          </a:solidFill>
          <a:latin typeface="+mn-lt"/>
        </a:defRPr>
      </a:lvl3pPr>
      <a:lvl4pPr marL="1769185" indent="-25123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5168" indent="-25123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2312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88187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794063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299938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878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7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6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50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37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2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1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6997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ct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fld id="{BC05197C-1A90-4DE3-83F0-DAC191657363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5pPr>
      <a:lvl6pPr marL="505878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1011751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517625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2023500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7731" indent="-377731" algn="l" rtl="0" eaLnBrk="0" fontAlgn="base" hangingPunct="0">
        <a:spcBef>
          <a:spcPct val="20000"/>
        </a:spcBef>
        <a:spcAft>
          <a:spcPct val="0"/>
        </a:spcAft>
        <a:buChar char="•"/>
        <a:defRPr sz="3209">
          <a:solidFill>
            <a:schemeClr val="tx1"/>
          </a:solidFill>
          <a:latin typeface="+mn-lt"/>
          <a:ea typeface="+mn-ea"/>
          <a:cs typeface="+mn-cs"/>
        </a:defRPr>
      </a:lvl1pPr>
      <a:lvl2pPr marL="820466" indent="-314483" algn="l" rtl="0" eaLnBrk="0" fontAlgn="base" hangingPunct="0">
        <a:spcBef>
          <a:spcPct val="20000"/>
        </a:spcBef>
        <a:spcAft>
          <a:spcPct val="0"/>
        </a:spcAft>
        <a:buChar char="–"/>
        <a:defRPr sz="2767">
          <a:solidFill>
            <a:schemeClr val="tx1"/>
          </a:solidFill>
          <a:latin typeface="+mn-lt"/>
        </a:defRPr>
      </a:lvl2pPr>
      <a:lvl3pPr marL="1263202" indent="-251235" algn="l" rtl="0" eaLnBrk="0" fontAlgn="base" hangingPunct="0">
        <a:spcBef>
          <a:spcPct val="20000"/>
        </a:spcBef>
        <a:spcAft>
          <a:spcPct val="0"/>
        </a:spcAft>
        <a:buChar char="•"/>
        <a:defRPr sz="2435">
          <a:solidFill>
            <a:schemeClr val="tx1"/>
          </a:solidFill>
          <a:latin typeface="+mn-lt"/>
        </a:defRPr>
      </a:lvl3pPr>
      <a:lvl4pPr marL="1769185" indent="-25123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5168" indent="-25123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2312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88187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794063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299938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878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7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6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50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37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2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1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6997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sk-SK" dirty="0" err="1" smtClean="0"/>
              <a:t>Opakovanie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1</a:t>
            </a:r>
          </a:p>
          <a:p>
            <a:r>
              <a:rPr lang="sk-SK" altLang="sk-SK" b="0" kern="0" dirty="0" smtClean="0"/>
              <a:t>1</a:t>
            </a:r>
            <a:r>
              <a:rPr lang="en-US" altLang="sk-SK" b="0" kern="0" dirty="0" smtClean="0"/>
              <a:t>1</a:t>
            </a:r>
            <a:r>
              <a:rPr lang="sk-SK" altLang="sk-SK" b="0" kern="0" dirty="0" smtClean="0"/>
              <a:t>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Kontrola konca s</a:t>
            </a:r>
            <a:r>
              <a:rPr lang="sk-SK" altLang="sk-SK" smtClean="0"/>
              <a:t>úbora</a:t>
            </a:r>
            <a:r>
              <a:rPr lang="en-US" altLang="sk-SK" smtClean="0"/>
              <a:t> – aj vo vnoren</a:t>
            </a:r>
            <a:r>
              <a:rPr lang="sk-SK" altLang="sk-SK" smtClean="0"/>
              <a:t>ých cykloch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61887" y="3185615"/>
            <a:ext cx="8716015" cy="291470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77" tIns="50588" rIns="101177" bIns="5058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spcBef>
                <a:spcPct val="0"/>
              </a:spcBef>
              <a:buNone/>
            </a:pPr>
            <a:endParaRPr lang="sk-SK" altLang="sk-SK" sz="1992" b="0">
              <a:solidFill>
                <a:srgbClr val="000000"/>
              </a:solidFill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661888" y="3273460"/>
            <a:ext cx="8649253" cy="28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77" tIns="50588" rIns="101177" bIns="5058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spcBef>
                <a:spcPct val="0"/>
              </a:spcBef>
              <a:buNone/>
            </a:pP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w</a:t>
            </a:r>
            <a:r>
              <a:rPr lang="sk-SK" altLang="sk-SK" sz="2213" dirty="0" err="1">
                <a:solidFill>
                  <a:srgbClr val="000000"/>
                </a:solidFill>
                <a:latin typeface="Courier New" pitchFamily="49" charset="0"/>
              </a:rPr>
              <a:t>hile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((c = </a:t>
            </a:r>
            <a:r>
              <a:rPr lang="en-US" altLang="sk-SK" sz="2213" dirty="0" err="1">
                <a:solidFill>
                  <a:srgbClr val="000000"/>
                </a:solidFill>
                <a:latin typeface="Courier New" pitchFamily="49" charset="0"/>
              </a:rPr>
              <a:t>getc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(f)) != EOF) {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if(</a:t>
            </a:r>
            <a:r>
              <a:rPr lang="en-US" altLang="sk-SK" sz="2213" dirty="0" err="1">
                <a:solidFill>
                  <a:srgbClr val="000000"/>
                </a:solidFill>
                <a:latin typeface="Courier New" pitchFamily="49" charset="0"/>
              </a:rPr>
              <a:t>isalpha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(c)) {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   while ((c = </a:t>
            </a:r>
            <a:r>
              <a:rPr lang="en-US" altLang="sk-SK" sz="2213" dirty="0" err="1">
                <a:solidFill>
                  <a:srgbClr val="000000"/>
                </a:solidFill>
                <a:latin typeface="Courier New" pitchFamily="49" charset="0"/>
              </a:rPr>
              <a:t>getc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(f))</a:t>
            </a:r>
            <a:r>
              <a:rPr lang="en-US" altLang="sk-SK" sz="2213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!=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' ') </a:t>
            </a:r>
            <a:endParaRPr lang="en-US" altLang="sk-SK" sz="2213" dirty="0">
              <a:solidFill>
                <a:srgbClr val="000000"/>
              </a:solidFill>
              <a:latin typeface="Courier New" pitchFamily="49" charset="0"/>
            </a:endParaRP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      ;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…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900827" y="2194719"/>
            <a:ext cx="9035772" cy="876697"/>
          </a:xfrm>
          <a:prstGeom prst="wedgeRoundRectCallout">
            <a:avLst>
              <a:gd name="adj1" fmla="val 6690"/>
              <a:gd name="adj2" fmla="val 18012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101177" tIns="50588" rIns="101177" bIns="5058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spcBef>
                <a:spcPct val="0"/>
              </a:spcBef>
              <a:buNone/>
            </a:pPr>
            <a:r>
              <a:rPr lang="en-US" altLang="sk-SK" sz="2400" b="0" dirty="0" err="1">
                <a:solidFill>
                  <a:srgbClr val="000000"/>
                </a:solidFill>
              </a:rPr>
              <a:t>Aj</a:t>
            </a:r>
            <a:r>
              <a:rPr lang="en-US" altLang="sk-SK" sz="2400" b="0" dirty="0">
                <a:solidFill>
                  <a:srgbClr val="000000"/>
                </a:solidFill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</a:rPr>
              <a:t>tu</a:t>
            </a:r>
            <a:r>
              <a:rPr lang="en-US" altLang="sk-SK" sz="2400" b="0" dirty="0">
                <a:solidFill>
                  <a:srgbClr val="000000"/>
                </a:solidFill>
              </a:rPr>
              <a:t> je </a:t>
            </a:r>
            <a:r>
              <a:rPr lang="en-US" altLang="sk-SK" sz="2400" b="0" dirty="0" err="1">
                <a:solidFill>
                  <a:srgbClr val="000000"/>
                </a:solidFill>
              </a:rPr>
              <a:t>potrebn</a:t>
            </a:r>
            <a:r>
              <a:rPr lang="sk-SK" altLang="sk-SK" sz="2400" b="0" dirty="0">
                <a:solidFill>
                  <a:srgbClr val="000000"/>
                </a:solidFill>
              </a:rPr>
              <a:t>é kontrolovať, či skončil súbor. Ak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== EOF</a:t>
            </a:r>
            <a:r>
              <a:rPr lang="sk-SK" altLang="sk-SK" sz="2400" b="0" dirty="0">
                <a:solidFill>
                  <a:srgbClr val="000000"/>
                </a:solidFill>
              </a:rPr>
              <a:t>, tak sa budete cykliť donekonečna...</a:t>
            </a:r>
            <a:endParaRPr lang="en-US" altLang="sk-SK" sz="2400" b="0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84088" y="4328319"/>
            <a:ext cx="5998080" cy="39881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77" tIns="50588" rIns="101177" bIns="5058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((c = </a:t>
            </a:r>
            <a:r>
              <a:rPr lang="en-US" altLang="sk-SK" sz="2213" dirty="0" err="1">
                <a:solidFill>
                  <a:srgbClr val="000000"/>
                </a:solidFill>
                <a:latin typeface="Courier New" pitchFamily="49" charset="0"/>
              </a:rPr>
              <a:t>getc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(f)) </a:t>
            </a:r>
            <a:r>
              <a:rPr lang="en-US" altLang="sk-SK" sz="2213" dirty="0">
                <a:solidFill>
                  <a:srgbClr val="FF0000"/>
                </a:solidFill>
                <a:latin typeface="Courier New" pitchFamily="49" charset="0"/>
              </a:rPr>
              <a:t>!= EOF &amp;&amp; 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altLang="sk-SK" sz="2213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!=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' ') </a:t>
            </a:r>
            <a:endParaRPr lang="en-US" altLang="sk-SK" sz="2213" b="0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119" y="1484588"/>
            <a:ext cx="9884358" cy="103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177" tIns="50588" rIns="101177" bIns="5058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buNone/>
            </a:pPr>
            <a:r>
              <a:rPr lang="sk-SK" altLang="sk-SK" sz="2656" b="0" dirty="0">
                <a:solidFill>
                  <a:srgbClr val="FF0000"/>
                </a:solidFill>
              </a:rPr>
              <a:t>Často sa dá takýmto vnoreným cyklom VYHNÚŤ!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27219" y="6309519"/>
            <a:ext cx="9272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Program m</a:t>
            </a:r>
            <a:r>
              <a:rPr lang="sk-SK" b="0" dirty="0" smtClean="0">
                <a:latin typeface="+mn-lt"/>
              </a:rPr>
              <a:t>á byť </a:t>
            </a:r>
            <a:r>
              <a:rPr lang="sk-SK" b="0" dirty="0" smtClean="0">
                <a:solidFill>
                  <a:srgbClr val="FF0000"/>
                </a:solidFill>
                <a:latin typeface="+mn-lt"/>
              </a:rPr>
              <a:t>dostatočne robustný </a:t>
            </a:r>
            <a:r>
              <a:rPr lang="sk-SK" b="0" dirty="0" smtClean="0">
                <a:latin typeface="+mn-lt"/>
              </a:rPr>
              <a:t>voči tomu, že </a:t>
            </a:r>
            <a:r>
              <a:rPr lang="sk-SK" b="0" dirty="0" smtClean="0">
                <a:solidFill>
                  <a:srgbClr val="FF0000"/>
                </a:solidFill>
                <a:latin typeface="+mn-lt"/>
              </a:rPr>
              <a:t>koniec súboru môže nastať skôr ako očakávame</a:t>
            </a:r>
            <a:r>
              <a:rPr lang="sk-SK" b="0" dirty="0" smtClean="0">
                <a:latin typeface="+mn-lt"/>
              </a:rPr>
              <a:t>, skôr ako príde medzera, koniec riadku a pod.</a:t>
            </a:r>
            <a:endParaRPr lang="sk-SK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9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Súbory: </a:t>
            </a:r>
            <a:r>
              <a:rPr lang="sk-SK" dirty="0" err="1" smtClean="0"/>
              <a:t>čít</a:t>
            </a:r>
            <a:r>
              <a:rPr lang="en-US" dirty="0" smtClean="0"/>
              <a:t>a</a:t>
            </a:r>
            <a:r>
              <a:rPr lang="sk-SK" dirty="0" smtClean="0"/>
              <a:t>nie po znakoch, slovách, riadkoch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828800"/>
            <a:ext cx="9753600" cy="31091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Pred tým, ako začnete písať program, zamyslite sa, či je pre Vás výhodné čítať:</a:t>
            </a:r>
          </a:p>
          <a:p>
            <a:pPr lvl="1"/>
            <a:r>
              <a:rPr lang="sk-SK" sz="2400" b="0" kern="0" dirty="0" smtClean="0">
                <a:solidFill>
                  <a:srgbClr val="FF0000"/>
                </a:solidFill>
              </a:rPr>
              <a:t>Po znakoch: </a:t>
            </a:r>
            <a:r>
              <a:rPr lang="sk-SK" sz="2400" b="0" kern="0" dirty="0" smtClean="0"/>
              <a:t>keď neriešite slová, ale znaky (aj len jeden typ znakov, napr. 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sk-SK" sz="2400" b="0" kern="0" dirty="0" smtClean="0"/>
              <a:t>)</a:t>
            </a:r>
          </a:p>
          <a:p>
            <a:pPr lvl="1"/>
            <a:r>
              <a:rPr lang="sk-SK" sz="2400" b="0" kern="0" dirty="0" smtClean="0">
                <a:solidFill>
                  <a:srgbClr val="FF0000"/>
                </a:solidFill>
              </a:rPr>
              <a:t>Po slovách</a:t>
            </a:r>
            <a:r>
              <a:rPr lang="en-US" sz="2400" b="0" kern="0" dirty="0" smtClean="0">
                <a:solidFill>
                  <a:srgbClr val="FF0000"/>
                </a:solidFill>
              </a:rPr>
              <a:t>: </a:t>
            </a:r>
            <a:r>
              <a:rPr lang="en-US" sz="2400" b="0" kern="0" dirty="0" err="1" smtClean="0"/>
              <a:t>ak</a:t>
            </a:r>
            <a:r>
              <a:rPr lang="en-US" sz="2400" b="0" kern="0" dirty="0" smtClean="0"/>
              <a:t> </a:t>
            </a:r>
            <a:r>
              <a:rPr lang="sk-SK" sz="2400" b="0" kern="0" dirty="0" smtClean="0"/>
              <a:t>spracovávate slová (počet slov, ich dĺžka)</a:t>
            </a:r>
          </a:p>
          <a:p>
            <a:pPr lvl="1"/>
            <a:r>
              <a:rPr lang="sk-SK" sz="2400" b="0" kern="0" dirty="0" smtClean="0">
                <a:solidFill>
                  <a:srgbClr val="FF0000"/>
                </a:solidFill>
              </a:rPr>
              <a:t>Po riadkoch: </a:t>
            </a:r>
            <a:r>
              <a:rPr lang="en-US" sz="2400" b="0" kern="0" dirty="0" err="1" smtClean="0"/>
              <a:t>napr</a:t>
            </a:r>
            <a:r>
              <a:rPr lang="en-US" sz="2400" b="0" kern="0" dirty="0" smtClean="0"/>
              <a:t>. </a:t>
            </a:r>
            <a:r>
              <a:rPr lang="sk-SK" sz="2400" b="0" kern="0" dirty="0" smtClean="0"/>
              <a:t>zistenie dĺžky riadkov</a:t>
            </a:r>
            <a:r>
              <a:rPr lang="en-US" sz="2400" b="0" kern="0" dirty="0" smtClean="0"/>
              <a:t>; </a:t>
            </a:r>
            <a:r>
              <a:rPr lang="sk-SK" sz="2400" b="0" kern="0" dirty="0" smtClean="0"/>
              <a:t>niekedy môže zbytočne komplikovať situáciu, keď spracovávame jednotlivé znaky alebo slová </a:t>
            </a:r>
          </a:p>
          <a:p>
            <a:pPr lvl="1"/>
            <a:endParaRPr lang="sk-SK" sz="20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Ošetrenie posledného riadku súboru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676400"/>
            <a:ext cx="9753600" cy="10517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V niektorých prípadoch je potrebné ošetrovať posledný riadok zvlášť</a:t>
            </a:r>
            <a:endParaRPr lang="en-US" sz="2400" b="0" kern="0" dirty="0">
              <a:solidFill>
                <a:srgbClr val="FF0000"/>
              </a:solidFill>
            </a:endParaRPr>
          </a:p>
          <a:p>
            <a:pPr lvl="1"/>
            <a:r>
              <a:rPr lang="en-US" sz="2400" b="0" kern="0" dirty="0" err="1" smtClean="0"/>
              <a:t>Napr</a:t>
            </a:r>
            <a:r>
              <a:rPr lang="en-US" sz="2400" b="0" kern="0" dirty="0" smtClean="0"/>
              <a:t>.: </a:t>
            </a:r>
            <a:r>
              <a:rPr lang="en-US" sz="2400" b="0" kern="0" dirty="0" err="1" smtClean="0"/>
              <a:t>pri</a:t>
            </a:r>
            <a:r>
              <a:rPr lang="en-US" sz="2400" b="0" kern="0" dirty="0" smtClean="0"/>
              <a:t> </a:t>
            </a:r>
            <a:r>
              <a:rPr lang="en-US" sz="2400" b="0" kern="0" dirty="0" err="1" smtClean="0"/>
              <a:t>zis</a:t>
            </a:r>
            <a:r>
              <a:rPr lang="sk-SK" sz="2400" b="0" kern="0" dirty="0" err="1" smtClean="0"/>
              <a:t>ťovaní</a:t>
            </a:r>
            <a:r>
              <a:rPr lang="sk-SK" sz="2400" b="0" kern="0" dirty="0" smtClean="0"/>
              <a:t> dĺžky najdlhšieho riadku – po znakoch: </a:t>
            </a:r>
            <a:r>
              <a:rPr lang="sk-SK" sz="2400" b="0" kern="0" dirty="0" smtClean="0">
                <a:solidFill>
                  <a:srgbClr val="FF0000"/>
                </a:solidFill>
              </a:rPr>
              <a:t>posledný riadok nemusí byť ukončený znakom </a:t>
            </a:r>
            <a:r>
              <a:rPr lang="en-US" altLang="sk-SK" sz="2400" dirty="0" smtClean="0">
                <a:solidFill>
                  <a:srgbClr val="FF0000"/>
                </a:solidFill>
                <a:latin typeface="Courier New" pitchFamily="49" charset="0"/>
              </a:rPr>
              <a:t>'\</a:t>
            </a:r>
            <a:r>
              <a:rPr lang="en-US" altLang="sk-SK" sz="2400" dirty="0">
                <a:solidFill>
                  <a:srgbClr val="FF0000"/>
                </a:solidFill>
                <a:latin typeface="Courier New" pitchFamily="49" charset="0"/>
              </a:rPr>
              <a:t>n'</a:t>
            </a:r>
            <a:endParaRPr lang="en-US" b="0" kern="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1888" y="3490119"/>
            <a:ext cx="6242150" cy="396210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77" tIns="50588" rIns="101177" bIns="5058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spcBef>
                <a:spcPct val="0"/>
              </a:spcBef>
              <a:buNone/>
            </a:pPr>
            <a:endParaRPr lang="sk-SK" altLang="sk-SK" sz="1992" b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1888" y="3577964"/>
            <a:ext cx="5937349" cy="384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77" tIns="50588" rIns="101177" bIns="5058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11966">
              <a:spcBef>
                <a:spcPct val="0"/>
              </a:spcBef>
              <a:buNone/>
            </a:pP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w</a:t>
            </a:r>
            <a:r>
              <a:rPr lang="sk-SK" altLang="sk-SK" sz="2213" dirty="0" err="1">
                <a:solidFill>
                  <a:srgbClr val="000000"/>
                </a:solidFill>
                <a:latin typeface="Courier New" pitchFamily="49" charset="0"/>
              </a:rPr>
              <a:t>hile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((c = </a:t>
            </a:r>
            <a:r>
              <a:rPr lang="en-US" altLang="sk-SK" sz="2213" dirty="0" err="1">
                <a:solidFill>
                  <a:srgbClr val="000000"/>
                </a:solidFill>
                <a:latin typeface="Courier New" pitchFamily="49" charset="0"/>
              </a:rPr>
              <a:t>getc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(f)) != EOF) {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if(</a:t>
            </a:r>
            <a:r>
              <a:rPr lang="sk-SK" altLang="sk-SK" sz="2213" dirty="0" smtClean="0">
                <a:solidFill>
                  <a:srgbClr val="000000"/>
                </a:solidFill>
                <a:latin typeface="Courier New" pitchFamily="49" charset="0"/>
              </a:rPr>
              <a:t>c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== '\n</a:t>
            </a: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') {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if(</a:t>
            </a:r>
            <a:r>
              <a:rPr lang="en-US" altLang="sk-SK" sz="2213" dirty="0" err="1" smtClean="0">
                <a:solidFill>
                  <a:srgbClr val="000000"/>
                </a:solidFill>
                <a:latin typeface="Courier New" pitchFamily="49" charset="0"/>
              </a:rPr>
              <a:t>max_dlzka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&lt; </a:t>
            </a:r>
            <a:r>
              <a:rPr lang="en-US" altLang="sk-SK" sz="2213" dirty="0" err="1" smtClean="0">
                <a:solidFill>
                  <a:srgbClr val="000000"/>
                </a:solidFill>
                <a:latin typeface="Courier New" pitchFamily="49" charset="0"/>
              </a:rPr>
              <a:t>dlzka_riadku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altLang="sk-SK" sz="2213" dirty="0" err="1" smtClean="0">
                <a:solidFill>
                  <a:srgbClr val="000000"/>
                </a:solidFill>
                <a:latin typeface="Courier New" pitchFamily="49" charset="0"/>
              </a:rPr>
              <a:t>max_dlzka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sk-SK" sz="2213" dirty="0" err="1" smtClean="0">
                <a:solidFill>
                  <a:srgbClr val="000000"/>
                </a:solidFill>
                <a:latin typeface="Courier New" pitchFamily="49" charset="0"/>
              </a:rPr>
              <a:t>dlzka_riadku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altLang="sk-SK" sz="2213" dirty="0" err="1" smtClean="0">
                <a:solidFill>
                  <a:srgbClr val="000000"/>
                </a:solidFill>
                <a:latin typeface="Courier New" pitchFamily="49" charset="0"/>
              </a:rPr>
              <a:t>dlzka_riadku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 else </a:t>
            </a: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altLang="sk-SK" sz="2213" dirty="0" err="1" smtClean="0">
                <a:solidFill>
                  <a:srgbClr val="000000"/>
                </a:solidFill>
                <a:latin typeface="Courier New" pitchFamily="49" charset="0"/>
              </a:rPr>
              <a:t>dlzka_riadku</a:t>
            </a: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++;</a:t>
            </a:r>
            <a:endParaRPr lang="en-US" altLang="sk-SK" sz="2213" dirty="0">
              <a:solidFill>
                <a:srgbClr val="000000"/>
              </a:solidFill>
              <a:latin typeface="Courier New" pitchFamily="49" charset="0"/>
            </a:endParaRP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endParaRPr lang="en-US" altLang="sk-SK" sz="2213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defTabSz="1011966">
              <a:spcBef>
                <a:spcPct val="0"/>
              </a:spcBef>
              <a:buNone/>
            </a:pPr>
            <a:r>
              <a:rPr lang="en-US" altLang="sk-SK" sz="2213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en-US" altLang="sk-SK" sz="2213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jednorozmerné polia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676400"/>
            <a:ext cx="9753600" cy="5318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Definícia:</a:t>
            </a:r>
          </a:p>
          <a:p>
            <a:r>
              <a:rPr lang="sk-SK" sz="2800" b="0" kern="0" dirty="0" smtClean="0"/>
              <a:t>Indexy (pozície): číslované od 0</a:t>
            </a:r>
          </a:p>
          <a:p>
            <a:r>
              <a:rPr lang="sk-SK" sz="2800" b="0" kern="0" dirty="0" smtClean="0"/>
              <a:t>Nemôžeme pristupovať mimo poľa (napr. na index </a:t>
            </a:r>
            <a:r>
              <a:rPr lang="sk-SK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sz="2800" b="0" kern="0" dirty="0" smtClean="0"/>
              <a:t> pre </a:t>
            </a:r>
            <a:r>
              <a:rPr lang="sk-SK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sz="2800" b="0" kern="0" dirty="0" smtClean="0"/>
              <a:t>-prvkové pole)</a:t>
            </a:r>
          </a:p>
          <a:p>
            <a:r>
              <a:rPr lang="sk-SK" sz="2800" b="0" kern="0" dirty="0" smtClean="0"/>
              <a:t>Prístup k prvkom poľa aj pomocou ukazovateľov → </a:t>
            </a:r>
            <a:r>
              <a:rPr lang="sk-SK" sz="2800" b="0" kern="0" dirty="0" err="1" smtClean="0"/>
              <a:t>ukazovateľová</a:t>
            </a:r>
            <a:r>
              <a:rPr lang="sk-SK" sz="2800" b="0" kern="0" dirty="0" smtClean="0"/>
              <a:t> aritmetika</a:t>
            </a:r>
          </a:p>
          <a:p>
            <a:r>
              <a:rPr lang="sk-SK" sz="2800" b="0" kern="0" dirty="0" smtClean="0"/>
              <a:t>Zistenie veľkosti poľa:</a:t>
            </a:r>
          </a:p>
          <a:p>
            <a:pPr lvl="1"/>
            <a:r>
              <a:rPr lang="sk-SK" sz="2400" b="0" kern="0" dirty="0" smtClean="0"/>
              <a:t>Len vo funkcii, kde je definovaná</a:t>
            </a:r>
          </a:p>
          <a:p>
            <a:r>
              <a:rPr lang="sk-SK" sz="2800" b="0" dirty="0">
                <a:solidFill>
                  <a:srgbClr val="FF0000"/>
                </a:solidFill>
              </a:rPr>
              <a:t>Vedieť rozpoznať, čo je pozícia v poli</a:t>
            </a:r>
            <a:r>
              <a:rPr lang="sk-SK" sz="2800" b="0" dirty="0"/>
              <a:t> (vyjadrená indexom alebo ukazovateľom) </a:t>
            </a:r>
            <a:r>
              <a:rPr lang="sk-SK" sz="2800" b="0" dirty="0">
                <a:solidFill>
                  <a:srgbClr val="FF0000"/>
                </a:solidFill>
              </a:rPr>
              <a:t>a čo je hodnota prvku poľa</a:t>
            </a:r>
          </a:p>
          <a:p>
            <a:pPr lvl="1"/>
            <a:r>
              <a:rPr lang="sk-SK" sz="2400" b="0" dirty="0"/>
              <a:t>dobrý príklad </a:t>
            </a:r>
            <a:r>
              <a:rPr lang="sk-SK" sz="2400" b="0" dirty="0" err="1">
                <a:solidFill>
                  <a:srgbClr val="00B050"/>
                </a:solidFill>
              </a:rPr>
              <a:t>histogram</a:t>
            </a:r>
            <a:r>
              <a:rPr lang="sk-SK" sz="2400" b="0" dirty="0"/>
              <a:t>: z hodnoty prvku jedného poľa odvodíme index do poľa obsahujúceho počty výskytov </a:t>
            </a:r>
          </a:p>
          <a:p>
            <a:endParaRPr lang="sk-SK" sz="2800" b="0" kern="0" dirty="0" smtClean="0"/>
          </a:p>
          <a:p>
            <a:pPr lvl="1"/>
            <a:endParaRPr lang="sk-SK" sz="2400" b="0" kern="0" dirty="0" smtClean="0"/>
          </a:p>
          <a:p>
            <a:pPr lvl="1"/>
            <a:endParaRPr lang="sk-SK" sz="2400" b="0" kern="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8095" y="1676622"/>
            <a:ext cx="2785555" cy="471692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</a:ln>
          <a:extLst/>
        </p:spPr>
        <p:txBody>
          <a:bodyPr wrap="none" lIns="101370" tIns="50685" rIns="101370" bIns="5068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sk-SK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pole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[100];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5141" y="4633119"/>
            <a:ext cx="5550735" cy="471692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</a:ln>
          <a:extLst/>
        </p:spPr>
        <p:txBody>
          <a:bodyPr wrap="none" lIns="101370" tIns="50685" rIns="101370" bIns="5068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= 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sizeof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(pole)/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sizeof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79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637" y="3612741"/>
            <a:ext cx="8763000" cy="57877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661319"/>
            <a:ext cx="9753600" cy="593411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Vedieť napísať hlavičku funkcie:</a:t>
            </a:r>
          </a:p>
          <a:p>
            <a:pPr marL="1014412" lvl="2" indent="0">
              <a:buNone/>
            </a:pPr>
            <a:endParaRPr lang="sk-SK" sz="2000" b="0" kern="0" dirty="0"/>
          </a:p>
        </p:txBody>
      </p:sp>
      <p:sp>
        <p:nvSpPr>
          <p:cNvPr id="4" name="Obdĺžnik 3"/>
          <p:cNvSpPr/>
          <p:nvPr/>
        </p:nvSpPr>
        <p:spPr>
          <a:xfrm>
            <a:off x="655636" y="3709301"/>
            <a:ext cx="9294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 err="1" smtClean="0">
                <a:solidFill>
                  <a:srgbClr val="000000"/>
                </a:solidFill>
              </a:rPr>
              <a:t>sumaKladnych</a:t>
            </a:r>
            <a:r>
              <a:rPr lang="en-US" altLang="sk-SK" dirty="0" smtClean="0">
                <a:solidFill>
                  <a:srgbClr val="000000"/>
                </a:solidFill>
              </a:rPr>
              <a:t>(</a:t>
            </a:r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 smtClean="0">
                <a:solidFill>
                  <a:srgbClr val="000000"/>
                </a:solidFill>
              </a:rPr>
              <a:t>pole</a:t>
            </a:r>
            <a:r>
              <a:rPr lang="en-US" altLang="sk-SK" dirty="0" smtClean="0">
                <a:solidFill>
                  <a:srgbClr val="000000"/>
                </a:solidFill>
              </a:rPr>
              <a:t>[],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n,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8600" y="4754283"/>
            <a:ext cx="4229099" cy="1647031"/>
          </a:xfrm>
          <a:prstGeom prst="wedgeRoundRectCallout">
            <a:avLst>
              <a:gd name="adj1" fmla="val -33659"/>
              <a:gd name="adj2" fmla="val -880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b="0" dirty="0" smtClean="0">
                <a:solidFill>
                  <a:srgbClr val="00B050"/>
                </a:solidFill>
                <a:latin typeface="+mn-lt"/>
              </a:rPr>
              <a:t>N</a:t>
            </a:r>
            <a:r>
              <a:rPr lang="sk-SK" altLang="sk-SK" sz="2200" b="0" dirty="0" err="1" smtClean="0">
                <a:solidFill>
                  <a:srgbClr val="00B050"/>
                </a:solidFill>
                <a:latin typeface="+mn-lt"/>
              </a:rPr>
              <a:t>ávratová</a:t>
            </a:r>
            <a:r>
              <a:rPr lang="sk-SK" altLang="sk-SK" sz="2200" b="0" dirty="0" smtClean="0">
                <a:solidFill>
                  <a:srgbClr val="00B050"/>
                </a:solidFill>
                <a:latin typeface="+mn-lt"/>
              </a:rPr>
              <a:t> hodnota </a:t>
            </a:r>
            <a:r>
              <a:rPr lang="sk-SK" altLang="sk-SK" sz="2200" b="0" dirty="0" smtClean="0">
                <a:solidFill>
                  <a:srgbClr val="000000"/>
                </a:solidFill>
                <a:latin typeface="+mn-lt"/>
              </a:rPr>
              <a:t>– volíme podľa typu, ktorý potrebujeme vrátiť. Ak nič, použijeme typ </a:t>
            </a:r>
            <a:r>
              <a:rPr lang="sk-SK" altLang="sk-SK" sz="2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void</a:t>
            </a:r>
            <a:endParaRPr kumimoji="0" lang="sk-SK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0837" y="2872966"/>
            <a:ext cx="2057400" cy="511175"/>
          </a:xfrm>
          <a:prstGeom prst="wedgeRoundRectCallout">
            <a:avLst>
              <a:gd name="adj1" fmla="val 19451"/>
              <a:gd name="adj2" fmla="val 12216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b="0" dirty="0" smtClean="0">
                <a:solidFill>
                  <a:srgbClr val="000000"/>
                </a:solidFill>
                <a:latin typeface="+mn-lt"/>
              </a:rPr>
              <a:t>Meno funkcie</a:t>
            </a:r>
            <a:endParaRPr kumimoji="0" lang="sk-SK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636837" y="2270919"/>
            <a:ext cx="7162800" cy="1113222"/>
          </a:xfrm>
          <a:prstGeom prst="wedgeRoundRectCallout">
            <a:avLst>
              <a:gd name="adj1" fmla="val 23344"/>
              <a:gd name="adj2" fmla="val 7731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Ukazovateľ</a:t>
            </a:r>
            <a:r>
              <a:rPr lang="sk-SK" altLang="sk-SK" sz="2200" b="0" dirty="0" smtClean="0">
                <a:solidFill>
                  <a:srgbClr val="000000"/>
                </a:solidFill>
                <a:latin typeface="+mn-lt"/>
              </a:rPr>
              <a:t> – obsahuje </a:t>
            </a: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adresu</a:t>
            </a:r>
            <a:r>
              <a:rPr lang="sk-SK" altLang="sk-SK" sz="2200" b="0" dirty="0" smtClean="0">
                <a:solidFill>
                  <a:srgbClr val="000000"/>
                </a:solidFill>
                <a:latin typeface="+mn-lt"/>
              </a:rPr>
              <a:t>, buď ukazuje na začiatok poľa prvkov, alebo je to adresa premennej, do ktorej chceme </a:t>
            </a: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vrátiť hodnotu cez parameter funkcie</a:t>
            </a:r>
            <a:endParaRPr kumimoji="0" lang="sk-SK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3856037" y="4115465"/>
            <a:ext cx="5943600" cy="1528304"/>
            <a:chOff x="3246437" y="4404519"/>
            <a:chExt cx="5943600" cy="1528304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160838" y="5045868"/>
              <a:ext cx="5029199" cy="886955"/>
            </a:xfrm>
            <a:prstGeom prst="wedgeRoundRectCallout">
              <a:avLst>
                <a:gd name="adj1" fmla="val -15047"/>
                <a:gd name="adj2" fmla="val -6451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1370" tIns="50685" rIns="101370" bIns="50685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k-SK" altLang="sk-SK" sz="2200" b="0" dirty="0" smtClean="0">
                  <a:solidFill>
                    <a:srgbClr val="000000"/>
                  </a:solidFill>
                  <a:latin typeface="+mn-lt"/>
                </a:rPr>
                <a:t>V zátvorke </a:t>
              </a:r>
              <a:r>
                <a:rPr lang="sk-SK" altLang="sk-SK" sz="2200" b="0" dirty="0" smtClean="0">
                  <a:solidFill>
                    <a:srgbClr val="0070C0"/>
                  </a:solidFill>
                  <a:latin typeface="+mn-lt"/>
                </a:rPr>
                <a:t>argumenty (parametre)</a:t>
              </a:r>
              <a:r>
                <a:rPr lang="sk-SK" altLang="sk-SK" sz="2200" b="0" dirty="0" smtClean="0">
                  <a:solidFill>
                    <a:srgbClr val="000000"/>
                  </a:solidFill>
                  <a:latin typeface="+mn-lt"/>
                </a:rPr>
                <a:t>: každá musí mať určený </a:t>
              </a:r>
              <a:r>
                <a:rPr lang="sk-SK" altLang="sk-SK" sz="2200" b="0" dirty="0" smtClean="0">
                  <a:solidFill>
                    <a:srgbClr val="0070C0"/>
                  </a:solidFill>
                  <a:latin typeface="+mn-lt"/>
                </a:rPr>
                <a:t>typ</a:t>
              </a:r>
              <a:endParaRPr kumimoji="0" lang="sk-SK" altLang="sk-SK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sp>
          <p:nvSpPr>
            <p:cNvPr id="10" name="Pravá zložená zátvorka 9"/>
            <p:cNvSpPr/>
            <p:nvPr/>
          </p:nvSpPr>
          <p:spPr bwMode="auto">
            <a:xfrm rot="5400000">
              <a:off x="5699819" y="1951137"/>
              <a:ext cx="503436" cy="5410200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28600" y="6604901"/>
            <a:ext cx="9571037" cy="771418"/>
          </a:xfrm>
          <a:prstGeom prst="wedgeRoundRectCallout">
            <a:avLst>
              <a:gd name="adj1" fmla="val 23487"/>
              <a:gd name="adj2" fmla="val 440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Veľkosť poľa </a:t>
            </a:r>
            <a:r>
              <a:rPr lang="sk-SK" altLang="sk-SK" sz="2200" b="0" dirty="0" smtClean="0">
                <a:latin typeface="+mn-lt"/>
              </a:rPr>
              <a:t>je potrebné </a:t>
            </a: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preniesť si do funkcie</a:t>
            </a:r>
            <a:r>
              <a:rPr lang="sk-SK" altLang="sk-SK" sz="2200" b="0" dirty="0" smtClean="0">
                <a:latin typeface="+mn-lt"/>
              </a:rPr>
              <a:t> (tu parameter </a:t>
            </a:r>
            <a:r>
              <a:rPr lang="sk-SK" altLang="sk-SK" sz="2200" dirty="0" smtClean="0">
                <a:cs typeface="Courier New" panose="02070309020205020404" pitchFamily="49" charset="0"/>
              </a:rPr>
              <a:t>n</a:t>
            </a:r>
            <a:r>
              <a:rPr lang="sk-SK" altLang="sk-SK" sz="2200" b="0" dirty="0" smtClean="0">
                <a:latin typeface="+mn-lt"/>
              </a:rPr>
              <a:t>), vo funkcii, kde nebolo pole definované nie je možné zistiť jeho veľkosť</a:t>
            </a:r>
            <a:endParaRPr kumimoji="0" lang="sk-SK" altLang="sk-SK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Funkcie</a:t>
            </a:r>
            <a:r>
              <a:rPr lang="en-US" dirty="0" smtClean="0"/>
              <a:t> a </a:t>
            </a:r>
            <a:r>
              <a:rPr lang="sk-SK" dirty="0" smtClean="0"/>
              <a:t>polia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676400"/>
            <a:ext cx="9753600" cy="5318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400" b="0" kern="0" dirty="0" smtClean="0"/>
              <a:t>Zistenie veľkosti poľa vo funkcii </a:t>
            </a:r>
            <a:r>
              <a:rPr lang="sk-SK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sz="2400" b="0" kern="0" dirty="0" smtClean="0"/>
              <a:t>:</a:t>
            </a:r>
            <a:endParaRPr lang="en-US" sz="2400" b="0" kern="0" dirty="0" smtClean="0"/>
          </a:p>
          <a:p>
            <a:pPr lvl="1"/>
            <a:r>
              <a:rPr lang="sk-SK" sz="2000" b="0" kern="0" dirty="0">
                <a:solidFill>
                  <a:srgbClr val="FF0000"/>
                </a:solidFill>
              </a:rPr>
              <a:t>P</a:t>
            </a:r>
            <a:r>
              <a:rPr lang="en-US" sz="2000" b="0" kern="0" dirty="0" smtClean="0">
                <a:solidFill>
                  <a:srgbClr val="FF0000"/>
                </a:solidFill>
              </a:rPr>
              <a:t>re glob</a:t>
            </a:r>
            <a:r>
              <a:rPr lang="sk-SK" sz="2000" b="0" kern="0" dirty="0" err="1" smtClean="0">
                <a:solidFill>
                  <a:srgbClr val="FF0000"/>
                </a:solidFill>
              </a:rPr>
              <a:t>álne</a:t>
            </a:r>
            <a:r>
              <a:rPr lang="sk-SK" sz="2000" b="0" kern="0" dirty="0" smtClean="0">
                <a:solidFill>
                  <a:srgbClr val="FF0000"/>
                </a:solidFill>
              </a:rPr>
              <a:t> definované polia</a:t>
            </a:r>
          </a:p>
          <a:p>
            <a:pPr lvl="1"/>
            <a:r>
              <a:rPr lang="sk-SK" sz="2000" b="0" kern="0" dirty="0" smtClean="0">
                <a:solidFill>
                  <a:srgbClr val="FF0000"/>
                </a:solidFill>
              </a:rPr>
              <a:t>Pre lokálne definované polia vo funkcii </a:t>
            </a:r>
            <a:r>
              <a:rPr lang="sk-SK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sk-SK" sz="2400" b="0" kern="0" dirty="0" smtClean="0"/>
              <a:t>Ak voláte funkciu, kde parametrom je </a:t>
            </a:r>
            <a:r>
              <a:rPr lang="sk-SK" sz="2400" b="0" kern="0" dirty="0" smtClean="0">
                <a:solidFill>
                  <a:srgbClr val="00B050"/>
                </a:solidFill>
              </a:rPr>
              <a:t>pole</a:t>
            </a:r>
            <a:r>
              <a:rPr lang="sk-SK" sz="2400" b="0" kern="0" dirty="0" smtClean="0"/>
              <a:t> – vo funkcii sa nedá zistiť jeho dĺžka, lebo cez parameter sa prenáša len adresa začiatku poľa (treba veľkosť preniesť cez </a:t>
            </a:r>
            <a:r>
              <a:rPr lang="sk-SK" sz="2400" b="0" kern="0" dirty="0" smtClean="0">
                <a:solidFill>
                  <a:srgbClr val="FF0000"/>
                </a:solidFill>
              </a:rPr>
              <a:t>ďalší parameter</a:t>
            </a:r>
            <a:r>
              <a:rPr lang="sk-SK" sz="2400" b="0" kern="0" dirty="0" smtClean="0"/>
              <a:t>)</a:t>
            </a:r>
            <a:endParaRPr lang="sk-SK" sz="2000" b="0" kern="0" dirty="0"/>
          </a:p>
          <a:p>
            <a:endParaRPr lang="sk-SK" sz="2400" b="0" kern="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15969" y="4117903"/>
            <a:ext cx="9294813" cy="341632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 err="1" smtClean="0">
                <a:solidFill>
                  <a:srgbClr val="000000"/>
                </a:solidFill>
              </a:rPr>
              <a:t>sumaKladnych</a:t>
            </a:r>
            <a:r>
              <a:rPr lang="en-US" altLang="sk-SK" dirty="0" smtClean="0">
                <a:solidFill>
                  <a:srgbClr val="000000"/>
                </a:solidFill>
              </a:rPr>
              <a:t>(</a:t>
            </a:r>
            <a:r>
              <a:rPr lang="sk-SK" altLang="sk-SK" dirty="0" err="1">
                <a:solidFill>
                  <a:srgbClr val="00B050"/>
                </a:solidFill>
              </a:rPr>
              <a:t>int</a:t>
            </a:r>
            <a:r>
              <a:rPr lang="en-US" altLang="sk-SK" dirty="0">
                <a:solidFill>
                  <a:srgbClr val="00B050"/>
                </a:solidFill>
              </a:rPr>
              <a:t> </a:t>
            </a:r>
            <a:r>
              <a:rPr lang="sk-SK" altLang="sk-SK" dirty="0" smtClean="0">
                <a:solidFill>
                  <a:srgbClr val="00B050"/>
                </a:solidFill>
              </a:rPr>
              <a:t>pole</a:t>
            </a:r>
            <a:r>
              <a:rPr lang="en-US" altLang="sk-SK" dirty="0" smtClean="0">
                <a:solidFill>
                  <a:srgbClr val="00B050"/>
                </a:solidFill>
              </a:rPr>
              <a:t>[]</a:t>
            </a:r>
            <a:r>
              <a:rPr lang="en-US" altLang="sk-SK" dirty="0" smtClean="0">
                <a:solidFill>
                  <a:srgbClr val="000000"/>
                </a:solidFill>
              </a:rPr>
              <a:t>, </a:t>
            </a:r>
            <a:r>
              <a:rPr lang="en-US" altLang="sk-SK" dirty="0" err="1">
                <a:solidFill>
                  <a:srgbClr val="FF0000"/>
                </a:solidFill>
              </a:rPr>
              <a:t>int</a:t>
            </a:r>
            <a:r>
              <a:rPr lang="en-US" altLang="sk-SK" dirty="0">
                <a:solidFill>
                  <a:srgbClr val="FF0000"/>
                </a:solidFill>
              </a:rPr>
              <a:t> n</a:t>
            </a:r>
            <a:r>
              <a:rPr lang="en-US" altLang="sk-SK" dirty="0">
                <a:solidFill>
                  <a:srgbClr val="000000"/>
                </a:solidFill>
              </a:rPr>
              <a:t>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 smtClean="0">
                <a:solidFill>
                  <a:srgbClr val="000000"/>
                </a:solidFill>
              </a:rPr>
              <a:t>) {</a:t>
            </a: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en-US" altLang="sk-SK" dirty="0" err="1" smtClean="0">
                <a:solidFill>
                  <a:srgbClr val="000000"/>
                </a:solidFill>
              </a:rPr>
              <a:t>int</a:t>
            </a:r>
            <a:r>
              <a:rPr lang="en-US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, </a:t>
            </a:r>
            <a:r>
              <a:rPr lang="en-US" altLang="sk-SK" dirty="0" err="1" smtClean="0">
                <a:solidFill>
                  <a:srgbClr val="00000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for(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=0, </a:t>
            </a:r>
            <a:r>
              <a:rPr lang="en-US" altLang="sk-SK" dirty="0" err="1" smtClean="0">
                <a:solidFill>
                  <a:srgbClr val="00000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=0, *</a:t>
            </a:r>
            <a:r>
              <a:rPr lang="en-US" altLang="sk-SK" dirty="0" err="1" smtClean="0">
                <a:solidFill>
                  <a:srgbClr val="000000"/>
                </a:solidFill>
              </a:rPr>
              <a:t>pocet</a:t>
            </a:r>
            <a:r>
              <a:rPr lang="en-US" altLang="sk-SK" dirty="0" smtClean="0">
                <a:solidFill>
                  <a:srgbClr val="000000"/>
                </a:solidFill>
              </a:rPr>
              <a:t>=0;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&lt;n;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++) 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if(pole[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] &gt; 0) {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   </a:t>
            </a:r>
            <a:r>
              <a:rPr lang="en-US" altLang="sk-SK" dirty="0" err="1" smtClean="0">
                <a:solidFill>
                  <a:srgbClr val="00000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 += pole[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];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  (*</a:t>
            </a:r>
            <a:r>
              <a:rPr lang="en-US" altLang="sk-SK" dirty="0" err="1" smtClean="0">
                <a:solidFill>
                  <a:srgbClr val="000000"/>
                </a:solidFill>
              </a:rPr>
              <a:t>pocet</a:t>
            </a:r>
            <a:r>
              <a:rPr lang="en-US" altLang="sk-SK" dirty="0" smtClean="0">
                <a:solidFill>
                  <a:srgbClr val="000000"/>
                </a:solidFill>
              </a:rPr>
              <a:t>)++;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}</a:t>
            </a: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   return </a:t>
            </a:r>
            <a:r>
              <a:rPr lang="en-US" altLang="sk-SK" dirty="0" err="1" smtClean="0">
                <a:solidFill>
                  <a:srgbClr val="00000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761037" y="67095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11p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437" y="3413919"/>
            <a:ext cx="9220200" cy="38822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</a:t>
            </a:r>
            <a:r>
              <a:rPr lang="en-US" dirty="0" smtClean="0"/>
              <a:t> + </a:t>
            </a:r>
            <a:r>
              <a:rPr lang="sk-SK" dirty="0" smtClean="0"/>
              <a:t>vrátenie hodnoty cez argument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49" y="1661319"/>
            <a:ext cx="10136187" cy="1889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Vedieť napísať celú funkciu </a:t>
            </a:r>
            <a:endParaRPr lang="en-US" sz="2800" b="0" kern="0" dirty="0" smtClean="0"/>
          </a:p>
          <a:p>
            <a:pPr lvl="1"/>
            <a:r>
              <a:rPr lang="sk-SK" sz="2400" b="0" kern="0" dirty="0" smtClean="0"/>
              <a:t>Definovať </a:t>
            </a:r>
            <a:r>
              <a:rPr lang="sk-SK" sz="2400" b="0" kern="0" dirty="0" smtClean="0">
                <a:solidFill>
                  <a:srgbClr val="FF0000"/>
                </a:solidFill>
              </a:rPr>
              <a:t>ukazovateľ</a:t>
            </a:r>
            <a:r>
              <a:rPr lang="sk-SK" sz="2400" b="0" kern="0" dirty="0" smtClean="0"/>
              <a:t>, ktorým </a:t>
            </a:r>
            <a:r>
              <a:rPr lang="sk-SK" sz="2400" b="0" kern="0" dirty="0" smtClean="0">
                <a:solidFill>
                  <a:srgbClr val="FF0000"/>
                </a:solidFill>
              </a:rPr>
              <a:t>vrátime hodnotu cez argument</a:t>
            </a:r>
          </a:p>
          <a:p>
            <a:pPr lvl="1"/>
            <a:r>
              <a:rPr lang="sk-SK" sz="2400" b="0" kern="0" dirty="0" smtClean="0"/>
              <a:t>Nezabudnúť </a:t>
            </a:r>
            <a:r>
              <a:rPr lang="sk-SK" sz="2400" b="0" kern="0" dirty="0" smtClean="0">
                <a:solidFill>
                  <a:srgbClr val="00B050"/>
                </a:solidFill>
              </a:rPr>
              <a:t>vrátiť hodnotu určeného typu (návratová hodnota)</a:t>
            </a:r>
          </a:p>
        </p:txBody>
      </p:sp>
      <p:sp>
        <p:nvSpPr>
          <p:cNvPr id="4" name="Obdĺžnik 3"/>
          <p:cNvSpPr/>
          <p:nvPr/>
        </p:nvSpPr>
        <p:spPr>
          <a:xfrm>
            <a:off x="579437" y="3510479"/>
            <a:ext cx="922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 err="1" smtClean="0">
                <a:solidFill>
                  <a:srgbClr val="000000"/>
                </a:solidFill>
              </a:rPr>
              <a:t>sumaKladnych</a:t>
            </a:r>
            <a:r>
              <a:rPr lang="en-US" altLang="sk-SK" dirty="0" smtClean="0">
                <a:solidFill>
                  <a:srgbClr val="000000"/>
                </a:solidFill>
              </a:rPr>
              <a:t>(</a:t>
            </a:r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 smtClean="0">
                <a:solidFill>
                  <a:srgbClr val="000000"/>
                </a:solidFill>
              </a:rPr>
              <a:t>pole</a:t>
            </a:r>
            <a:r>
              <a:rPr lang="en-US" altLang="sk-SK" dirty="0" smtClean="0">
                <a:solidFill>
                  <a:srgbClr val="000000"/>
                </a:solidFill>
              </a:rPr>
              <a:t>[],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n, </a:t>
            </a:r>
            <a:r>
              <a:rPr lang="en-US" altLang="sk-SK" dirty="0" err="1">
                <a:solidFill>
                  <a:srgbClr val="FF0000"/>
                </a:solidFill>
              </a:rPr>
              <a:t>int</a:t>
            </a:r>
            <a:r>
              <a:rPr lang="en-US" altLang="sk-SK" dirty="0">
                <a:solidFill>
                  <a:srgbClr val="FF0000"/>
                </a:solidFill>
              </a:rPr>
              <a:t> *</a:t>
            </a:r>
            <a:r>
              <a:rPr lang="en-US" altLang="sk-SK" dirty="0" err="1">
                <a:solidFill>
                  <a:srgbClr val="FF0000"/>
                </a:solidFill>
              </a:rPr>
              <a:t>pocet</a:t>
            </a:r>
            <a:r>
              <a:rPr lang="en-US" altLang="sk-SK" dirty="0" smtClean="0">
                <a:solidFill>
                  <a:srgbClr val="000000"/>
                </a:solidFill>
              </a:rPr>
              <a:t>)</a:t>
            </a:r>
            <a:r>
              <a:rPr lang="sk-SK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{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</a:t>
            </a:r>
            <a:r>
              <a:rPr lang="en-US" altLang="sk-SK" dirty="0" err="1" smtClean="0">
                <a:solidFill>
                  <a:srgbClr val="000000"/>
                </a:solidFill>
              </a:rPr>
              <a:t>int</a:t>
            </a:r>
            <a:r>
              <a:rPr lang="en-US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, </a:t>
            </a:r>
            <a:r>
              <a:rPr lang="en-US" altLang="sk-SK" dirty="0" err="1" smtClean="0">
                <a:solidFill>
                  <a:srgbClr val="00000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; </a:t>
            </a:r>
            <a:endParaRPr lang="en-US" altLang="sk-SK" dirty="0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</a:t>
            </a:r>
            <a:r>
              <a:rPr lang="en-US" altLang="sk-SK" dirty="0">
                <a:solidFill>
                  <a:srgbClr val="000000"/>
                </a:solidFill>
              </a:rPr>
              <a:t>for(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=0, </a:t>
            </a:r>
            <a:r>
              <a:rPr lang="en-US" altLang="sk-SK" dirty="0" err="1">
                <a:solidFill>
                  <a:srgbClr val="000000"/>
                </a:solidFill>
              </a:rPr>
              <a:t>suma</a:t>
            </a:r>
            <a:r>
              <a:rPr lang="en-US" altLang="sk-SK" dirty="0">
                <a:solidFill>
                  <a:srgbClr val="000000"/>
                </a:solidFill>
              </a:rPr>
              <a:t>=0, </a:t>
            </a:r>
            <a:r>
              <a:rPr lang="en-US" altLang="sk-SK" dirty="0">
                <a:solidFill>
                  <a:srgbClr val="FF0000"/>
                </a:solidFill>
              </a:rPr>
              <a:t>*</a:t>
            </a:r>
            <a:r>
              <a:rPr lang="en-US" altLang="sk-SK" dirty="0" err="1">
                <a:solidFill>
                  <a:srgbClr val="FF0000"/>
                </a:solidFill>
              </a:rPr>
              <a:t>pocet</a:t>
            </a:r>
            <a:r>
              <a:rPr lang="en-US" altLang="sk-SK" dirty="0">
                <a:solidFill>
                  <a:srgbClr val="FF0000"/>
                </a:solidFill>
              </a:rPr>
              <a:t> = </a:t>
            </a:r>
            <a:r>
              <a:rPr lang="en-US" altLang="sk-SK" dirty="0" smtClean="0">
                <a:solidFill>
                  <a:srgbClr val="FF0000"/>
                </a:solidFill>
              </a:rPr>
              <a:t>0</a:t>
            </a:r>
            <a:r>
              <a:rPr lang="en-US" altLang="sk-SK" dirty="0" smtClean="0">
                <a:solidFill>
                  <a:srgbClr val="000000"/>
                </a:solidFill>
              </a:rPr>
              <a:t>;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&lt;n;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++) </a:t>
            </a: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      if(pole[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] &gt; 0) {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   </a:t>
            </a:r>
            <a:r>
              <a:rPr lang="en-US" altLang="sk-SK" dirty="0" err="1" smtClean="0">
                <a:solidFill>
                  <a:srgbClr val="00000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 += pole[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];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   </a:t>
            </a:r>
            <a:r>
              <a:rPr lang="en-US" altLang="sk-SK" dirty="0" smtClean="0">
                <a:solidFill>
                  <a:srgbClr val="FF0000"/>
                </a:solidFill>
              </a:rPr>
              <a:t>(*</a:t>
            </a:r>
            <a:r>
              <a:rPr lang="en-US" altLang="sk-SK" dirty="0" err="1" smtClean="0">
                <a:solidFill>
                  <a:srgbClr val="FF0000"/>
                </a:solidFill>
              </a:rPr>
              <a:t>pocet</a:t>
            </a:r>
            <a:r>
              <a:rPr lang="en-US" altLang="sk-SK" dirty="0" smtClean="0">
                <a:solidFill>
                  <a:srgbClr val="FF0000"/>
                </a:solidFill>
              </a:rPr>
              <a:t>)++;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}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</a:t>
            </a:r>
            <a:r>
              <a:rPr lang="en-US" altLang="sk-SK" dirty="0" smtClean="0">
                <a:solidFill>
                  <a:srgbClr val="00B050"/>
                </a:solidFill>
              </a:rPr>
              <a:t>return </a:t>
            </a:r>
            <a:r>
              <a:rPr lang="en-US" altLang="sk-SK" dirty="0" err="1" smtClean="0">
                <a:solidFill>
                  <a:srgbClr val="00B050"/>
                </a:solidFill>
              </a:rPr>
              <a:t>suma</a:t>
            </a:r>
            <a:r>
              <a:rPr lang="en-US" altLang="sk-SK" dirty="0" smtClean="0">
                <a:solidFill>
                  <a:srgbClr val="000000"/>
                </a:solidFill>
              </a:rPr>
              <a:t>;</a:t>
            </a: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}</a:t>
            </a:r>
            <a:endParaRPr lang="en-US" altLang="sk-SK" dirty="0" smtClean="0">
              <a:solidFill>
                <a:srgbClr val="00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70538" y="5054318"/>
            <a:ext cx="4229099" cy="1211014"/>
          </a:xfrm>
          <a:prstGeom prst="wedgeRoundRectCallout">
            <a:avLst>
              <a:gd name="adj1" fmla="val 20759"/>
              <a:gd name="adj2" fmla="val -1338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Vrátenie hodnoty cez argument </a:t>
            </a:r>
            <a:r>
              <a:rPr lang="sk-SK" altLang="sk-SK" sz="2200" b="0" dirty="0" smtClean="0">
                <a:solidFill>
                  <a:srgbClr val="000000"/>
                </a:solidFill>
                <a:latin typeface="+mn-lt"/>
              </a:rPr>
              <a:t>– použijeme ukazovateľ</a:t>
            </a:r>
            <a:endParaRPr kumimoji="0" lang="sk-SK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551237" y="6358276"/>
            <a:ext cx="5969089" cy="917307"/>
          </a:xfrm>
          <a:prstGeom prst="wedgeRoundRectCallout">
            <a:avLst>
              <a:gd name="adj1" fmla="val -50354"/>
              <a:gd name="adj2" fmla="val -11828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b="0" dirty="0" smtClean="0">
                <a:solidFill>
                  <a:srgbClr val="FF0000"/>
                </a:solidFill>
                <a:latin typeface="+mn-lt"/>
              </a:rPr>
              <a:t>Hodnota sa ukladá do pamäte na miesto, kam ukazuje ukazovateľ </a:t>
            </a:r>
            <a:r>
              <a:rPr lang="en-US" altLang="sk-SK" sz="2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*</a:t>
            </a:r>
            <a:r>
              <a:rPr lang="en-US" altLang="sk-SK" sz="2200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pocet</a:t>
            </a:r>
            <a:endParaRPr kumimoji="0" lang="sk-SK" altLang="sk-SK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>
                <a:latin typeface="Courier New" panose="02070309020205020404" pitchFamily="49" charset="0"/>
              </a:rPr>
              <a:t>scanf</a:t>
            </a:r>
            <a:r>
              <a:rPr lang="en-US" altLang="sk-SK" smtClean="0"/>
              <a:t> a </a:t>
            </a:r>
            <a:r>
              <a:rPr lang="en-US" altLang="sk-SK" smtClean="0">
                <a:latin typeface="Courier New" panose="02070309020205020404" pitchFamily="49" charset="0"/>
              </a:rPr>
              <a:t>&amp;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69864" y="1412876"/>
            <a:ext cx="3762373" cy="245824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9863" y="1500188"/>
            <a:ext cx="31083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70" tIns="50685" rIns="101370" bIns="5068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c, str[10];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scanf("%d", &amp;i);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scanf("%c", &amp;c);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scanf("%s", str);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770437" y="1356519"/>
            <a:ext cx="5075238" cy="4132262"/>
          </a:xfrm>
          <a:prstGeom prst="wedgeRoundRectCallout">
            <a:avLst>
              <a:gd name="adj1" fmla="val -30310"/>
              <a:gd name="adj2" fmla="val -455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scanf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očakáva adresy premenných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do ktorých má zapísať načítanú hodnotu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funkcii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scanf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vytvor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 lokálna premenná ako kópia parametra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adresa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na tú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adresu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zapíše načítaná hodnota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keď skončí funkcia, zabudne sa lokálna kópia, teda zabudne sa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adresa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no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 tej adrese zostane načítaná hodnota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98437" y="4480719"/>
            <a:ext cx="3467099" cy="2698750"/>
          </a:xfrm>
          <a:prstGeom prst="wedgeRoundRectCallout">
            <a:avLst>
              <a:gd name="adj1" fmla="val -2806"/>
              <a:gd name="adj2" fmla="val -760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premenná,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 adresa premennej,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premenná,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&amp;c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adresa premennej,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statické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pole –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adresa poľa (reťazca znakov)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70437" y="5984875"/>
            <a:ext cx="5075238" cy="1086644"/>
          </a:xfrm>
          <a:prstGeom prst="wedgeRoundRectCallout">
            <a:avLst>
              <a:gd name="adj1" fmla="val -30310"/>
              <a:gd name="adj2" fmla="val -455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Rovnako to funguje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pre 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volanie odkazom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ľubovoľnej funkcie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íkazy</a:t>
            </a:r>
            <a:r>
              <a:rPr lang="sk-SK" dirty="0" smtClean="0"/>
              <a:t> </a:t>
            </a:r>
            <a:r>
              <a:rPr lang="en-US" dirty="0" err="1" smtClean="0"/>
              <a:t>cyklov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 smtClean="0"/>
              <a:t> </a:t>
            </a:r>
            <a:r>
              <a:rPr lang="en-US" sz="2800" dirty="0" err="1" smtClean="0"/>
              <a:t>cyklus</a:t>
            </a:r>
            <a:endParaRPr lang="sk-SK" sz="2800" dirty="0"/>
          </a:p>
          <a:p>
            <a:pPr lvl="1"/>
            <a:r>
              <a:rPr lang="sk-SK" sz="2400" dirty="0" smtClean="0"/>
              <a:t>Vedieť odkiaľ pokiaľ a s akým krokom</a:t>
            </a:r>
          </a:p>
          <a:p>
            <a:pPr lvl="1"/>
            <a:r>
              <a:rPr lang="sk-SK" sz="2400" dirty="0" smtClean="0"/>
              <a:t>Každý cyklus má svoju (práve 1) riadiacu premennú</a:t>
            </a:r>
          </a:p>
          <a:p>
            <a:r>
              <a:rPr lang="sk-SK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2800" dirty="0" smtClean="0"/>
              <a:t> cyklus</a:t>
            </a:r>
          </a:p>
          <a:p>
            <a:pPr lvl="1"/>
            <a:r>
              <a:rPr lang="sk-SK" sz="2400" dirty="0" smtClean="0"/>
              <a:t>Dať pozor, kedy je/nie je podmienka splnená</a:t>
            </a:r>
          </a:p>
          <a:p>
            <a:pPr lvl="1"/>
            <a:r>
              <a:rPr lang="sk-SK" sz="2400" dirty="0" smtClean="0"/>
              <a:t>Zabezpečiť, aby cyklus nešiel do nekonečna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28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Cykly a polia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661319"/>
            <a:ext cx="9753600" cy="4876800"/>
          </a:xfrm>
        </p:spPr>
        <p:txBody>
          <a:bodyPr/>
          <a:lstStyle/>
          <a:p>
            <a:r>
              <a:rPr lang="sk-SK" sz="2800" dirty="0" smtClean="0"/>
              <a:t>Ak máme riadiacu premennú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800" dirty="0" smtClean="0"/>
              <a:t>, pomocou ktorej pristupujeme do poľa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/>
              <a:t> s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prvkami</a:t>
            </a:r>
            <a:r>
              <a:rPr lang="en-US" sz="2800" dirty="0" smtClean="0"/>
              <a:t>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/>
              <a:t> m</a:t>
            </a:r>
            <a:r>
              <a:rPr lang="sk-SK" sz="2800" dirty="0" err="1" smtClean="0"/>
              <a:t>ôže</a:t>
            </a:r>
            <a:r>
              <a:rPr lang="sk-SK" sz="2800" dirty="0" smtClean="0"/>
              <a:t> nadobúdať hodnoty 0, ...,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endParaRPr 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800" dirty="0" smtClean="0"/>
              <a:t>Vedieť napísať cyklus priraďujúci hodnotu prvkom poľa, napr.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sz="2800" dirty="0" smtClean="0"/>
              <a:t>, ..., 1</a:t>
            </a:r>
            <a:r>
              <a:rPr lang="en-US" sz="2800" dirty="0" smtClean="0"/>
              <a:t>, </a:t>
            </a:r>
            <a:r>
              <a:rPr lang="en-US" sz="2800" dirty="0" err="1" smtClean="0"/>
              <a:t>alebo</a:t>
            </a:r>
            <a:r>
              <a:rPr lang="en-US" sz="2800" dirty="0" smtClean="0"/>
              <a:t> 2, 4, …</a:t>
            </a: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 smtClean="0"/>
              <a:t>/2 a in</a:t>
            </a:r>
            <a:r>
              <a:rPr lang="sk-SK" sz="2800" dirty="0" smtClean="0"/>
              <a:t>é </a:t>
            </a:r>
          </a:p>
          <a:p>
            <a:pPr lvl="1"/>
            <a:r>
              <a:rPr lang="sk-SK" sz="2400" dirty="0" smtClean="0"/>
              <a:t>treba vedieť </a:t>
            </a:r>
            <a:r>
              <a:rPr lang="sk-SK" sz="2400" dirty="0" smtClean="0">
                <a:solidFill>
                  <a:srgbClr val="0070C0"/>
                </a:solidFill>
              </a:rPr>
              <a:t>určiť vzťah medzi indexom a hodnotou poľa</a:t>
            </a:r>
          </a:p>
          <a:p>
            <a:pPr lvl="1"/>
            <a:r>
              <a:rPr lang="sk-SK" sz="2400" dirty="0" smtClean="0"/>
              <a:t>treba vedieť </a:t>
            </a:r>
            <a:r>
              <a:rPr lang="sk-SK" sz="2400" dirty="0" smtClean="0">
                <a:solidFill>
                  <a:srgbClr val="FF0000"/>
                </a:solidFill>
              </a:rPr>
              <a:t>pristupovať do poľa pomocou ukazovateľa </a:t>
            </a:r>
            <a:r>
              <a:rPr lang="sk-SK" sz="2400" dirty="0" smtClean="0"/>
              <a:t>a </a:t>
            </a:r>
            <a:r>
              <a:rPr lang="sk-SK" sz="2400" dirty="0" smtClean="0">
                <a:solidFill>
                  <a:srgbClr val="FF0000"/>
                </a:solidFill>
              </a:rPr>
              <a:t>vedieť určiť vzťah medzi ukazovateľom obsahujúcim adresu prvku a hodnotou poľa</a:t>
            </a:r>
          </a:p>
          <a:p>
            <a:pPr lvl="1"/>
            <a:endParaRPr lang="sk-SK" sz="2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5637" y="3165475"/>
            <a:ext cx="3990974" cy="1086644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5636" y="3252787"/>
            <a:ext cx="4075972" cy="8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70" tIns="50685" rIns="101370" bIns="5068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=__; 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&lt;__; 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lang="en-US" altLang="sk-SK" kern="0" dirty="0" smtClean="0">
                <a:solidFill>
                  <a:srgbClr val="000000"/>
                </a:solidFill>
              </a:rPr>
              <a:t>__)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p[</a:t>
            </a:r>
            <a:r>
              <a:rPr kumimoji="0" lang="en-US" altLang="sk-SK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 = ___;</a:t>
            </a:r>
            <a:endParaRPr kumimoji="0" lang="en-US" altLang="sk-SK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Obsah</a:t>
            </a:r>
            <a:r>
              <a:rPr lang="sk-SK" altLang="sk-SK" dirty="0" smtClean="0"/>
              <a:t> opakovania</a:t>
            </a:r>
            <a:endParaRPr lang="en-US" altLang="sk-SK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85118"/>
            <a:ext cx="9753600" cy="5638801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sk-SK" sz="2400" dirty="0" err="1" smtClean="0"/>
              <a:t>Podmienky</a:t>
            </a:r>
            <a:r>
              <a:rPr lang="en-US" altLang="sk-SK" sz="2400" dirty="0" smtClean="0"/>
              <a:t> a </a:t>
            </a:r>
            <a:r>
              <a:rPr lang="en-US" altLang="sk-SK" sz="2400" dirty="0" err="1" smtClean="0"/>
              <a:t>pr</a:t>
            </a:r>
            <a:r>
              <a:rPr lang="sk-SK" altLang="sk-SK" sz="2400" dirty="0" err="1" smtClean="0"/>
              <a:t>íkazy</a:t>
            </a:r>
            <a:r>
              <a:rPr lang="sk-SK" altLang="sk-SK" sz="2400" dirty="0" smtClean="0"/>
              <a:t> vetvenia</a:t>
            </a:r>
          </a:p>
          <a:p>
            <a:pPr marL="787400" lvl="1" indent="-342900"/>
            <a:r>
              <a:rPr lang="sk-SK" altLang="sk-SK" sz="2000" dirty="0" smtClean="0"/>
              <a:t>Písanie podmienok</a:t>
            </a:r>
          </a:p>
          <a:p>
            <a:pPr marL="787400" lvl="1" indent="-342900"/>
            <a:r>
              <a:rPr lang="sk-SK" altLang="sk-SK" sz="2000" dirty="0" smtClean="0"/>
              <a:t>Skrátené vyhodnocovanie logických výrazov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Cykly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Súbory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Statické jednorozmerné polia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Funkcie</a:t>
            </a:r>
            <a:endParaRPr lang="sk-SK" altLang="sk-SK" sz="2400" dirty="0"/>
          </a:p>
          <a:p>
            <a:pPr marL="787400" lvl="1" indent="-342900"/>
            <a:r>
              <a:rPr lang="sk-SK" altLang="sk-SK" sz="2400" dirty="0" smtClean="0"/>
              <a:t>V</a:t>
            </a:r>
            <a:r>
              <a:rPr lang="sk-SK" altLang="sk-SK" sz="2000" dirty="0" smtClean="0"/>
              <a:t>rátenie hodnoty z funkcie pomocou parametra</a:t>
            </a:r>
            <a:endParaRPr lang="sk-SK" altLang="sk-SK" dirty="0" smtClean="0"/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Ukazovatele</a:t>
            </a:r>
          </a:p>
          <a:p>
            <a:pPr marL="787400" lvl="1" indent="-342900"/>
            <a:r>
              <a:rPr lang="sk-SK" altLang="sk-SK" sz="2000" dirty="0" err="1" smtClean="0"/>
              <a:t>Ukazovateľová</a:t>
            </a:r>
            <a:r>
              <a:rPr lang="sk-SK" altLang="sk-SK" sz="2000" dirty="0" smtClean="0"/>
              <a:t> aritmetika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Reťazce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err="1" smtClean="0"/>
              <a:t>Preprocesor</a:t>
            </a:r>
            <a:endParaRPr lang="sk-SK" altLang="sk-SK" sz="2400" dirty="0" smtClean="0"/>
          </a:p>
          <a:p>
            <a:pPr marL="787400" lvl="1" indent="-342900"/>
            <a:r>
              <a:rPr lang="sk-SK" altLang="sk-SK" sz="2000" dirty="0" smtClean="0"/>
              <a:t>Konštanty a </a:t>
            </a:r>
            <a:r>
              <a:rPr lang="sk-SK" altLang="sk-SK" sz="2000" dirty="0" err="1" smtClean="0"/>
              <a:t>makrá</a:t>
            </a:r>
            <a:endParaRPr lang="sk-SK" altLang="sk-SK" sz="2400" dirty="0" smtClean="0"/>
          </a:p>
          <a:p>
            <a:pPr marL="609600" indent="-609600">
              <a:buFontTx/>
              <a:buAutoNum type="arabicPeriod"/>
            </a:pPr>
            <a:r>
              <a:rPr lang="sk-SK" altLang="sk-SK" sz="2400" dirty="0" err="1" smtClean="0"/>
              <a:t>Rekurzia</a:t>
            </a:r>
            <a:endParaRPr lang="sk-SK" altLang="sk-SK" sz="2400" dirty="0" smtClean="0"/>
          </a:p>
          <a:p>
            <a:pPr marL="0" indent="0">
              <a:buNone/>
            </a:pPr>
            <a:endParaRPr lang="sk-SK" altLang="sk-SK" sz="2400" dirty="0" smtClean="0"/>
          </a:p>
          <a:p>
            <a:pPr marL="1054100" lvl="1" indent="-609600">
              <a:buFontTx/>
              <a:buAutoNum type="arabicPeriod"/>
            </a:pPr>
            <a:endParaRPr lang="sk-SK" altLang="sk-SK" sz="2000" dirty="0" smtClean="0"/>
          </a:p>
        </p:txBody>
      </p:sp>
      <p:sp>
        <p:nvSpPr>
          <p:cNvPr id="2" name="Zaoblený obdĺžnik 1"/>
          <p:cNvSpPr/>
          <p:nvPr/>
        </p:nvSpPr>
        <p:spPr bwMode="auto">
          <a:xfrm>
            <a:off x="5456237" y="5699919"/>
            <a:ext cx="4267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>
                <a:latin typeface="+mn-lt"/>
              </a:rPr>
              <a:t>Vedieť napísať algoritmy na podobnej úrovni ob</a:t>
            </a:r>
            <a:r>
              <a:rPr lang="sk-SK" dirty="0">
                <a:latin typeface="+mn-lt"/>
              </a:rPr>
              <a:t>ť</a:t>
            </a:r>
            <a:r>
              <a:rPr lang="sk-SK" dirty="0" smtClean="0">
                <a:latin typeface="+mn-lt"/>
              </a:rPr>
              <a:t>ažnosti, ako sme riešili v priebehu semestra</a:t>
            </a: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Ukazovatele</a:t>
            </a:r>
            <a:endParaRPr lang="en-US" altLang="sk-SK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71" y="1508919"/>
            <a:ext cx="9752210" cy="3642378"/>
          </a:xfrm>
        </p:spPr>
        <p:txBody>
          <a:bodyPr/>
          <a:lstStyle/>
          <a:p>
            <a:pPr eaLnBrk="1" hangingPunct="1"/>
            <a:r>
              <a:rPr lang="sk-SK" altLang="sk-SK" sz="2400" dirty="0"/>
              <a:t>Premenné obsahujúce adresy</a:t>
            </a:r>
            <a:endParaRPr lang="sk-SK" altLang="sk-SK" sz="2000" dirty="0"/>
          </a:p>
          <a:p>
            <a:pPr lvl="1" eaLnBrk="1" hangingPunct="1"/>
            <a:r>
              <a:rPr lang="sk-SK" altLang="sk-SK" sz="2000" dirty="0"/>
              <a:t>Definícia ukazovateľa: 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int *p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sk-SK" altLang="sk-SK" sz="2000" dirty="0"/>
              <a:t> </a:t>
            </a:r>
          </a:p>
          <a:p>
            <a:pPr lvl="1" eaLnBrk="1" hangingPunct="1"/>
            <a:r>
              <a:rPr lang="sk-SK" altLang="sk-SK" sz="2000" dirty="0"/>
              <a:t>Použitie: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k-SK" altLang="sk-SK" sz="2000" dirty="0">
                <a:cs typeface="Courier New" pitchFamily="49" charset="0"/>
              </a:rPr>
              <a:t> –</a:t>
            </a:r>
            <a:r>
              <a:rPr lang="en-US" altLang="sk-SK" sz="2000" dirty="0">
                <a:cs typeface="Courier New" pitchFamily="49" charset="0"/>
              </a:rPr>
              <a:t> </a:t>
            </a:r>
            <a:r>
              <a:rPr lang="en-US" altLang="sk-SK" sz="2000" dirty="0" err="1">
                <a:cs typeface="Courier New" pitchFamily="49" charset="0"/>
              </a:rPr>
              <a:t>ukazovate</a:t>
            </a:r>
            <a:r>
              <a:rPr lang="sk-SK" altLang="sk-SK" sz="2000" dirty="0">
                <a:cs typeface="Courier New" pitchFamily="49" charset="0"/>
              </a:rPr>
              <a:t>ľ (typu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sk-SK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000" dirty="0">
                <a:cs typeface="Courier New" pitchFamily="49" charset="0"/>
              </a:rPr>
              <a:t>)</a:t>
            </a:r>
            <a:endParaRPr lang="sk-SK" altLang="sk-SK" sz="2000" dirty="0">
              <a:cs typeface="Courier New" pitchFamily="49" charset="0"/>
            </a:endParaRPr>
          </a:p>
          <a:p>
            <a:pPr marL="505983" lvl="1" indent="0" eaLnBrk="1" hangingPunct="1">
              <a:buNone/>
            </a:pP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k-SK" altLang="sk-SK" sz="2000" dirty="0">
                <a:cs typeface="Courier New" pitchFamily="49" charset="0"/>
              </a:rPr>
              <a:t> </a:t>
            </a:r>
            <a:r>
              <a:rPr lang="en-US" altLang="sk-SK" sz="2000" dirty="0">
                <a:cs typeface="Courier New" pitchFamily="49" charset="0"/>
              </a:rPr>
              <a:t>– </a:t>
            </a:r>
            <a:r>
              <a:rPr lang="sk-SK" altLang="sk-SK" sz="2000" dirty="0">
                <a:cs typeface="Courier New" pitchFamily="49" charset="0"/>
              </a:rPr>
              <a:t>hodnota (typu 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altLang="sk-SK" sz="2000" dirty="0">
                <a:cs typeface="Courier New" pitchFamily="49" charset="0"/>
              </a:rPr>
              <a:t>)</a:t>
            </a:r>
            <a:endParaRPr lang="sk-SK" altLang="sk-SK" sz="2000" dirty="0"/>
          </a:p>
          <a:p>
            <a:pPr eaLnBrk="1" hangingPunct="1"/>
            <a:r>
              <a:rPr lang="sk-SK" altLang="sk-SK" sz="2400" dirty="0">
                <a:solidFill>
                  <a:srgbClr val="FF0000"/>
                </a:solidFill>
              </a:rPr>
              <a:t>Nikdy nepracujte s </a:t>
            </a:r>
            <a:r>
              <a:rPr lang="sk-SK" altLang="sk-SK" sz="2400" dirty="0" smtClean="0">
                <a:solidFill>
                  <a:srgbClr val="FF0000"/>
                </a:solidFill>
              </a:rPr>
              <a:t>ukazovateľom</a:t>
            </a:r>
            <a:r>
              <a:rPr lang="sk-SK" altLang="sk-SK" sz="2400" dirty="0">
                <a:solidFill>
                  <a:srgbClr val="FF0000"/>
                </a:solidFill>
              </a:rPr>
              <a:t>, ktorý ste predtým nenasmerovali na nejakú zmysluplnú adresu!</a:t>
            </a:r>
          </a:p>
          <a:p>
            <a:pPr lvl="1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sk-SK" sz="2000" dirty="0" err="1">
                <a:cs typeface="Courier New" panose="02070309020205020404" pitchFamily="49" charset="0"/>
              </a:rPr>
              <a:t>kde</a:t>
            </a:r>
            <a:r>
              <a:rPr lang="en-US" altLang="sk-SK" sz="2000" dirty="0">
                <a:cs typeface="Courier New" panose="02070309020205020404" pitchFamily="49" charset="0"/>
              </a:rPr>
              <a:t>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000" dirty="0">
                <a:cs typeface="Courier New" panose="02070309020205020404" pitchFamily="49" charset="0"/>
              </a:rPr>
              <a:t> je </a:t>
            </a:r>
            <a:r>
              <a:rPr lang="en-US" altLang="sk-SK" sz="2000" dirty="0" err="1">
                <a:cs typeface="Courier New" panose="02070309020205020404" pitchFamily="49" charset="0"/>
              </a:rPr>
              <a:t>premenn</a:t>
            </a:r>
            <a:r>
              <a:rPr lang="sk-SK" altLang="sk-SK" sz="2000" dirty="0">
                <a:cs typeface="Courier New" panose="02070309020205020404" pitchFamily="49" charset="0"/>
              </a:rPr>
              <a:t>á typu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eaLnBrk="1" hangingPunct="1"/>
            <a:r>
              <a:rPr lang="sk-SK" altLang="sk-SK" sz="2400" dirty="0" smtClean="0"/>
              <a:t>Ak </a:t>
            </a:r>
            <a:r>
              <a:rPr lang="sk-SK" altLang="sk-SK" sz="2400" dirty="0"/>
              <a:t>potrebujeme zaistiť, aby ukazovateľ neukazoval na konkrétne miesto, priradíme mu hodnotu </a:t>
            </a:r>
            <a:r>
              <a:rPr lang="sk-SK" altLang="sk-SK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altLang="sk-SK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k-SK" altLang="sk-SK" sz="2800" dirty="0" smtClean="0"/>
          </a:p>
        </p:txBody>
      </p:sp>
      <p:sp>
        <p:nvSpPr>
          <p:cNvPr id="2" name="BlokTextu 1"/>
          <p:cNvSpPr txBox="1"/>
          <p:nvPr/>
        </p:nvSpPr>
        <p:spPr>
          <a:xfrm>
            <a:off x="1646237" y="60047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55637" y="5242719"/>
            <a:ext cx="9144000" cy="2234458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V</a:t>
            </a:r>
            <a:r>
              <a:rPr lang="sk-SK" altLang="sk-SK" b="0" kern="0" dirty="0" err="1">
                <a:solidFill>
                  <a:srgbClr val="000000"/>
                </a:solidFill>
                <a:latin typeface="Arial"/>
                <a:cs typeface="Courier New" pitchFamily="49" charset="0"/>
              </a:rPr>
              <a:t>ýznam</a:t>
            </a:r>
            <a:r>
              <a:rPr lang="sk-SK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symbolu </a:t>
            </a:r>
            <a:r>
              <a:rPr lang="en-US" altLang="sk-SK" kern="0" dirty="0">
                <a:solidFill>
                  <a:srgbClr val="00B050"/>
                </a:solidFill>
                <a:cs typeface="Courier New" panose="02070309020205020404" pitchFamily="49" charset="0"/>
              </a:rPr>
              <a:t>*</a:t>
            </a:r>
            <a:r>
              <a:rPr lang="en-US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:</a:t>
            </a:r>
          </a:p>
          <a:p>
            <a:pPr marL="848883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sk-SK" b="0" kern="0" dirty="0">
                <a:solidFill>
                  <a:srgbClr val="00B050"/>
                </a:solidFill>
                <a:latin typeface="Arial"/>
                <a:cs typeface="Courier New" pitchFamily="49" charset="0"/>
              </a:rPr>
              <a:t>N</a:t>
            </a:r>
            <a:r>
              <a:rPr lang="sk-SK" altLang="sk-SK" b="0" kern="0" dirty="0" err="1">
                <a:solidFill>
                  <a:srgbClr val="00B050"/>
                </a:solidFill>
                <a:latin typeface="Arial"/>
                <a:cs typeface="Courier New" pitchFamily="49" charset="0"/>
              </a:rPr>
              <a:t>ásobenie</a:t>
            </a:r>
            <a:r>
              <a:rPr lang="sk-SK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: </a:t>
            </a:r>
            <a:r>
              <a:rPr lang="sk-SK" altLang="sk-SK" kern="0" dirty="0">
                <a:solidFill>
                  <a:srgbClr val="000000"/>
                </a:solidFill>
                <a:cs typeface="Courier New" pitchFamily="49" charset="0"/>
              </a:rPr>
              <a:t>k </a:t>
            </a:r>
            <a:r>
              <a:rPr lang="en-US" altLang="sk-SK" kern="0" dirty="0">
                <a:solidFill>
                  <a:srgbClr val="000000"/>
                </a:solidFill>
                <a:cs typeface="Courier New" pitchFamily="49" charset="0"/>
              </a:rPr>
              <a:t>= 2 * </a:t>
            </a:r>
            <a:r>
              <a:rPr lang="en-US" altLang="sk-SK" kern="0" dirty="0" err="1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altLang="sk-SK" kern="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altLang="sk-SK" kern="0" dirty="0">
              <a:solidFill>
                <a:srgbClr val="000000"/>
              </a:solidFill>
              <a:latin typeface="Arial"/>
              <a:cs typeface="Courier New" pitchFamily="49" charset="0"/>
            </a:endParaRPr>
          </a:p>
          <a:p>
            <a:pPr marL="848883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sk-SK" b="0" kern="0" dirty="0" err="1">
                <a:solidFill>
                  <a:srgbClr val="00B050"/>
                </a:solidFill>
                <a:latin typeface="Arial"/>
                <a:cs typeface="Courier New" pitchFamily="49" charset="0"/>
              </a:rPr>
              <a:t>Defin</a:t>
            </a:r>
            <a:r>
              <a:rPr lang="sk-SK" altLang="sk-SK" b="0" kern="0" dirty="0" err="1">
                <a:solidFill>
                  <a:srgbClr val="00B050"/>
                </a:solidFill>
                <a:latin typeface="Arial"/>
                <a:cs typeface="Courier New" pitchFamily="49" charset="0"/>
              </a:rPr>
              <a:t>ícia</a:t>
            </a:r>
            <a:r>
              <a:rPr lang="sk-SK" altLang="sk-SK" b="0" kern="0" dirty="0">
                <a:solidFill>
                  <a:srgbClr val="00B050"/>
                </a:solidFill>
                <a:latin typeface="Arial"/>
                <a:cs typeface="Courier New" pitchFamily="49" charset="0"/>
              </a:rPr>
              <a:t> (deklarácia) ukazovateľa</a:t>
            </a:r>
            <a:r>
              <a:rPr lang="sk-SK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: </a:t>
            </a:r>
            <a:r>
              <a:rPr lang="sk-SK" altLang="sk-SK" kern="0" dirty="0" err="1">
                <a:solidFill>
                  <a:srgbClr val="000000"/>
                </a:solidFill>
                <a:cs typeface="Courier New" pitchFamily="49" charset="0"/>
              </a:rPr>
              <a:t>int</a:t>
            </a:r>
            <a:r>
              <a:rPr lang="sk-SK" altLang="sk-SK" kern="0" dirty="0">
                <a:solidFill>
                  <a:srgbClr val="000000"/>
                </a:solidFill>
                <a:cs typeface="Courier New" pitchFamily="49" charset="0"/>
              </a:rPr>
              <a:t> *p</a:t>
            </a:r>
            <a:r>
              <a:rPr lang="en-US" altLang="sk-SK" kern="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sk-SK" altLang="sk-SK" b="0" kern="0" dirty="0">
              <a:solidFill>
                <a:srgbClr val="000000"/>
              </a:solidFill>
              <a:latin typeface="Arial"/>
              <a:cs typeface="Courier New" pitchFamily="49" charset="0"/>
            </a:endParaRPr>
          </a:p>
          <a:p>
            <a:pPr marL="848883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k-SK" altLang="sk-SK" b="0" kern="0" dirty="0">
                <a:solidFill>
                  <a:srgbClr val="00B050"/>
                </a:solidFill>
                <a:latin typeface="Arial"/>
                <a:cs typeface="Courier New" pitchFamily="49" charset="0"/>
              </a:rPr>
              <a:t>Pristúpenie na adresu </a:t>
            </a:r>
            <a:r>
              <a:rPr lang="sk-SK" altLang="sk-SK" b="0" kern="0" dirty="0" smtClean="0">
                <a:solidFill>
                  <a:srgbClr val="00B050"/>
                </a:solidFill>
                <a:latin typeface="Arial"/>
                <a:cs typeface="Courier New" pitchFamily="49" charset="0"/>
              </a:rPr>
              <a:t>kam </a:t>
            </a:r>
            <a:r>
              <a:rPr lang="sk-SK" altLang="sk-SK" b="0" kern="0" dirty="0">
                <a:solidFill>
                  <a:srgbClr val="00B050"/>
                </a:solidFill>
                <a:latin typeface="Arial"/>
                <a:cs typeface="Courier New" pitchFamily="49" charset="0"/>
              </a:rPr>
              <a:t>ukazuje ukazovateľ</a:t>
            </a:r>
            <a:r>
              <a:rPr lang="sk-SK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: </a:t>
            </a:r>
            <a:r>
              <a:rPr lang="sk-SK" altLang="sk-SK" b="0" kern="0" dirty="0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kern="0" dirty="0" smtClean="0">
                <a:solidFill>
                  <a:srgbClr val="000000"/>
                </a:solidFill>
                <a:cs typeface="Courier New" pitchFamily="49" charset="0"/>
              </a:rPr>
              <a:t>*</a:t>
            </a:r>
            <a:r>
              <a:rPr lang="sk-SK" altLang="sk-SK" kern="0" dirty="0">
                <a:solidFill>
                  <a:srgbClr val="000000"/>
                </a:solidFill>
                <a:cs typeface="Courier New" pitchFamily="49" charset="0"/>
              </a:rPr>
              <a:t>p</a:t>
            </a:r>
            <a:r>
              <a:rPr lang="en-US" altLang="sk-SK" kern="0" dirty="0">
                <a:solidFill>
                  <a:srgbClr val="000000"/>
                </a:solidFill>
                <a:cs typeface="Courier New" pitchFamily="49" charset="0"/>
              </a:rPr>
              <a:t> = 4</a:t>
            </a:r>
            <a:r>
              <a:rPr lang="en-US" altLang="sk-SK" kern="0" dirty="0" smtClean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marL="505983" lvl="1" eaLnBrk="1" hangingPunct="1">
              <a:spcBef>
                <a:spcPct val="20000"/>
              </a:spcBef>
            </a:pPr>
            <a:r>
              <a:rPr lang="en-US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	</a:t>
            </a:r>
            <a:r>
              <a:rPr lang="en-US" altLang="sk-SK" b="0" kern="0" dirty="0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				</a:t>
            </a:r>
            <a:r>
              <a:rPr lang="sk-SK" altLang="sk-SK" b="0" kern="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b="0" kern="0" dirty="0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       </a:t>
            </a:r>
            <a:r>
              <a:rPr lang="en-US" altLang="sk-SK" b="0" kern="0" dirty="0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  </a:t>
            </a:r>
            <a:r>
              <a:rPr lang="en-US" altLang="sk-SK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printf</a:t>
            </a:r>
            <a:r>
              <a:rPr lang="en-US" altLang="sk-SK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(" %d", *p);</a:t>
            </a:r>
            <a:endParaRPr lang="en-US" altLang="sk-SK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</a:t>
            </a:r>
            <a:r>
              <a:rPr lang="sk-SK" dirty="0" err="1" smtClean="0"/>
              <a:t>čný</a:t>
            </a:r>
            <a:r>
              <a:rPr lang="sk-SK" dirty="0" smtClean="0"/>
              <a:t> a </a:t>
            </a:r>
            <a:r>
              <a:rPr lang="sk-SK" dirty="0" err="1" smtClean="0"/>
              <a:t>dereferenčný</a:t>
            </a:r>
            <a:r>
              <a:rPr lang="sk-SK" dirty="0" smtClean="0"/>
              <a:t> operátor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7371" y="1599465"/>
            <a:ext cx="9752210" cy="4877174"/>
          </a:xfrm>
        </p:spPr>
        <p:txBody>
          <a:bodyPr/>
          <a:lstStyle/>
          <a:p>
            <a:r>
              <a:rPr lang="en-US" altLang="sk-SK" sz="2800" dirty="0" err="1" smtClean="0"/>
              <a:t>Predpokladajme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defin</a:t>
            </a:r>
            <a:r>
              <a:rPr lang="sk-SK" altLang="sk-SK" sz="2800" dirty="0" err="1" smtClean="0"/>
              <a:t>íciu</a:t>
            </a:r>
            <a:r>
              <a:rPr lang="sk-SK" altLang="sk-SK" sz="2800" dirty="0" smtClean="0"/>
              <a:t> premenných:</a:t>
            </a:r>
          </a:p>
          <a:p>
            <a:pPr lvl="2"/>
            <a:endParaRPr lang="sk-SK" altLang="sk-SK" sz="2026" dirty="0"/>
          </a:p>
          <a:p>
            <a:pPr lvl="2"/>
            <a:endParaRPr lang="en-US" altLang="sk-SK" sz="2026" dirty="0" smtClean="0"/>
          </a:p>
          <a:p>
            <a:r>
              <a:rPr lang="sk-SK" altLang="sk-SK" sz="2800" dirty="0" smtClean="0"/>
              <a:t>Hodnotu premennej</a:t>
            </a:r>
            <a:r>
              <a:rPr lang="en-US" altLang="sk-SK" sz="2800" dirty="0" smtClean="0"/>
              <a:t>,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na ktorú ukazovateľ </a:t>
            </a:r>
            <a:r>
              <a:rPr lang="sk-SK" altLang="sk-SK" sz="2800" dirty="0" smtClean="0"/>
              <a:t>ukazuje</a:t>
            </a:r>
            <a:r>
              <a:rPr lang="en-US" altLang="sk-SK" sz="2800" dirty="0" smtClean="0"/>
              <a:t>,</a:t>
            </a:r>
            <a:r>
              <a:rPr lang="sk-SK" altLang="sk-SK" sz="2800" dirty="0" smtClean="0"/>
              <a:t> sprístupníme pomocou</a:t>
            </a:r>
            <a:r>
              <a:rPr lang="en-US" altLang="sk-SK" sz="2800" dirty="0" smtClean="0"/>
              <a:t> </a:t>
            </a:r>
            <a:r>
              <a:rPr lang="sk-SK" altLang="sk-SK" sz="2800" dirty="0" err="1" smtClean="0">
                <a:solidFill>
                  <a:srgbClr val="FF0000"/>
                </a:solidFill>
              </a:rPr>
              <a:t>dereferenčného</a:t>
            </a:r>
            <a:r>
              <a:rPr lang="sk-SK" altLang="sk-SK" sz="2800" dirty="0" smtClean="0">
                <a:solidFill>
                  <a:srgbClr val="FF0000"/>
                </a:solidFill>
              </a:rPr>
              <a:t> </a:t>
            </a:r>
            <a:r>
              <a:rPr lang="sk-SK" altLang="sk-SK" sz="2800" dirty="0">
                <a:solidFill>
                  <a:srgbClr val="FF0000"/>
                </a:solidFill>
              </a:rPr>
              <a:t>operátora </a:t>
            </a:r>
            <a:r>
              <a:rPr lang="sk-SK" altLang="sk-SK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sk-SK" altLang="sk-SK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- hodnota na </a:t>
            </a:r>
            <a:r>
              <a:rPr lang="sk-SK" altLang="sk-SK" sz="2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adrese</a:t>
            </a:r>
            <a:endParaRPr lang="en-US" altLang="sk-SK" sz="2800" b="1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2"/>
            <a:endParaRPr lang="en-US" altLang="sk-SK" sz="2026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2"/>
            <a:endParaRPr lang="en-US" altLang="sk-SK" sz="2026" b="1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2"/>
            <a:endParaRPr lang="sk-SK" altLang="sk-SK" sz="2026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sk-SK" altLang="sk-SK" sz="2800" dirty="0">
                <a:cs typeface="Tahoma" panose="020B0604030504040204" pitchFamily="34" charset="0"/>
              </a:rPr>
              <a:t>Adresu ľubovoľnej premennej získame pomocou </a:t>
            </a:r>
            <a:r>
              <a:rPr lang="sk-SK" altLang="sk-SK" sz="2800" dirty="0">
                <a:solidFill>
                  <a:srgbClr val="00B050"/>
                </a:solidFill>
                <a:cs typeface="Tahoma" panose="020B0604030504040204" pitchFamily="34" charset="0"/>
              </a:rPr>
              <a:t>referenčného operátora </a:t>
            </a:r>
            <a:r>
              <a:rPr lang="en-US" altLang="sk-SK" sz="3200" b="1" dirty="0">
                <a:solidFill>
                  <a:srgbClr val="00B050"/>
                </a:solidFill>
              </a:rPr>
              <a:t>&amp;</a:t>
            </a:r>
            <a:r>
              <a:rPr lang="sk-SK" altLang="sk-SK" sz="3200" b="1" dirty="0">
                <a:solidFill>
                  <a:srgbClr val="00B050"/>
                </a:solidFill>
              </a:rPr>
              <a:t> </a:t>
            </a:r>
            <a:r>
              <a:rPr lang="sk-SK" altLang="sk-SK" sz="2800" b="1" dirty="0">
                <a:solidFill>
                  <a:srgbClr val="00B050"/>
                </a:solidFill>
              </a:rPr>
              <a:t>- adresa premennej</a:t>
            </a:r>
          </a:p>
          <a:p>
            <a:endParaRPr lang="sk-SK" sz="2800" dirty="0"/>
          </a:p>
        </p:txBody>
      </p:sp>
      <p:sp>
        <p:nvSpPr>
          <p:cNvPr id="4" name="Rectangle 3"/>
          <p:cNvSpPr/>
          <p:nvPr/>
        </p:nvSpPr>
        <p:spPr>
          <a:xfrm>
            <a:off x="2299076" y="6476265"/>
            <a:ext cx="3421741" cy="900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75275" y="6545322"/>
            <a:ext cx="3461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&amp;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("%p", </a:t>
            </a:r>
            <a:r>
              <a:rPr lang="en-US" altLang="sk-SK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294992" y="4387377"/>
            <a:ext cx="3425825" cy="900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08237" y="4456434"/>
            <a:ext cx="23891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2294992" y="2251544"/>
            <a:ext cx="3425825" cy="580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08237" y="2320601"/>
            <a:ext cx="2389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4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*p;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Ukazovatele</a:t>
            </a:r>
            <a:r>
              <a:rPr lang="en-US" dirty="0" smtClean="0"/>
              <a:t> </a:t>
            </a:r>
            <a:r>
              <a:rPr lang="sk-SK" dirty="0" smtClean="0"/>
              <a:t>vs. indexy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20" y="1828941"/>
            <a:ext cx="9722722" cy="5472434"/>
          </a:xfrm>
        </p:spPr>
        <p:txBody>
          <a:bodyPr/>
          <a:lstStyle/>
          <a:p>
            <a:pPr marL="0" indent="0">
              <a:buNone/>
            </a:pP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ole[N], *p;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sk-SK" altLang="sk-SK" sz="2400" dirty="0"/>
              <a:t>– </a:t>
            </a:r>
            <a:r>
              <a:rPr lang="sk-SK" altLang="sk-SK" sz="2400" dirty="0" smtClean="0"/>
              <a:t>klasická premenná typu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 </a:t>
            </a:r>
            <a:r>
              <a:rPr lang="sk-SK" altLang="sk-SK" sz="2400" dirty="0"/>
              <a:t>– </a:t>
            </a:r>
            <a:r>
              <a:rPr lang="en-US" altLang="sk-SK" sz="2400" dirty="0" err="1"/>
              <a:t>statick</a:t>
            </a:r>
            <a:r>
              <a:rPr lang="sk-SK" altLang="sk-SK" sz="2400" dirty="0"/>
              <a:t>ý </a:t>
            </a:r>
            <a:r>
              <a:rPr lang="en-US" altLang="sk-SK" sz="2400" dirty="0" err="1"/>
              <a:t>ukazovate</a:t>
            </a:r>
            <a:r>
              <a:rPr lang="sk-SK" altLang="sk-SK" sz="2400" dirty="0"/>
              <a:t>ľ na jednorozmerné pole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sk-SK" altLang="sk-SK" sz="2400" dirty="0"/>
              <a:t>– </a:t>
            </a:r>
            <a:r>
              <a:rPr lang="en-US" altLang="sk-SK" sz="2400" dirty="0" err="1" smtClean="0"/>
              <a:t>ukazovate</a:t>
            </a:r>
            <a:r>
              <a:rPr lang="sk-SK" altLang="sk-SK" sz="2400" dirty="0"/>
              <a:t>ľ na </a:t>
            </a:r>
            <a:r>
              <a:rPr lang="en-US" altLang="sk-SK" sz="2400" dirty="0" err="1" smtClean="0"/>
              <a:t>typ</a:t>
            </a:r>
            <a:r>
              <a:rPr lang="en-US" altLang="sk-SK" sz="2400" dirty="0" smtClean="0"/>
              <a:t> </a:t>
            </a:r>
            <a:r>
              <a:rPr lang="en-US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dirty="0" smtClean="0"/>
              <a:t> (m</a:t>
            </a:r>
            <a:r>
              <a:rPr lang="sk-SK" altLang="sk-SK" sz="2400" dirty="0" err="1" smtClean="0"/>
              <a:t>ôže</a:t>
            </a:r>
            <a:r>
              <a:rPr lang="sk-SK" altLang="sk-SK" sz="2400" dirty="0" smtClean="0"/>
              <a:t> ukazovať na klasickú premennú typu </a:t>
            </a:r>
            <a:r>
              <a:rPr lang="sk-SK" altLang="sk-SK" sz="2400" dirty="0" err="1" smtClean="0"/>
              <a:t>int</a:t>
            </a:r>
            <a:r>
              <a:rPr lang="sk-SK" altLang="sk-SK" sz="2400" dirty="0" smtClean="0"/>
              <a:t> alebo prvok poľa typu </a:t>
            </a: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400" dirty="0" smtClean="0"/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e; </a:t>
            </a:r>
            <a:r>
              <a:rPr lang="sk-SK" sz="2400" dirty="0">
                <a:cs typeface="Courier New" panose="02070309020205020404" pitchFamily="49" charset="0"/>
              </a:rPr>
              <a:t>– </a:t>
            </a:r>
            <a:r>
              <a:rPr lang="sk-SK" sz="2400" dirty="0" smtClean="0">
                <a:cs typeface="Courier New" panose="02070309020205020404" pitchFamily="49" charset="0"/>
              </a:rPr>
              <a:t>nastaví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400" dirty="0" smtClean="0">
                <a:cs typeface="Courier New" panose="02070309020205020404" pitchFamily="49" charset="0"/>
              </a:rPr>
              <a:t>, aby ukazoval na začiatok poľa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– </a:t>
            </a:r>
            <a:r>
              <a:rPr lang="sk-SK" sz="2400" dirty="0" smtClean="0">
                <a:cs typeface="Courier New" panose="02070309020205020404" pitchFamily="49" charset="0"/>
              </a:rPr>
              <a:t>adresa prvku poľa, ktoré je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dirty="0" smtClean="0">
                <a:cs typeface="Courier New" panose="02070309020205020404" pitchFamily="49" charset="0"/>
              </a:rPr>
              <a:t> prvkov za tým prvkom, na ktorý ukazuje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cs typeface="Courier New" panose="02070309020205020404" pitchFamily="49" charset="0"/>
              </a:rPr>
              <a:t>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&amp;p[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– </a:t>
            </a:r>
            <a:r>
              <a:rPr lang="en-US" sz="2400" dirty="0" err="1">
                <a:cs typeface="Courier New" panose="02070309020205020404" pitchFamily="49" charset="0"/>
              </a:rPr>
              <a:t>hodnota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smtClean="0">
                <a:cs typeface="Courier New" panose="02070309020205020404" pitchFamily="49" charset="0"/>
              </a:rPr>
              <a:t>premennej, </a:t>
            </a:r>
            <a:r>
              <a:rPr lang="sk-SK" sz="2400" dirty="0">
                <a:cs typeface="Courier New" panose="02070309020205020404" pitchFamily="49" charset="0"/>
              </a:rPr>
              <a:t>na </a:t>
            </a:r>
            <a:r>
              <a:rPr lang="sk-SK" sz="2400" dirty="0" smtClean="0">
                <a:cs typeface="Courier New" panose="02070309020205020404" pitchFamily="49" charset="0"/>
              </a:rPr>
              <a:t>ktorú </a:t>
            </a:r>
            <a:r>
              <a:rPr lang="sk-SK" sz="2400" dirty="0">
                <a:cs typeface="Courier New" panose="02070309020205020404" pitchFamily="49" charset="0"/>
              </a:rPr>
              <a:t>ukazuje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*(p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2400" dirty="0" smtClean="0">
                <a:cs typeface="Courier New" panose="02070309020205020404" pitchFamily="49" charset="0"/>
              </a:rPr>
              <a:t>– </a:t>
            </a:r>
            <a:r>
              <a:rPr lang="en-US" sz="2400" dirty="0" err="1" smtClean="0">
                <a:cs typeface="Courier New" panose="02070309020205020404" pitchFamily="49" charset="0"/>
              </a:rPr>
              <a:t>hodnota</a:t>
            </a:r>
            <a:r>
              <a:rPr lang="sk-SK" sz="2400" dirty="0" smtClean="0"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prvku poľa, ktoré je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dirty="0" smtClean="0"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prvkov za tým prvkom, na ktorý ukazuje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cs typeface="Courier New" panose="02070309020205020404" pitchFamily="49" charset="0"/>
              </a:rPr>
              <a:t> 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– </a:t>
            </a:r>
            <a:r>
              <a:rPr lang="en-US" sz="2400" dirty="0" err="1" smtClean="0">
                <a:cs typeface="Courier New" panose="02070309020205020404" pitchFamily="49" charset="0"/>
              </a:rPr>
              <a:t>adresa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cs typeface="Courier New" panose="02070309020205020404" pitchFamily="49" charset="0"/>
              </a:rPr>
              <a:t>klasickej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cs typeface="Courier New" panose="02070309020205020404" pitchFamily="49" charset="0"/>
              </a:rPr>
              <a:t>premennej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– </a:t>
            </a:r>
            <a:r>
              <a:rPr lang="en-US" sz="2400" dirty="0" err="1">
                <a:cs typeface="Courier New" panose="02070309020205020404" pitchFamily="49" charset="0"/>
              </a:rPr>
              <a:t>adresa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cs typeface="Courier New" panose="02070309020205020404" pitchFamily="49" charset="0"/>
              </a:rPr>
              <a:t>premennej</a:t>
            </a:r>
            <a:r>
              <a:rPr lang="en-US" sz="2400" dirty="0" smtClean="0"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cs typeface="Courier New" panose="02070309020205020404" pitchFamily="49" charset="0"/>
              </a:rPr>
              <a:t>ukazovate</a:t>
            </a:r>
            <a:r>
              <a:rPr lang="sk-SK" sz="2400" dirty="0" smtClean="0">
                <a:cs typeface="Courier New" panose="02070309020205020404" pitchFamily="49" charset="0"/>
              </a:rPr>
              <a:t>ľa</a:t>
            </a:r>
            <a:r>
              <a:rPr lang="en-US" sz="2400" dirty="0" smtClean="0">
                <a:cs typeface="Courier New" panose="02070309020205020404" pitchFamily="49" charset="0"/>
              </a:rPr>
              <a:t>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Adresa </a:t>
            </a:r>
            <a:r>
              <a:rPr lang="sk-SK" dirty="0" smtClean="0"/>
              <a:t>a hodnota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7371" y="1585119"/>
            <a:ext cx="9752210" cy="5699778"/>
          </a:xfrm>
        </p:spPr>
        <p:txBody>
          <a:bodyPr/>
          <a:lstStyle/>
          <a:p>
            <a:r>
              <a:rPr lang="en-US" sz="2800" dirty="0" smtClean="0"/>
              <a:t>Anal</a:t>
            </a:r>
            <a:r>
              <a:rPr lang="sk-SK" sz="2800" dirty="0" err="1" smtClean="0"/>
              <a:t>ógia</a:t>
            </a:r>
            <a:r>
              <a:rPr lang="en-US" sz="2800" dirty="0" smtClean="0"/>
              <a:t>:</a:t>
            </a:r>
            <a:r>
              <a:rPr lang="sk-SK" sz="2800" dirty="0" smtClean="0"/>
              <a:t> študenti v prednáškovej sále predstavujú </a:t>
            </a:r>
            <a:r>
              <a:rPr lang="sk-SK" sz="2800" dirty="0" smtClean="0">
                <a:solidFill>
                  <a:srgbClr val="0070C0"/>
                </a:solidFill>
              </a:rPr>
              <a:t>premenné</a:t>
            </a:r>
            <a:r>
              <a:rPr lang="sk-SK" sz="2800" dirty="0" smtClean="0"/>
              <a:t> (názov premennej je meno študenta)</a:t>
            </a:r>
            <a:endParaRPr lang="en-US" sz="2800" dirty="0" smtClean="0"/>
          </a:p>
          <a:p>
            <a:r>
              <a:rPr lang="sk-SK" sz="2800" dirty="0" smtClean="0">
                <a:solidFill>
                  <a:srgbClr val="00B050"/>
                </a:solidFill>
              </a:rPr>
              <a:t>Adresa</a:t>
            </a:r>
            <a:r>
              <a:rPr lang="sk-SK" sz="2800" dirty="0" smtClean="0"/>
              <a:t> </a:t>
            </a:r>
            <a:r>
              <a:rPr lang="sk-SK" sz="2800" dirty="0" smtClean="0"/>
              <a:t>(rad, sedadlo)</a:t>
            </a:r>
          </a:p>
          <a:p>
            <a:pPr lvl="1"/>
            <a:r>
              <a:rPr lang="sk-SK" sz="2400" dirty="0" smtClean="0">
                <a:solidFill>
                  <a:srgbClr val="00B050"/>
                </a:solidFill>
              </a:rPr>
              <a:t>rad</a:t>
            </a:r>
            <a:r>
              <a:rPr lang="sk-SK" sz="2400" dirty="0" smtClean="0"/>
              <a:t> počítaný zdola od 1</a:t>
            </a:r>
          </a:p>
          <a:p>
            <a:pPr lvl="1"/>
            <a:r>
              <a:rPr lang="sk-SK" sz="2400" dirty="0" smtClean="0">
                <a:solidFill>
                  <a:srgbClr val="00B050"/>
                </a:solidFill>
              </a:rPr>
              <a:t>sedadlo</a:t>
            </a:r>
            <a:r>
              <a:rPr lang="sk-SK" sz="2400" dirty="0" smtClean="0"/>
              <a:t> od stredu naľavo záporné čísla -1, -2, ..., napravo kladné čísla 1, 2, ...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Hodnota: </a:t>
            </a:r>
            <a:r>
              <a:rPr lang="en-US" sz="2800" dirty="0" smtClean="0"/>
              <a:t>o</a:t>
            </a:r>
            <a:r>
              <a:rPr lang="sk-SK" sz="2800" dirty="0" err="1" smtClean="0"/>
              <a:t>bľúbená</a:t>
            </a:r>
            <a:r>
              <a:rPr lang="sk-SK" sz="2800" dirty="0" smtClean="0"/>
              <a:t> </a:t>
            </a:r>
            <a:r>
              <a:rPr lang="sk-SK" sz="2800" dirty="0" smtClean="0"/>
              <a:t>farba</a:t>
            </a:r>
            <a:endParaRPr lang="sk-SK" sz="2400" dirty="0"/>
          </a:p>
          <a:p>
            <a:r>
              <a:rPr lang="sk-SK" sz="2800" dirty="0" smtClean="0"/>
              <a:t>Premenná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800" dirty="0" smtClean="0"/>
              <a:t>: ukazovateľ na študenta: obsahuje adresu študenta (rad, sedadlo)</a:t>
            </a:r>
          </a:p>
          <a:p>
            <a:pPr lvl="1"/>
            <a:r>
              <a:rPr lang="sk-SK" sz="2400" dirty="0" smtClean="0"/>
              <a:t>Napr. 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(4, 3);</a:t>
            </a:r>
          </a:p>
          <a:p>
            <a:pPr lvl="1"/>
            <a:r>
              <a:rPr lang="en-US" sz="2400" dirty="0" err="1" smtClean="0"/>
              <a:t>Ak</a:t>
            </a:r>
            <a:r>
              <a:rPr lang="sk-SK" sz="2400" dirty="0" smtClean="0"/>
              <a:t>á je hodnota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2400" dirty="0" smtClean="0"/>
              <a:t>?</a:t>
            </a:r>
            <a:r>
              <a:rPr lang="sk-SK" sz="2400" dirty="0" smtClean="0"/>
              <a:t> Musíme sa pozrieť na príslušné miesto v sále a opýtať sa študenta na obľúbenú farbu (</a:t>
            </a:r>
            <a:r>
              <a:rPr lang="sk-SK" sz="2400" dirty="0" smtClean="0">
                <a:solidFill>
                  <a:srgbClr val="FF0000"/>
                </a:solidFill>
              </a:rPr>
              <a:t>zistiť hodnotu premennej na príslušnej adrese</a:t>
            </a:r>
            <a:r>
              <a:rPr lang="sk-SK" sz="2400" dirty="0" smtClean="0"/>
              <a:t>)</a:t>
            </a:r>
            <a:endParaRPr lang="sk-SK" sz="2400" dirty="0" smtClean="0"/>
          </a:p>
          <a:p>
            <a:pPr lvl="1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8001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Ukazovateľová</a:t>
            </a:r>
            <a:r>
              <a:rPr lang="sk-SK" dirty="0" smtClean="0"/>
              <a:t> aritmetika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7371" y="1432719"/>
            <a:ext cx="9752210" cy="2514600"/>
          </a:xfrm>
        </p:spPr>
        <p:txBody>
          <a:bodyPr/>
          <a:lstStyle/>
          <a:p>
            <a:r>
              <a:rPr lang="en-US" sz="2800" dirty="0" err="1" smtClean="0"/>
              <a:t>Pou</a:t>
            </a:r>
            <a:r>
              <a:rPr lang="sk-SK" sz="2800" dirty="0" smtClean="0"/>
              <a:t>žitie ukazovateľa na prístup do </a:t>
            </a:r>
            <a:r>
              <a:rPr lang="sk-SK" sz="2800" dirty="0" smtClean="0">
                <a:solidFill>
                  <a:srgbClr val="FF0000"/>
                </a:solidFill>
              </a:rPr>
              <a:t>jedného</a:t>
            </a:r>
            <a:r>
              <a:rPr lang="sk-SK" sz="2800" dirty="0" smtClean="0"/>
              <a:t> poľa</a:t>
            </a:r>
          </a:p>
          <a:p>
            <a:pPr lvl="1">
              <a:defRPr/>
            </a:pPr>
            <a:r>
              <a:rPr lang="sk-SK" altLang="sk-SK" sz="2400" kern="1200" dirty="0" smtClean="0">
                <a:solidFill>
                  <a:srgbClr val="CC00FF"/>
                </a:solidFill>
              </a:rPr>
              <a:t>Súčet ukazovateľa a celého čísla</a:t>
            </a:r>
            <a:endParaRPr lang="sk-SK" altLang="sk-SK" sz="2400" dirty="0"/>
          </a:p>
          <a:p>
            <a:pPr lvl="1">
              <a:defRPr/>
            </a:pPr>
            <a:r>
              <a:rPr lang="sk-SK" altLang="sk-SK" sz="2400" dirty="0">
                <a:solidFill>
                  <a:srgbClr val="00B050"/>
                </a:solidFill>
              </a:rPr>
              <a:t>Rozdiel ukazovateľa a celého čísla</a:t>
            </a:r>
          </a:p>
          <a:p>
            <a:pPr lvl="1">
              <a:defRPr/>
            </a:pPr>
            <a:r>
              <a:rPr lang="sk-SK" altLang="sk-SK" sz="2400" dirty="0">
                <a:solidFill>
                  <a:srgbClr val="0070C0"/>
                </a:solidFill>
              </a:rPr>
              <a:t>Porovnávanie ukazovateľov rovnakého typu</a:t>
            </a:r>
          </a:p>
          <a:p>
            <a:pPr lvl="1">
              <a:defRPr/>
            </a:pPr>
            <a:r>
              <a:rPr lang="sk-SK" altLang="sk-SK" sz="2400" dirty="0">
                <a:solidFill>
                  <a:srgbClr val="C00000"/>
                </a:solidFill>
              </a:rPr>
              <a:t>Rozdiel dvoch ukazovateľov rovnakého </a:t>
            </a:r>
            <a:r>
              <a:rPr lang="sk-SK" altLang="sk-SK" sz="2400" dirty="0" smtClean="0">
                <a:solidFill>
                  <a:srgbClr val="C00000"/>
                </a:solidFill>
              </a:rPr>
              <a:t>typu</a:t>
            </a:r>
            <a:endParaRPr lang="sk-SK" altLang="sk-SK" sz="2400" dirty="0">
              <a:solidFill>
                <a:srgbClr val="C0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436563" y="2716035"/>
            <a:ext cx="9513018" cy="4723804"/>
            <a:chOff x="436563" y="2716035"/>
            <a:chExt cx="9513018" cy="4723804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36563" y="3947319"/>
              <a:ext cx="9513018" cy="34925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20895" y="4023519"/>
              <a:ext cx="8516742" cy="3416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char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*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p1,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*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 , </a:t>
              </a:r>
              <a:r>
                <a:rPr kumimoji="0" lang="sk-SK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str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[</a:t>
              </a: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N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];</a:t>
              </a:r>
              <a:endPara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p1 = </a:t>
              </a:r>
              <a:r>
                <a:rPr kumimoji="0" lang="sk-SK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str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for (p2=p1;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p2&lt;p1+N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&amp;&amp; *p2 != '?';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p2++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)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 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if (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 &lt; p1+N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)</a:t>
              </a:r>
              <a:r>
                <a:rPr kumimoji="0" lang="en-US" altLang="sk-SK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{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sk-SK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printf</a:t>
              </a:r>
              <a:r>
                <a:rPr lang="en-US" altLang="sk-SK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en-US" altLang="sk-SK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Pozicia</a:t>
              </a:r>
              <a:r>
                <a:rPr lang="en-US" altLang="sk-SK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(index) ?: %d\n",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p2-p1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);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for (; 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p2&gt;=</a:t>
              </a:r>
              <a:r>
                <a:rPr kumimoji="0" lang="en-US" altLang="sk-SK" b="1" i="0" u="none" strike="noStrike" kern="1200" cap="none" spc="0" normalizeH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p1</a:t>
              </a:r>
              <a:r>
                <a:rPr kumimoji="0" lang="en-US" altLang="sk-SK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; </a:t>
              </a:r>
              <a:r>
                <a:rPr kumimoji="0" lang="en-US" altLang="sk-SK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p2--</a:t>
              </a:r>
              <a:r>
                <a:rPr kumimoji="0" lang="en-US" altLang="sk-SK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)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</a:t>
              </a:r>
              <a:r>
                <a:rPr lang="en-US" altLang="sk-SK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printf</a:t>
              </a:r>
              <a:r>
                <a:rPr lang="en-US" altLang="sk-SK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("%c", *p2);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}</a:t>
              </a:r>
              <a:r>
                <a:rPr kumimoji="0" lang="en-US" altLang="sk-SK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</a:t>
              </a:r>
              <a:endPara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" name="Zaoblený obdĺžnik 8"/>
            <p:cNvSpPr/>
            <p:nvPr/>
          </p:nvSpPr>
          <p:spPr bwMode="auto">
            <a:xfrm>
              <a:off x="7970837" y="2716035"/>
              <a:ext cx="1905000" cy="10287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Čo urobí program?</a:t>
              </a:r>
            </a:p>
          </p:txBody>
        </p:sp>
        <p:sp>
          <p:nvSpPr>
            <p:cNvPr id="11" name="Rounded Rectangle 1"/>
            <p:cNvSpPr>
              <a:spLocks noChangeArrowheads="1"/>
            </p:cNvSpPr>
            <p:nvPr/>
          </p:nvSpPr>
          <p:spPr bwMode="auto">
            <a:xfrm>
              <a:off x="6096266" y="6614319"/>
              <a:ext cx="3763963" cy="66675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01349" tIns="50674" rIns="101349" bIns="50674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program: 11p</a:t>
              </a:r>
              <a:r>
                <a:rPr kumimoji="0" lang="sk-SK" altLang="sk-SK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  <a:r>
                <a:rPr lang="en-US" altLang="sk-SK" sz="2700" b="0" dirty="0">
                  <a:solidFill>
                    <a:srgbClr val="000000"/>
                  </a:solidFill>
                </a:rPr>
                <a:t>3</a:t>
              </a:r>
              <a:r>
                <a:rPr kumimoji="0" lang="en-US" altLang="sk-SK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  <a:r>
                <a:rPr kumimoji="0" lang="en-US" altLang="sk-SK" sz="27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cpp</a:t>
              </a:r>
              <a:endPara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8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Reťazce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dirty="0" smtClean="0"/>
              <a:t>Reťazce sú zapísané v poliach typu </a:t>
            </a:r>
            <a:r>
              <a:rPr lang="sk-SK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altLang="sk-SK" sz="2400" dirty="0" smtClean="0"/>
              <a:t> a obsahujú na konci ukončovací znak 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r>
              <a:rPr lang="en-US" altLang="sk-SK" sz="2400" dirty="0" err="1" smtClean="0"/>
              <a:t>Pracujeme</a:t>
            </a:r>
            <a:r>
              <a:rPr lang="en-US" altLang="sk-SK" sz="2400" dirty="0" smtClean="0"/>
              <a:t> s </a:t>
            </a:r>
            <a:r>
              <a:rPr lang="en-US" altLang="sk-SK" sz="2400" dirty="0" err="1" smtClean="0"/>
              <a:t>nimi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ako</a:t>
            </a:r>
            <a:r>
              <a:rPr lang="en-US" altLang="sk-SK" sz="2400" dirty="0" smtClean="0"/>
              <a:t> s </a:t>
            </a:r>
            <a:r>
              <a:rPr lang="en-US" altLang="sk-SK" sz="2400" dirty="0" err="1" smtClean="0"/>
              <a:t>poliami</a:t>
            </a:r>
            <a:r>
              <a:rPr lang="en-US" altLang="sk-SK" sz="2400" dirty="0" smtClean="0"/>
              <a:t> </a:t>
            </a:r>
          </a:p>
          <a:p>
            <a:pPr lvl="1"/>
            <a:r>
              <a:rPr lang="en-US" altLang="sk-SK" sz="2000" dirty="0" err="1" smtClean="0"/>
              <a:t>Pristupujeme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cez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indexy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alebo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ukazovatele</a:t>
            </a:r>
            <a:endParaRPr lang="en-US" altLang="sk-SK" sz="2000" dirty="0" smtClean="0"/>
          </a:p>
          <a:p>
            <a:r>
              <a:rPr lang="en-US" altLang="sk-SK" sz="2400" dirty="0" err="1" smtClean="0"/>
              <a:t>Vyu</a:t>
            </a:r>
            <a:r>
              <a:rPr lang="sk-SK" altLang="sk-SK" sz="2400" dirty="0" err="1" smtClean="0"/>
              <a:t>žívame</a:t>
            </a:r>
            <a:r>
              <a:rPr lang="sk-SK" altLang="sk-SK" sz="2400" dirty="0" smtClean="0"/>
              <a:t> funkcie na prácu s reťazcami z knižnice 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k-SK" altLang="sk-SK" sz="2400" dirty="0"/>
          </a:p>
          <a:p>
            <a:r>
              <a:rPr lang="en-US" sz="2400" dirty="0" err="1" smtClean="0"/>
              <a:t>Napr</a:t>
            </a:r>
            <a:r>
              <a:rPr lang="en-US" sz="2400" dirty="0" smtClean="0"/>
              <a:t>. </a:t>
            </a:r>
            <a:r>
              <a:rPr lang="en-US" sz="2400" dirty="0" err="1" smtClean="0"/>
              <a:t>Zistenie</a:t>
            </a:r>
            <a:r>
              <a:rPr lang="en-US" sz="2400" dirty="0" smtClean="0"/>
              <a:t> d</a:t>
            </a:r>
            <a:r>
              <a:rPr lang="sk-SK" sz="2400" dirty="0" err="1" smtClean="0"/>
              <a:t>ĺžky</a:t>
            </a:r>
            <a:r>
              <a:rPr lang="sk-SK" sz="2400" dirty="0" smtClean="0"/>
              <a:t> reťazca:</a:t>
            </a:r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alebo:</a:t>
            </a:r>
            <a:endParaRPr lang="sk-SK" dirty="0" smtClean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608379" y="5014113"/>
            <a:ext cx="9513645" cy="990605"/>
            <a:chOff x="1226486" y="2739530"/>
            <a:chExt cx="8570460" cy="894874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1226486" y="2739530"/>
              <a:ext cx="8485971" cy="8948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1028"/>
            <p:cNvSpPr txBox="1">
              <a:spLocks noChangeArrowheads="1"/>
            </p:cNvSpPr>
            <p:nvPr/>
          </p:nvSpPr>
          <p:spPr bwMode="auto">
            <a:xfrm>
              <a:off x="1251071" y="2808372"/>
              <a:ext cx="8545875" cy="750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buNone/>
                <a:defRPr/>
              </a:pP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for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sk-SK" sz="2400" noProof="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=0;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&lt;n &amp;&amp; </a:t>
              </a:r>
              <a:r>
                <a:rPr lang="en-US" altLang="sk-SK" sz="2400" noProof="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str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[d]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!= '\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0';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++)</a:t>
              </a:r>
            </a:p>
            <a:p>
              <a:pPr lvl="0">
                <a:spcBef>
                  <a:spcPct val="0"/>
                </a:spcBef>
                <a:buNone/>
                <a:defRPr/>
              </a:pPr>
              <a:r>
                <a:rPr kumimoji="0" lang="en-US" altLang="sk-SK" sz="2400" b="1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;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599985" y="6711061"/>
            <a:ext cx="9513645" cy="492835"/>
            <a:chOff x="1226486" y="2759788"/>
            <a:chExt cx="8570460" cy="485893"/>
          </a:xfrm>
        </p:grpSpPr>
        <p:sp>
          <p:nvSpPr>
            <p:cNvPr id="8" name="Rectangle 1027"/>
            <p:cNvSpPr>
              <a:spLocks noChangeArrowheads="1"/>
            </p:cNvSpPr>
            <p:nvPr/>
          </p:nvSpPr>
          <p:spPr bwMode="auto">
            <a:xfrm>
              <a:off x="1226486" y="2759788"/>
              <a:ext cx="8485971" cy="48589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1028"/>
            <p:cNvSpPr txBox="1">
              <a:spLocks noChangeArrowheads="1"/>
            </p:cNvSpPr>
            <p:nvPr/>
          </p:nvSpPr>
          <p:spPr bwMode="auto">
            <a:xfrm>
              <a:off x="1251071" y="2808372"/>
              <a:ext cx="8545875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buNone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d =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strlen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Reťazce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Vedieť pracovať s reťazcami:</a:t>
            </a:r>
          </a:p>
          <a:p>
            <a:pPr lvl="1"/>
            <a:r>
              <a:rPr lang="sk-SK" sz="2358" dirty="0" smtClean="0"/>
              <a:t>Vypísať – aj len ich časti </a:t>
            </a:r>
          </a:p>
          <a:p>
            <a:pPr lvl="1"/>
            <a:r>
              <a:rPr lang="sk-SK" sz="2358" dirty="0" smtClean="0"/>
              <a:t>Zistiť, či pre </a:t>
            </a:r>
            <a:r>
              <a:rPr lang="sk-SK" sz="2358" dirty="0" err="1" smtClean="0"/>
              <a:t>ne</a:t>
            </a:r>
            <a:r>
              <a:rPr lang="sk-SK" sz="2358" dirty="0" smtClean="0"/>
              <a:t> niečo platí</a:t>
            </a:r>
          </a:p>
          <a:p>
            <a:pPr lvl="1"/>
            <a:r>
              <a:rPr lang="sk-SK" sz="2358" dirty="0" smtClean="0"/>
              <a:t>Vyhľadať v nich – napr. slová danej dĺžky, opakujúce sa znaky, postupnosť znakov, ktorá niečo spĺňa, ...</a:t>
            </a:r>
          </a:p>
          <a:p>
            <a:pPr lvl="1"/>
            <a:r>
              <a:rPr lang="sk-SK" sz="2358" dirty="0" smtClean="0"/>
              <a:t>Meniť – napr. nejaký typ znaku na iný</a:t>
            </a:r>
          </a:p>
          <a:p>
            <a:pPr lvl="1"/>
            <a:r>
              <a:rPr lang="sk-SK" sz="2358" dirty="0" smtClean="0"/>
              <a:t>Spájať</a:t>
            </a:r>
          </a:p>
          <a:p>
            <a:pPr lvl="1"/>
            <a:r>
              <a:rPr lang="sk-SK" sz="2358" dirty="0" smtClean="0"/>
              <a:t>Vkladať do nich </a:t>
            </a:r>
          </a:p>
          <a:p>
            <a:pPr lvl="1"/>
            <a:r>
              <a:rPr lang="sk-SK" sz="2358" dirty="0" smtClean="0"/>
              <a:t>Zmazávať z nich</a:t>
            </a:r>
          </a:p>
        </p:txBody>
      </p:sp>
    </p:spTree>
    <p:extLst>
      <p:ext uri="{BB962C8B-B14F-4D97-AF65-F5344CB8AC3E}">
        <p14:creationId xmlns:p14="http://schemas.microsoft.com/office/powerpoint/2010/main" val="41517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Preprocesor</a:t>
            </a:r>
            <a:r>
              <a:rPr lang="sk-SK" dirty="0" smtClean="0"/>
              <a:t>: konštanty a </a:t>
            </a:r>
            <a:r>
              <a:rPr lang="sk-SK" dirty="0" err="1" smtClean="0"/>
              <a:t>makrá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7371" y="1432719"/>
            <a:ext cx="9752210" cy="4877174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sk-SK" sz="2400" dirty="0" err="1" smtClean="0"/>
              <a:t>Kon</a:t>
            </a:r>
            <a:r>
              <a:rPr lang="sk-SK" altLang="sk-SK" sz="2400" dirty="0" err="1" smtClean="0"/>
              <a:t>štanty</a:t>
            </a:r>
            <a:r>
              <a:rPr lang="sk-SK" altLang="sk-SK" sz="2400" dirty="0" smtClean="0"/>
              <a:t>:</a:t>
            </a:r>
          </a:p>
          <a:p>
            <a:pPr lvl="1"/>
            <a:r>
              <a:rPr lang="sk-SK" altLang="sk-SK" sz="2000" dirty="0" smtClean="0"/>
              <a:t>Pre názov súboru:</a:t>
            </a:r>
            <a:endParaRPr lang="sk-SK" altLang="sk-SK" sz="2000" dirty="0"/>
          </a:p>
          <a:p>
            <a:pPr marL="609600" indent="-609600">
              <a:buFontTx/>
              <a:buAutoNum type="arabicPeriod"/>
            </a:pPr>
            <a:endParaRPr lang="sk-SK" altLang="sk-SK" sz="2800" dirty="0" smtClean="0"/>
          </a:p>
          <a:p>
            <a:pPr marL="609600" indent="-609600">
              <a:buFontTx/>
              <a:buAutoNum type="arabicPeriod"/>
            </a:pPr>
            <a:endParaRPr lang="sk-SK" altLang="sk-SK" sz="2800" dirty="0"/>
          </a:p>
          <a:p>
            <a:pPr marL="609600" indent="-609600">
              <a:buFontTx/>
              <a:buAutoNum type="arabicPeriod"/>
            </a:pPr>
            <a:r>
              <a:rPr lang="sk-SK" altLang="sk-SK" sz="2400" dirty="0" err="1" smtClean="0"/>
              <a:t>Makrá</a:t>
            </a:r>
            <a:r>
              <a:rPr lang="sk-SK" altLang="sk-SK" sz="2400" dirty="0" smtClean="0"/>
              <a:t>:</a:t>
            </a:r>
            <a:endParaRPr lang="en-US" altLang="sk-SK" sz="2400" dirty="0" smtClean="0"/>
          </a:p>
          <a:p>
            <a:pPr lvl="1"/>
            <a:r>
              <a:rPr lang="en-US" altLang="sk-SK" sz="2000" dirty="0" smtClean="0"/>
              <a:t>Na v</a:t>
            </a:r>
            <a:r>
              <a:rPr lang="sk-SK" altLang="sk-SK" sz="2000" dirty="0" err="1" smtClean="0"/>
              <a:t>ýpočet</a:t>
            </a:r>
            <a:r>
              <a:rPr lang="sk-SK" altLang="sk-SK" sz="2000" dirty="0" smtClean="0"/>
              <a:t> obvodu obdĺžnika:</a:t>
            </a:r>
          </a:p>
          <a:p>
            <a:pPr lvl="1"/>
            <a:endParaRPr lang="sk-SK" altLang="sk-SK" sz="2800" dirty="0" smtClean="0"/>
          </a:p>
          <a:p>
            <a:pPr marL="505983" lvl="1" indent="0">
              <a:buNone/>
            </a:pPr>
            <a:endParaRPr lang="sk-SK" altLang="sk-SK" sz="2000" dirty="0" smtClean="0"/>
          </a:p>
          <a:p>
            <a:pPr lvl="1"/>
            <a:r>
              <a:rPr lang="sk-SK" altLang="sk-SK" sz="2000" dirty="0" smtClean="0"/>
              <a:t>Na výpočet tretej mocniny:</a:t>
            </a:r>
          </a:p>
          <a:p>
            <a:pPr lvl="1"/>
            <a:endParaRPr lang="sk-SK" altLang="sk-SK" sz="2800" dirty="0"/>
          </a:p>
          <a:p>
            <a:pPr lvl="1"/>
            <a:endParaRPr lang="sk-SK" altLang="sk-SK" sz="2000" dirty="0" smtClean="0"/>
          </a:p>
          <a:p>
            <a:pPr lvl="1"/>
            <a:r>
              <a:rPr lang="sk-SK" altLang="sk-SK" sz="2000" dirty="0" smtClean="0"/>
              <a:t>Na zistenie, či je znak veľké písmeno: ak je veľké písmeno, vráti 1, inak 0:</a:t>
            </a:r>
            <a:endParaRPr lang="sk-SK" altLang="sk-SK" sz="2000" dirty="0"/>
          </a:p>
          <a:p>
            <a:endParaRPr lang="sk-SK" sz="3600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274637" y="4252119"/>
            <a:ext cx="9723438" cy="535233"/>
            <a:chOff x="1226486" y="2739531"/>
            <a:chExt cx="8443398" cy="48350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1226486" y="2739531"/>
              <a:ext cx="8443398" cy="4835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1028"/>
            <p:cNvSpPr txBox="1">
              <a:spLocks noChangeArrowheads="1"/>
            </p:cNvSpPr>
            <p:nvPr/>
          </p:nvSpPr>
          <p:spPr bwMode="auto">
            <a:xfrm>
              <a:off x="1259087" y="2774757"/>
              <a:ext cx="7884514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obvod_obdlznika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a,b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2*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+ 2*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b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))</a:t>
              </a:r>
            </a:p>
          </p:txBody>
        </p:sp>
      </p:grp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274637" y="5471319"/>
            <a:ext cx="9723438" cy="535233"/>
            <a:chOff x="1226486" y="2739531"/>
            <a:chExt cx="8443398" cy="483508"/>
          </a:xfrm>
        </p:grpSpPr>
        <p:sp>
          <p:nvSpPr>
            <p:cNvPr id="8" name="Rectangle 1027"/>
            <p:cNvSpPr>
              <a:spLocks noChangeArrowheads="1"/>
            </p:cNvSpPr>
            <p:nvPr/>
          </p:nvSpPr>
          <p:spPr bwMode="auto">
            <a:xfrm>
              <a:off x="1226486" y="2739531"/>
              <a:ext cx="8443398" cy="4835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1028"/>
            <p:cNvSpPr txBox="1">
              <a:spLocks noChangeArrowheads="1"/>
            </p:cNvSpPr>
            <p:nvPr/>
          </p:nvSpPr>
          <p:spPr bwMode="auto">
            <a:xfrm>
              <a:off x="1259087" y="2774757"/>
              <a:ext cx="7884514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na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_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tretiu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lang="sk-SK" altLang="sk-SK" sz="2400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sk-SK" altLang="sk-SK" sz="2400" dirty="0" smtClean="0">
                  <a:latin typeface="Courier New" panose="02070309020205020404" pitchFamily="49" charset="0"/>
                </a:rPr>
                <a:t>x</a:t>
              </a:r>
              <a:r>
                <a:rPr lang="sk-SK" altLang="sk-SK" sz="2400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))</a:t>
              </a:r>
            </a:p>
          </p:txBody>
        </p:sp>
      </p:grpSp>
      <p:grpSp>
        <p:nvGrpSpPr>
          <p:cNvPr id="10" name="Group 1"/>
          <p:cNvGrpSpPr>
            <a:grpSpLocks/>
          </p:cNvGrpSpPr>
          <p:nvPr/>
        </p:nvGrpSpPr>
        <p:grpSpPr bwMode="auto">
          <a:xfrm>
            <a:off x="274637" y="6764886"/>
            <a:ext cx="9829799" cy="535233"/>
            <a:chOff x="1226486" y="2739531"/>
            <a:chExt cx="8855270" cy="483508"/>
          </a:xfrm>
        </p:grpSpPr>
        <p:sp>
          <p:nvSpPr>
            <p:cNvPr id="11" name="Rectangle 1027"/>
            <p:cNvSpPr>
              <a:spLocks noChangeArrowheads="1"/>
            </p:cNvSpPr>
            <p:nvPr/>
          </p:nvSpPr>
          <p:spPr bwMode="auto">
            <a:xfrm>
              <a:off x="1226486" y="2739531"/>
              <a:ext cx="8759454" cy="4835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28"/>
            <p:cNvSpPr txBox="1">
              <a:spLocks noChangeArrowheads="1"/>
            </p:cNvSpPr>
            <p:nvPr/>
          </p:nvSpPr>
          <p:spPr bwMode="auto">
            <a:xfrm>
              <a:off x="1251069" y="2779610"/>
              <a:ext cx="8830687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buNone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lang="sk-SK" altLang="sk-SK" sz="24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je_velke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lang="sk-SK" altLang="sk-SK" sz="2400" dirty="0" smtClean="0">
                  <a:latin typeface="Courier New" panose="02070309020205020404" pitchFamily="49" charset="0"/>
                </a:rPr>
                <a:t>(</a:t>
              </a:r>
              <a:r>
                <a:rPr lang="sk-SK" altLang="sk-SK" sz="2400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sk-SK" altLang="sk-SK" sz="2400" dirty="0" smtClean="0">
                  <a:latin typeface="Courier New" panose="02070309020205020404" pitchFamily="49" charset="0"/>
                </a:rPr>
                <a:t>c</a:t>
              </a:r>
              <a:r>
                <a:rPr lang="sk-SK" altLang="sk-SK" sz="2400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sk-SK" sz="2400" dirty="0" smtClean="0">
                  <a:latin typeface="Courier New" panose="02070309020205020404" pitchFamily="49" charset="0"/>
                </a:rPr>
                <a:t>&gt;='A</a:t>
              </a:r>
              <a:r>
                <a:rPr lang="en-US" altLang="sk-SK" sz="2400" dirty="0">
                  <a:latin typeface="Courier New" panose="02070309020205020404" pitchFamily="49" charset="0"/>
                </a:rPr>
                <a:t>'</a:t>
              </a:r>
              <a:r>
                <a:rPr lang="en-US" altLang="sk-SK" sz="2400" dirty="0" smtClean="0">
                  <a:latin typeface="Courier New" panose="02070309020205020404" pitchFamily="49" charset="0"/>
                </a:rPr>
                <a:t> &amp;&amp; </a:t>
              </a:r>
              <a:r>
                <a:rPr lang="sk-SK" altLang="sk-SK" sz="2400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sk-SK" sz="2400" dirty="0" smtClean="0">
                  <a:latin typeface="Courier New" panose="02070309020205020404" pitchFamily="49" charset="0"/>
                </a:rPr>
                <a:t>c</a:t>
              </a:r>
              <a:r>
                <a:rPr lang="sk-SK" altLang="sk-SK" sz="2400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sk-SK" sz="2400" dirty="0" smtClean="0">
                  <a:latin typeface="Courier New" panose="02070309020205020404" pitchFamily="49" charset="0"/>
                </a:rPr>
                <a:t>&lt;='Z</a:t>
              </a:r>
              <a:r>
                <a:rPr lang="en-US" altLang="sk-SK" sz="2400" dirty="0">
                  <a:latin typeface="Courier New" panose="02070309020205020404" pitchFamily="49" charset="0"/>
                </a:rPr>
                <a:t>'</a:t>
              </a:r>
              <a:r>
                <a:rPr lang="sk-SK" altLang="sk-SK" sz="2400" dirty="0" smtClean="0">
                  <a:latin typeface="Courier New" panose="02070309020205020404" pitchFamily="49" charset="0"/>
                </a:rPr>
                <a:t>)</a:t>
              </a:r>
              <a:r>
                <a:rPr lang="en-US" altLang="sk-SK" sz="2400" dirty="0" smtClean="0">
                  <a:latin typeface="Courier New" panose="02070309020205020404" pitchFamily="49" charset="0"/>
                </a:rPr>
                <a:t> ? 1 : 0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274637" y="2347119"/>
            <a:ext cx="9723438" cy="535233"/>
            <a:chOff x="1226486" y="2739531"/>
            <a:chExt cx="8759454" cy="483508"/>
          </a:xfrm>
        </p:grpSpPr>
        <p:sp>
          <p:nvSpPr>
            <p:cNvPr id="14" name="Rectangle 1027"/>
            <p:cNvSpPr>
              <a:spLocks noChangeArrowheads="1"/>
            </p:cNvSpPr>
            <p:nvPr/>
          </p:nvSpPr>
          <p:spPr bwMode="auto">
            <a:xfrm>
              <a:off x="1226486" y="2739531"/>
              <a:ext cx="8759454" cy="4835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028"/>
            <p:cNvSpPr txBox="1">
              <a:spLocks noChangeArrowheads="1"/>
            </p:cNvSpPr>
            <p:nvPr/>
          </p:nvSpPr>
          <p:spPr bwMode="auto">
            <a:xfrm>
              <a:off x="1251071" y="2779612"/>
              <a:ext cx="8545875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buNone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lang="sk-SK" altLang="sk-SK" sz="24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subor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"data.txt"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16" name="Bublina v tvare zaobleného obdĺžnika 15"/>
          <p:cNvSpPr/>
          <p:nvPr/>
        </p:nvSpPr>
        <p:spPr bwMode="auto">
          <a:xfrm>
            <a:off x="5303273" y="2576823"/>
            <a:ext cx="4521199" cy="1447800"/>
          </a:xfrm>
          <a:prstGeom prst="wedgeRoundRectCallout">
            <a:avLst>
              <a:gd name="adj1" fmla="val -25378"/>
              <a:gd name="adj2" fmla="val 7030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Nezabudnite obaliť zátvorkami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premennú aj celé telo </a:t>
            </a:r>
            <a:r>
              <a:rPr kumimoji="0" lang="sk-SK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makra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aby výsledný výraz po rozvinutí </a:t>
            </a:r>
            <a:r>
              <a:rPr kumimoji="0" lang="sk-SK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makra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robil to, čo chceme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Rekurzia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7371" y="1661319"/>
            <a:ext cx="9752210" cy="2575578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Vedieť čítať rekurzívne programy – </a:t>
            </a:r>
            <a:r>
              <a:rPr lang="sk-SK" altLang="sk-SK" sz="2400" dirty="0" err="1" smtClean="0"/>
              <a:t>t.j</a:t>
            </a:r>
            <a:r>
              <a:rPr lang="sk-SK" altLang="sk-SK" sz="2400" dirty="0" smtClean="0"/>
              <a:t>. vedieť, čo program vypíše/vráti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Vedieť doplniť rekurzívnu funkciu o </a:t>
            </a:r>
          </a:p>
          <a:p>
            <a:pPr marL="1052335" lvl="1" indent="-609600">
              <a:buFontTx/>
              <a:buAutoNum type="arabicPeriod"/>
            </a:pPr>
            <a:r>
              <a:rPr lang="sk-SK" altLang="sk-SK" sz="1958" dirty="0" smtClean="0">
                <a:solidFill>
                  <a:srgbClr val="FF0000"/>
                </a:solidFill>
              </a:rPr>
              <a:t>rekurzívnu vetvu (rekurzívne volanie)</a:t>
            </a:r>
            <a:r>
              <a:rPr lang="sk-SK" altLang="sk-SK" sz="1958" dirty="0" smtClean="0"/>
              <a:t>  - vedieť kam volanie umiestniť a s akými parametrami</a:t>
            </a:r>
          </a:p>
          <a:p>
            <a:pPr marL="1052335" lvl="1" indent="-609600">
              <a:buFontTx/>
              <a:buAutoNum type="arabicPeriod"/>
            </a:pPr>
            <a:r>
              <a:rPr lang="sk-SK" altLang="sk-SK" sz="1958" dirty="0" smtClean="0">
                <a:solidFill>
                  <a:srgbClr val="00B050"/>
                </a:solidFill>
              </a:rPr>
              <a:t>nerekurzívnu vetvu</a:t>
            </a:r>
          </a:p>
          <a:p>
            <a:pPr marL="1052335" lvl="1" indent="-609600">
              <a:buFontTx/>
              <a:buAutoNum type="arabicPeriod"/>
            </a:pPr>
            <a:r>
              <a:rPr lang="sk-SK" altLang="sk-SK" sz="1958" dirty="0">
                <a:solidFill>
                  <a:srgbClr val="0070C0"/>
                </a:solidFill>
              </a:rPr>
              <a:t>p</a:t>
            </a:r>
            <a:r>
              <a:rPr lang="sk-SK" altLang="sk-SK" sz="1958" dirty="0" smtClean="0">
                <a:solidFill>
                  <a:srgbClr val="0070C0"/>
                </a:solidFill>
              </a:rPr>
              <a:t>odmienku</a:t>
            </a:r>
            <a:r>
              <a:rPr lang="sk-SK" altLang="sk-SK" sz="1958" dirty="0" smtClean="0"/>
              <a:t> rozhodujúcu, kedy sa prestávame rekurzívne vnárať</a:t>
            </a:r>
            <a:endParaRPr lang="sk-SK" altLang="sk-SK" sz="1958" dirty="0"/>
          </a:p>
          <a:p>
            <a:endParaRPr lang="sk-SK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0839" y="4633119"/>
            <a:ext cx="4648198" cy="27432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837" y="4720431"/>
            <a:ext cx="4495802" cy="268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370" tIns="50685" rIns="101370" bIns="5068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 </a:t>
            </a:r>
            <a:r>
              <a:rPr kumimoji="0" lang="sk-SK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</a:t>
            </a:r>
            <a:r>
              <a:rPr kumimoji="0" lang="sk-SK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sk-SK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vypis</a:t>
            </a:r>
            <a:r>
              <a:rPr kumimoji="0" lang="sk-SK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sk-SK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sk-SK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n) 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</a:t>
            </a:r>
            <a:endParaRPr lang="en-US" altLang="sk-SK" kern="0" dirty="0" smtClean="0">
              <a:solidFill>
                <a:srgbClr val="000000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/>
              <a:defRPr/>
            </a:pP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sk-SK" altLang="sk-SK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</a:t>
            </a:r>
            <a:r>
              <a:rPr kumimoji="0" lang="sk-SK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</a:t>
            </a:r>
            <a:r>
              <a:rPr kumimoji="0" lang="sk-SK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en-US" altLang="sk-SK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/>
              <a:defRPr/>
            </a:pPr>
            <a:r>
              <a:rPr lang="en-US" altLang="sk-SK" kern="0" noProof="0" dirty="0">
                <a:solidFill>
                  <a:srgbClr val="000000"/>
                </a:solidFill>
              </a:rPr>
              <a:t> </a:t>
            </a:r>
            <a:r>
              <a:rPr lang="en-US" altLang="sk-SK" kern="0" noProof="0" dirty="0" smtClean="0">
                <a:solidFill>
                  <a:srgbClr val="000000"/>
                </a:solidFill>
              </a:rPr>
              <a:t>    return;</a:t>
            </a:r>
            <a:endParaRPr kumimoji="0" lang="en-US" altLang="sk-SK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sk-SK" kern="0" dirty="0">
                <a:solidFill>
                  <a:srgbClr val="000000"/>
                </a:solidFill>
              </a:rPr>
              <a:t>5</a:t>
            </a: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sk-SK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sk-SK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printf</a:t>
            </a:r>
            <a:r>
              <a:rPr kumimoji="0" lang="en-US" altLang="sk-SK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("%d", n);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sk-SK" kern="0" dirty="0">
                <a:solidFill>
                  <a:srgbClr val="000000"/>
                </a:solidFill>
              </a:rPr>
              <a:t>6</a:t>
            </a:r>
            <a:endParaRPr lang="en-US" altLang="sk-SK" kern="0" dirty="0" smtClean="0">
              <a:solidFill>
                <a:srgbClr val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sk-SK" kern="0" dirty="0">
                <a:solidFill>
                  <a:srgbClr val="000000"/>
                </a:solidFill>
              </a:rPr>
              <a:t>7</a:t>
            </a:r>
            <a:r>
              <a:rPr lang="en-US" altLang="sk-SK" kern="0" dirty="0" smtClean="0">
                <a:solidFill>
                  <a:srgbClr val="000000"/>
                </a:solidFill>
              </a:rPr>
              <a:t> </a:t>
            </a:r>
            <a:r>
              <a:rPr lang="en-US" altLang="sk-SK" kern="0" dirty="0">
                <a:solidFill>
                  <a:srgbClr val="000000"/>
                </a:solidFill>
              </a:rPr>
              <a:t>}</a:t>
            </a:r>
            <a:endParaRPr lang="en-US" altLang="sk-SK" kern="0" baseline="0" dirty="0">
              <a:solidFill>
                <a:srgbClr val="000000"/>
              </a:solidFill>
            </a:endParaRPr>
          </a:p>
        </p:txBody>
      </p:sp>
      <p:sp>
        <p:nvSpPr>
          <p:cNvPr id="6" name="Obláčik 5"/>
          <p:cNvSpPr/>
          <p:nvPr/>
        </p:nvSpPr>
        <p:spPr bwMode="auto">
          <a:xfrm>
            <a:off x="4694237" y="4633119"/>
            <a:ext cx="5255344" cy="2590800"/>
          </a:xfrm>
          <a:prstGeom prst="cloudCallout">
            <a:avLst>
              <a:gd name="adj1" fmla="val -45516"/>
              <a:gd name="adj2" fmla="val -450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</a:rPr>
              <a:t>D</a:t>
            </a:r>
            <a:r>
              <a:rPr kumimoji="0" lang="sk-SK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oplňte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rekurzívne volanie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</a:rPr>
              <a:t>2. </a:t>
            </a:r>
            <a:r>
              <a:rPr lang="en-US" b="0" dirty="0" err="1">
                <a:solidFill>
                  <a:srgbClr val="0070C0"/>
                </a:solidFill>
                <a:latin typeface="Arial" charset="0"/>
              </a:rPr>
              <a:t>p</a:t>
            </a:r>
            <a:r>
              <a:rPr lang="en-US" b="0" dirty="0" err="1" smtClean="0">
                <a:solidFill>
                  <a:srgbClr val="0070C0"/>
                </a:solidFill>
                <a:latin typeface="Arial" charset="0"/>
              </a:rPr>
              <a:t>odmienku</a:t>
            </a:r>
            <a:r>
              <a:rPr lang="en-US" b="0" dirty="0" smtClean="0">
                <a:latin typeface="Arial" charset="0"/>
              </a:rPr>
              <a:t> 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tak, aby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funkcia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sk-SK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vypis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vypísala čísla od 1 po </a:t>
            </a:r>
            <a:r>
              <a:rPr kumimoji="0" lang="sk-SK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n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022507" y="5117753"/>
            <a:ext cx="11063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sk-SK" altLang="sk-SK" kern="0" dirty="0" smtClean="0">
                <a:solidFill>
                  <a:srgbClr val="000000"/>
                </a:solidFill>
              </a:rPr>
              <a:t>n </a:t>
            </a:r>
            <a:r>
              <a:rPr lang="en-US" altLang="sk-SK" kern="0" dirty="0" smtClean="0">
                <a:solidFill>
                  <a:srgbClr val="000000"/>
                </a:solidFill>
              </a:rPr>
              <a:t>&lt; 1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265237" y="5796871"/>
            <a:ext cx="22124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sk-SK" kern="0" dirty="0" err="1" smtClean="0">
                <a:solidFill>
                  <a:srgbClr val="000000"/>
                </a:solidFill>
              </a:rPr>
              <a:t>vypis</a:t>
            </a:r>
            <a:r>
              <a:rPr lang="en-US" altLang="sk-SK" kern="0" dirty="0" smtClean="0">
                <a:solidFill>
                  <a:srgbClr val="000000"/>
                </a:solidFill>
              </a:rPr>
              <a:t>(n-1);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24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íklad: výpis čísla v 2-kovej sústav</a:t>
            </a:r>
            <a:r>
              <a:rPr lang="en-US" altLang="sk-SK" dirty="0" smtClean="0"/>
              <a:t>e</a:t>
            </a:r>
          </a:p>
        </p:txBody>
      </p:sp>
      <p:sp>
        <p:nvSpPr>
          <p:cNvPr id="67593" name="Rectangle 6"/>
          <p:cNvSpPr>
            <a:spLocks noChangeArrowheads="1"/>
          </p:cNvSpPr>
          <p:nvPr/>
        </p:nvSpPr>
        <p:spPr bwMode="auto">
          <a:xfrm>
            <a:off x="5150922" y="5435348"/>
            <a:ext cx="4877315" cy="194097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5151437" y="5437327"/>
            <a:ext cx="47933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vypis2_rek</a:t>
            </a:r>
            <a:r>
              <a:rPr lang="sk-SK" altLang="sk-SK" dirty="0">
                <a:solidFill>
                  <a:srgbClr val="000000"/>
                </a:solidFill>
              </a:rPr>
              <a:t>2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</a:t>
            </a:r>
            <a:endParaRPr kumimoji="0" lang="en-US" altLang="sk-SK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if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 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vypis2_rek2(x/2);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printf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("%d", x%2);</a:t>
            </a:r>
            <a:endParaRPr kumimoji="0" lang="en-US" altLang="sk-SK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229091" y="66905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noProof="0" dirty="0" smtClean="0">
                <a:solidFill>
                  <a:srgbClr val="000000"/>
                </a:solidFill>
              </a:rPr>
              <a:t>11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8437" y="2423319"/>
            <a:ext cx="4648715" cy="194097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8952" y="2425298"/>
            <a:ext cx="47933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vypis2_iter(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en-US" altLang="sk-SK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while(x </a:t>
            </a:r>
            <a:r>
              <a:rPr lang="en-US" altLang="sk-SK" noProof="0" dirty="0" smtClean="0">
                <a:solidFill>
                  <a:srgbClr val="000000"/>
                </a:solidFill>
              </a:rPr>
              <a:t>&gt;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0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("%d", 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x%2);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x /= 2; </a:t>
            </a:r>
            <a:endParaRPr kumimoji="0" lang="en-US" altLang="sk-SK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58222" y="2423319"/>
            <a:ext cx="4793815" cy="193899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58737" y="2425298"/>
            <a:ext cx="47933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vypis2_rek1(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en-US" altLang="sk-SK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("%d", 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x%2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if (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vypis2_rek1(x/2);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altLang="sk-SK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350837" y="1737519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Iterat</a:t>
            </a:r>
            <a:r>
              <a:rPr lang="sk-SK" dirty="0" err="1" smtClean="0">
                <a:latin typeface="+mn-lt"/>
              </a:rPr>
              <a:t>ívne</a:t>
            </a:r>
            <a:r>
              <a:rPr lang="sk-SK" dirty="0" smtClean="0">
                <a:latin typeface="+mn-lt"/>
              </a:rPr>
              <a:t>:</a:t>
            </a:r>
            <a:endParaRPr lang="sk-SK" dirty="0">
              <a:latin typeface="+mn-lt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158881" y="1767816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+mn-lt"/>
              </a:rPr>
              <a:t>Rekurzívne:</a:t>
            </a:r>
            <a:endParaRPr lang="sk-SK" dirty="0">
              <a:latin typeface="+mn-lt"/>
            </a:endParaRPr>
          </a:p>
        </p:txBody>
      </p:sp>
      <p:sp>
        <p:nvSpPr>
          <p:cNvPr id="3" name="Bublina v tvare zaobleného obdĺžnika 2"/>
          <p:cNvSpPr/>
          <p:nvPr/>
        </p:nvSpPr>
        <p:spPr bwMode="auto">
          <a:xfrm>
            <a:off x="241737" y="4633883"/>
            <a:ext cx="3048000" cy="609600"/>
          </a:xfrm>
          <a:prstGeom prst="wedgeRoundRectCallout">
            <a:avLst>
              <a:gd name="adj1" fmla="val 32762"/>
              <a:gd name="adj2" fmla="val -9592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 opačnom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poradí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Bublina v tvare zaobleného obdĺžnika 12"/>
          <p:cNvSpPr/>
          <p:nvPr/>
        </p:nvSpPr>
        <p:spPr bwMode="auto">
          <a:xfrm>
            <a:off x="5158222" y="4639408"/>
            <a:ext cx="3048000" cy="609600"/>
          </a:xfrm>
          <a:prstGeom prst="wedgeRoundRectCallout">
            <a:avLst>
              <a:gd name="adj1" fmla="val 32762"/>
              <a:gd name="adj2" fmla="val -9592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 opačnom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poradí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ublina v tvare zaobleného obdĺžnika 13"/>
          <p:cNvSpPr/>
          <p:nvPr/>
        </p:nvSpPr>
        <p:spPr bwMode="auto">
          <a:xfrm>
            <a:off x="241737" y="5487777"/>
            <a:ext cx="4528700" cy="974141"/>
          </a:xfrm>
          <a:prstGeom prst="wedgeRoundRectCallout">
            <a:avLst>
              <a:gd name="adj1" fmla="val 59079"/>
              <a:gd name="adj2" fmla="val -4530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Výmena riadkov zabezpečí správne 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poradie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7" grpId="0" autoUpdateAnimBg="0"/>
      <p:bldP spid="9" grpId="0" autoUpdateAnimBg="0"/>
      <p:bldP spid="3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 a vetvenie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356519"/>
            <a:ext cx="9753600" cy="6096000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Vedieť </a:t>
            </a:r>
          </a:p>
          <a:p>
            <a:pPr lvl="1"/>
            <a:r>
              <a:rPr lang="sk-SK" sz="2400" b="0" kern="0" dirty="0" smtClean="0"/>
              <a:t>Napísať podmienku</a:t>
            </a:r>
            <a:r>
              <a:rPr lang="en-US" sz="2400" b="0" kern="0" dirty="0" smtClean="0"/>
              <a:t> – </a:t>
            </a:r>
            <a:r>
              <a:rPr lang="en-US" sz="2400" b="0" kern="0" dirty="0" err="1" smtClean="0"/>
              <a:t>vedie</a:t>
            </a:r>
            <a:r>
              <a:rPr lang="sk-SK" sz="2400" b="0" kern="0" dirty="0" smtClean="0"/>
              <a:t>ť použiť </a:t>
            </a:r>
            <a:r>
              <a:rPr lang="sk-SK" sz="2400" b="0" kern="0" dirty="0" err="1" smtClean="0">
                <a:solidFill>
                  <a:srgbClr val="FF0000"/>
                </a:solidFill>
              </a:rPr>
              <a:t>deMorganove</a:t>
            </a:r>
            <a:r>
              <a:rPr lang="sk-SK" sz="2400" b="0" kern="0" dirty="0" smtClean="0">
                <a:solidFill>
                  <a:srgbClr val="FF0000"/>
                </a:solidFill>
              </a:rPr>
              <a:t> pravidlá</a:t>
            </a:r>
          </a:p>
          <a:p>
            <a:pPr lvl="1"/>
            <a:r>
              <a:rPr lang="sk-SK" sz="2400" b="0" kern="0" dirty="0" smtClean="0"/>
              <a:t>Vyhodnotiť podmienku</a:t>
            </a:r>
          </a:p>
          <a:p>
            <a:pPr marL="0" indent="0">
              <a:buNone/>
            </a:pPr>
            <a:r>
              <a:rPr lang="sk-SK" sz="2800" b="0" kern="0" dirty="0"/>
              <a:t> </a:t>
            </a:r>
            <a:r>
              <a:rPr lang="sk-SK" sz="2800" b="0" kern="0" dirty="0" smtClean="0"/>
              <a:t>   s vedomím </a:t>
            </a:r>
            <a:r>
              <a:rPr lang="sk-SK" sz="2800" b="0" kern="0" dirty="0" smtClean="0">
                <a:solidFill>
                  <a:srgbClr val="FF0000"/>
                </a:solidFill>
              </a:rPr>
              <a:t>skráteného vyhodnocovania logických výrazov</a:t>
            </a:r>
          </a:p>
          <a:p>
            <a:pPr lvl="4"/>
            <a:endParaRPr lang="sk-SK" sz="1600" b="0" kern="0" dirty="0" smtClean="0"/>
          </a:p>
          <a:p>
            <a:r>
              <a:rPr lang="sk-SK" sz="2800" b="0" kern="0" dirty="0" err="1" smtClean="0">
                <a:solidFill>
                  <a:srgbClr val="FF0000"/>
                </a:solidFill>
              </a:rPr>
              <a:t>DeMorganove</a:t>
            </a:r>
            <a:r>
              <a:rPr lang="sk-SK" sz="2800" b="0" kern="0" dirty="0" smtClean="0">
                <a:solidFill>
                  <a:srgbClr val="FF0000"/>
                </a:solidFill>
              </a:rPr>
              <a:t> pravidlá</a:t>
            </a:r>
          </a:p>
          <a:p>
            <a:endParaRPr lang="sk-SK" sz="2800" b="0" kern="0" dirty="0"/>
          </a:p>
          <a:p>
            <a:endParaRPr lang="sk-SK" sz="2800" b="0" kern="0" dirty="0" smtClean="0"/>
          </a:p>
          <a:p>
            <a:r>
              <a:rPr lang="sk-SK" sz="2800" b="0" kern="0" dirty="0" smtClean="0"/>
              <a:t>Pomôcka: povedzte si slovne, čo vyjadruje podmienka, ktorú ste napísali</a:t>
            </a:r>
          </a:p>
          <a:p>
            <a:pPr lvl="1"/>
            <a:r>
              <a:rPr lang="sk-SK" sz="2400" b="0" kern="0" dirty="0" smtClean="0"/>
              <a:t>Ako vyjadríte </a:t>
            </a:r>
            <a:r>
              <a:rPr lang="sk-SK" sz="2400" b="0" kern="0" dirty="0" smtClean="0">
                <a:solidFill>
                  <a:srgbClr val="00B050"/>
                </a:solidFill>
              </a:rPr>
              <a:t>BUĎ </a:t>
            </a:r>
            <a:r>
              <a:rPr lang="sk-SK" sz="24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400" b="0" kern="0" dirty="0" smtClean="0">
                <a:solidFill>
                  <a:srgbClr val="00B050"/>
                </a:solidFill>
              </a:rPr>
              <a:t> ALEBO </a:t>
            </a:r>
            <a:r>
              <a:rPr lang="sk-SK" sz="24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400" b="0" kern="0" dirty="0" smtClean="0"/>
              <a:t>?</a:t>
            </a:r>
          </a:p>
          <a:p>
            <a:pPr lvl="1"/>
            <a:r>
              <a:rPr lang="sk-SK" sz="2400" b="0" kern="0" dirty="0" smtClean="0"/>
              <a:t>Ako vyjadríte </a:t>
            </a:r>
            <a:r>
              <a:rPr lang="sk-SK" sz="2400" b="0" kern="0" dirty="0" smtClean="0">
                <a:solidFill>
                  <a:srgbClr val="00B050"/>
                </a:solidFill>
              </a:rPr>
              <a:t>ANI </a:t>
            </a:r>
            <a:r>
              <a:rPr lang="sk-SK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400" b="0" kern="0" dirty="0" smtClean="0">
                <a:solidFill>
                  <a:srgbClr val="00B050"/>
                </a:solidFill>
              </a:rPr>
              <a:t> ANI </a:t>
            </a:r>
            <a:r>
              <a:rPr lang="sk-SK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400" b="0" kern="0" dirty="0" smtClean="0"/>
              <a:t>?</a:t>
            </a:r>
          </a:p>
          <a:p>
            <a:pPr lvl="1"/>
            <a:r>
              <a:rPr lang="sk-SK" sz="2400" b="0" kern="0" dirty="0"/>
              <a:t>Ako </a:t>
            </a:r>
            <a:r>
              <a:rPr lang="sk-SK" sz="2400" b="0" kern="0" dirty="0" smtClean="0"/>
              <a:t>vyjadríte </a:t>
            </a:r>
            <a:r>
              <a:rPr lang="sk-SK" sz="2400" b="0" kern="0" dirty="0">
                <a:solidFill>
                  <a:srgbClr val="00B050"/>
                </a:solidFill>
              </a:rPr>
              <a:t>BUĎ </a:t>
            </a:r>
            <a:r>
              <a:rPr lang="sk-SK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400" b="0" kern="0" dirty="0" smtClean="0">
                <a:solidFill>
                  <a:srgbClr val="00B050"/>
                </a:solidFill>
              </a:rPr>
              <a:t> </a:t>
            </a:r>
            <a:r>
              <a:rPr lang="sk-SK" sz="2400" b="0" kern="0" dirty="0">
                <a:solidFill>
                  <a:srgbClr val="00B050"/>
                </a:solidFill>
              </a:rPr>
              <a:t>ALEBO </a:t>
            </a:r>
            <a:r>
              <a:rPr lang="sk-SK" sz="2400" b="0" kern="0" dirty="0" smtClean="0">
                <a:solidFill>
                  <a:srgbClr val="00B050"/>
                </a:solidFill>
              </a:rPr>
              <a:t>ANI </a:t>
            </a:r>
            <a:r>
              <a:rPr lang="sk-SK" sz="24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400" b="0" kern="0" dirty="0" smtClean="0">
                <a:solidFill>
                  <a:srgbClr val="00B050"/>
                </a:solidFill>
              </a:rPr>
              <a:t> ANI </a:t>
            </a:r>
            <a:r>
              <a:rPr lang="sk-SK" sz="24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sz="2400" b="0" kern="0" dirty="0" smtClean="0"/>
              <a:t>?</a:t>
            </a:r>
            <a:endParaRPr lang="sk-SK" sz="2400" b="0" kern="0" dirty="0"/>
          </a:p>
          <a:p>
            <a:pPr lvl="1"/>
            <a:endParaRPr lang="en-US" sz="2400" b="0" kern="0" dirty="0" smtClean="0">
              <a:solidFill>
                <a:srgbClr val="FF0000"/>
              </a:solidFill>
            </a:endParaRPr>
          </a:p>
        </p:txBody>
      </p:sp>
      <p:sp>
        <p:nvSpPr>
          <p:cNvPr id="4" name="AutoShape 1035"/>
          <p:cNvSpPr>
            <a:spLocks noChangeArrowheads="1"/>
          </p:cNvSpPr>
          <p:nvPr/>
        </p:nvSpPr>
        <p:spPr bwMode="auto">
          <a:xfrm>
            <a:off x="655637" y="4252119"/>
            <a:ext cx="4536504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!(A &amp;&amp; B) = !A || !B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5" name="AutoShape 1035"/>
          <p:cNvSpPr>
            <a:spLocks noChangeArrowheads="1"/>
          </p:cNvSpPr>
          <p:nvPr/>
        </p:nvSpPr>
        <p:spPr bwMode="auto">
          <a:xfrm>
            <a:off x="5413946" y="4248168"/>
            <a:ext cx="4536504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= !A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!B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Kde sú dôležité zátvorky</a:t>
            </a:r>
            <a:endParaRPr lang="en-US" altLang="sk-SK" smtClean="0">
              <a:latin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6850" y="1484313"/>
            <a:ext cx="991552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70" tIns="50685" rIns="101370" bIns="50685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Všade, ale najmä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 definovaní </a:t>
            </a:r>
            <a:r>
              <a:rPr kumimoji="0" lang="sk-SK" altLang="sk-SK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makra</a:t>
            </a:r>
            <a:r>
              <a:rPr kumimoji="0" lang="sk-SK" altLang="sk-SK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2813" marR="0" lvl="2" indent="15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2813" marR="0" lvl="2" indent="15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v príkazoch potrebujete iné poradie vyhodnocovania ako určujú priority operátorov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sk-SK" altLang="sk-SK" sz="2500" b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sk-SK" altLang="sk-SK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sk-SK" altLang="sk-SK" sz="2500" b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sk-SK" altLang="sk-SK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sk-SK" altLang="sk-SK" sz="2500" b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si nie</a:t>
            </a:r>
            <a:r>
              <a:rPr kumimoji="0" lang="sk-SK" altLang="sk-SK" sz="25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ste istí, radšej </a:t>
            </a:r>
            <a:r>
              <a:rPr kumimoji="0" lang="sk-SK" altLang="sk-SK" sz="25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zátvorkujte</a:t>
            </a:r>
            <a:endParaRPr kumimoji="0" lang="sk-SK" altLang="sk-SK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36637" y="2651918"/>
            <a:ext cx="8896351" cy="830997"/>
            <a:chOff x="1226486" y="2708920"/>
            <a:chExt cx="7377962" cy="750690"/>
          </a:xfrm>
        </p:grpSpPr>
        <p:sp>
          <p:nvSpPr>
            <p:cNvPr id="29710" name="Rectangle 1027"/>
            <p:cNvSpPr>
              <a:spLocks noChangeArrowheads="1"/>
            </p:cNvSpPr>
            <p:nvPr/>
          </p:nvSpPr>
          <p:spPr bwMode="auto">
            <a:xfrm>
              <a:off x="1226486" y="2739532"/>
              <a:ext cx="7056784" cy="3694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1" name="Text Box 1028"/>
            <p:cNvSpPr txBox="1">
              <a:spLocks noChangeArrowheads="1"/>
            </p:cNvSpPr>
            <p:nvPr/>
          </p:nvSpPr>
          <p:spPr bwMode="auto">
            <a:xfrm>
              <a:off x="1259086" y="2708920"/>
              <a:ext cx="7345362" cy="750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#define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obvod_obdlznika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a,b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2*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+ 2*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b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))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70013" y="4404517"/>
            <a:ext cx="8189912" cy="461665"/>
            <a:chOff x="1233754" y="4869160"/>
            <a:chExt cx="7377962" cy="417050"/>
          </a:xfrm>
        </p:grpSpPr>
        <p:sp>
          <p:nvSpPr>
            <p:cNvPr id="29708" name="Rectangle 1027"/>
            <p:cNvSpPr>
              <a:spLocks noChangeArrowheads="1"/>
            </p:cNvSpPr>
            <p:nvPr/>
          </p:nvSpPr>
          <p:spPr bwMode="auto">
            <a:xfrm>
              <a:off x="1233754" y="4899772"/>
              <a:ext cx="7056784" cy="3694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9" name="Text Box 1028"/>
            <p:cNvSpPr txBox="1">
              <a:spLocks noChangeArrowheads="1"/>
            </p:cNvSpPr>
            <p:nvPr/>
          </p:nvSpPr>
          <p:spPr bwMode="auto">
            <a:xfrm>
              <a:off x="1266354" y="4869160"/>
              <a:ext cx="7345362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&lt;0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||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&gt;=N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&amp;&amp; 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j&lt;0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||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j&gt;=N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62075" y="5014118"/>
            <a:ext cx="8454537" cy="2078419"/>
            <a:chOff x="1226486" y="5373216"/>
            <a:chExt cx="7616882" cy="1876597"/>
          </a:xfrm>
        </p:grpSpPr>
        <p:sp>
          <p:nvSpPr>
            <p:cNvPr id="29703" name="Rectangle 1027"/>
            <p:cNvSpPr>
              <a:spLocks noChangeArrowheads="1"/>
            </p:cNvSpPr>
            <p:nvPr/>
          </p:nvSpPr>
          <p:spPr bwMode="auto">
            <a:xfrm>
              <a:off x="1226486" y="5403828"/>
              <a:ext cx="7056784" cy="3694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4" name="Text Box 1028"/>
            <p:cNvSpPr txBox="1">
              <a:spLocks noChangeArrowheads="1"/>
            </p:cNvSpPr>
            <p:nvPr/>
          </p:nvSpPr>
          <p:spPr bwMode="auto">
            <a:xfrm>
              <a:off x="1259086" y="5373216"/>
              <a:ext cx="7345362" cy="416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while(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 =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getchar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!= '*') …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9705" name="Rectangle 1027"/>
            <p:cNvSpPr>
              <a:spLocks noChangeArrowheads="1"/>
            </p:cNvSpPr>
            <p:nvPr/>
          </p:nvSpPr>
          <p:spPr bwMode="auto">
            <a:xfrm>
              <a:off x="1226486" y="6019962"/>
              <a:ext cx="7056784" cy="3694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6" name="Text Box 1028"/>
            <p:cNvSpPr txBox="1">
              <a:spLocks noChangeArrowheads="1"/>
            </p:cNvSpPr>
            <p:nvPr/>
          </p:nvSpPr>
          <p:spPr bwMode="auto">
            <a:xfrm>
              <a:off x="1259086" y="5989350"/>
              <a:ext cx="7345362" cy="416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 =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fopen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("a.txt"), "r"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!= NULL) …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9707" name="Rounded Rectangle 2"/>
            <p:cNvSpPr>
              <a:spLocks noChangeArrowheads="1"/>
            </p:cNvSpPr>
            <p:nvPr/>
          </p:nvSpPr>
          <p:spPr bwMode="auto">
            <a:xfrm>
              <a:off x="7043168" y="6562677"/>
              <a:ext cx="1800200" cy="6871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  <a:r>
                <a:rPr kumimoji="0" lang="en-US" altLang="sk-SK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riradenie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m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á nízku prioritu</a:t>
              </a:r>
              <a:endPara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3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Zhrnutie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356519"/>
            <a:ext cx="9753600" cy="62333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sk-SK" altLang="sk-SK" sz="2400" b="0" kern="0" dirty="0" smtClean="0">
                <a:solidFill>
                  <a:srgbClr val="000000"/>
                </a:solidFill>
                <a:latin typeface="Arial"/>
              </a:rPr>
              <a:t>Príprava na skúšku: </a:t>
            </a:r>
          </a:p>
          <a:p>
            <a:pPr>
              <a:defRPr/>
            </a:pPr>
            <a:r>
              <a:rPr lang="sk-SK" altLang="sk-SK" sz="2400" b="0" kern="0" dirty="0" smtClean="0">
                <a:solidFill>
                  <a:srgbClr val="000000"/>
                </a:solidFill>
                <a:latin typeface="Arial"/>
              </a:rPr>
              <a:t>prejsť si všetky prednášky</a:t>
            </a:r>
          </a:p>
          <a:p>
            <a:pPr>
              <a:defRPr/>
            </a:pPr>
            <a:r>
              <a:rPr lang="sk-SK" altLang="sk-SK" sz="2400" kern="0" dirty="0" err="1" smtClean="0">
                <a:solidFill>
                  <a:srgbClr val="00B050"/>
                </a:solidFill>
                <a:latin typeface="Arial"/>
              </a:rPr>
              <a:t>learning</a:t>
            </a:r>
            <a:r>
              <a:rPr lang="sk-SK" altLang="sk-SK" sz="2400" kern="0" dirty="0" smtClean="0">
                <a:solidFill>
                  <a:srgbClr val="00B050"/>
                </a:solidFill>
                <a:latin typeface="Arial"/>
              </a:rPr>
              <a:t> by </a:t>
            </a:r>
            <a:r>
              <a:rPr lang="sk-SK" altLang="sk-SK" sz="2400" kern="0" dirty="0" err="1" smtClean="0">
                <a:solidFill>
                  <a:srgbClr val="00B050"/>
                </a:solidFill>
                <a:latin typeface="Arial"/>
              </a:rPr>
              <a:t>doing</a:t>
            </a:r>
            <a:r>
              <a:rPr lang="sk-SK" altLang="sk-SK" sz="2400" kern="0" dirty="0" smtClean="0">
                <a:solidFill>
                  <a:srgbClr val="00B050"/>
                </a:solidFill>
                <a:latin typeface="Arial"/>
              </a:rPr>
              <a:t> </a:t>
            </a:r>
            <a:r>
              <a:rPr lang="sk-SK" altLang="sk-SK" sz="2400" b="0" kern="0" dirty="0" smtClean="0">
                <a:solidFill>
                  <a:srgbClr val="000000"/>
                </a:solidFill>
                <a:latin typeface="Arial"/>
              </a:rPr>
              <a:t>– čiže treba programovať </a:t>
            </a:r>
          </a:p>
          <a:p>
            <a:pPr lvl="1">
              <a:defRPr/>
            </a:pPr>
            <a:r>
              <a:rPr lang="sk-SK" altLang="sk-SK" sz="2000" b="0" kern="0" dirty="0" smtClean="0">
                <a:solidFill>
                  <a:srgbClr val="000000"/>
                </a:solidFill>
                <a:latin typeface="Arial"/>
              </a:rPr>
              <a:t>Doriešiť úlohy v </a:t>
            </a:r>
            <a:r>
              <a:rPr lang="sk-SK" altLang="sk-SK" sz="2000" b="0" kern="0" dirty="0" err="1" smtClean="0">
                <a:solidFill>
                  <a:srgbClr val="000000"/>
                </a:solidFill>
                <a:latin typeface="Arial"/>
              </a:rPr>
              <a:t>Turingu</a:t>
            </a:r>
            <a:endParaRPr lang="sk-SK" altLang="sk-SK" sz="2000" b="0" kern="0" dirty="0" smtClean="0">
              <a:solidFill>
                <a:srgbClr val="000000"/>
              </a:solidFill>
              <a:latin typeface="Arial"/>
            </a:endParaRPr>
          </a:p>
          <a:p>
            <a:pPr lvl="1">
              <a:defRPr/>
            </a:pPr>
            <a:r>
              <a:rPr lang="sk-SK" altLang="sk-SK" sz="2000" b="0" kern="0" dirty="0">
                <a:solidFill>
                  <a:srgbClr val="000000"/>
                </a:solidFill>
                <a:latin typeface="Arial"/>
              </a:rPr>
              <a:t>S</a:t>
            </a:r>
            <a:r>
              <a:rPr lang="sk-SK" altLang="sk-SK" sz="2000" b="0" kern="0" dirty="0" smtClean="0">
                <a:solidFill>
                  <a:srgbClr val="000000"/>
                </a:solidFill>
                <a:latin typeface="Arial"/>
              </a:rPr>
              <a:t>kúsiť si sám (aj inak) naprogramovať vybrané príklady z prednášky</a:t>
            </a:r>
          </a:p>
          <a:p>
            <a:pPr lvl="1">
              <a:defRPr/>
            </a:pPr>
            <a:r>
              <a:rPr lang="sk-SK" altLang="sk-SK" sz="2000" b="0" kern="0" dirty="0" smtClean="0">
                <a:solidFill>
                  <a:srgbClr val="000000"/>
                </a:solidFill>
                <a:latin typeface="Arial"/>
              </a:rPr>
              <a:t>Vyriešiť domáce úlohy z prednášok</a:t>
            </a:r>
          </a:p>
          <a:p>
            <a:pPr lvl="1">
              <a:defRPr/>
            </a:pPr>
            <a:r>
              <a:rPr lang="sk-SK" altLang="sk-SK" sz="2000" b="0" kern="0" dirty="0">
                <a:solidFill>
                  <a:srgbClr val="000000"/>
                </a:solidFill>
                <a:latin typeface="Arial"/>
              </a:rPr>
              <a:t>V</a:t>
            </a:r>
            <a:r>
              <a:rPr kumimoji="0" lang="sk-SK" altLang="sk-SK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ymyslieť</a:t>
            </a:r>
            <a:r>
              <a:rPr kumimoji="0" lang="sk-SK" altLang="sk-SK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 podobné úlohy</a:t>
            </a:r>
            <a:r>
              <a:rPr kumimoji="0" lang="en-US" altLang="sk-SK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sk-SK" altLang="sk-SK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kumimoji="0" lang="sk-SK" altLang="sk-SK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typy úloh: </a:t>
            </a:r>
          </a:p>
          <a:p>
            <a:pPr lvl="1">
              <a:defRPr/>
            </a:pPr>
            <a:r>
              <a:rPr lang="sk-SK" altLang="sk-SK" sz="2000" b="0" kern="0" dirty="0">
                <a:solidFill>
                  <a:srgbClr val="000000"/>
                </a:solidFill>
                <a:latin typeface="Arial"/>
              </a:rPr>
              <a:t>Č</a:t>
            </a:r>
            <a:r>
              <a:rPr kumimoji="0" lang="sk-SK" altLang="sk-SK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 program vypíše, vypočíta?</a:t>
            </a:r>
          </a:p>
          <a:p>
            <a:pPr lvl="1">
              <a:defRPr/>
            </a:pP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Doplňte program, aby</a:t>
            </a:r>
            <a:r>
              <a:rPr kumimoji="0" lang="sk-SK" altLang="sk-SK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spĺňal zadanie</a:t>
            </a:r>
          </a:p>
          <a:p>
            <a:pPr lvl="1">
              <a:defRPr/>
            </a:pP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Napíšte program,</a:t>
            </a:r>
            <a:r>
              <a:rPr kumimoji="0" lang="sk-SK" altLang="sk-SK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funkciu</a:t>
            </a:r>
            <a:r>
              <a:rPr lang="sk-SK" altLang="sk-SK" sz="2000" b="0" kern="0" dirty="0" smtClean="0">
                <a:solidFill>
                  <a:srgbClr val="000000"/>
                </a:solidFill>
                <a:latin typeface="Arial"/>
              </a:rPr>
              <a:t>, ...</a:t>
            </a:r>
            <a:endParaRPr kumimoji="0" lang="sk-SK" altLang="sk-SK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1" indent="-379413">
              <a:buFontTx/>
              <a:buChar char="•"/>
              <a:defRPr/>
            </a:pPr>
            <a:endParaRPr kumimoji="0" 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413" marR="0" lvl="0" indent="-379413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Čítanie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</a:p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BOU EZZEDDINE, A. - TVAROŽEK, </a:t>
            </a:r>
            <a:r>
              <a:rPr kumimoji="0" lang="sk-SK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J. Programovanie v jazyku C v riešených príkladoch (1)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Bratislava: Vydavateľstvo SPEKTRUM STU, 2018. 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5761037" y="4023519"/>
            <a:ext cx="3810000" cy="1981200"/>
            <a:chOff x="5761037" y="4023519"/>
            <a:chExt cx="3810000" cy="1981200"/>
          </a:xfrm>
        </p:grpSpPr>
        <p:sp>
          <p:nvSpPr>
            <p:cNvPr id="4" name="Zaoblený obdĺžnik 3"/>
            <p:cNvSpPr/>
            <p:nvPr/>
          </p:nvSpPr>
          <p:spPr bwMode="auto">
            <a:xfrm>
              <a:off x="5761037" y="4023519"/>
              <a:ext cx="3810000" cy="19812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" name="Obrázo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437" y="4252119"/>
              <a:ext cx="1204092" cy="1628332"/>
            </a:xfrm>
            <a:prstGeom prst="rect">
              <a:avLst/>
            </a:prstGeom>
          </p:spPr>
        </p:pic>
        <p:sp>
          <p:nvSpPr>
            <p:cNvPr id="8" name="Obdĺžnik 7"/>
            <p:cNvSpPr/>
            <p:nvPr/>
          </p:nvSpPr>
          <p:spPr>
            <a:xfrm>
              <a:off x="7246144" y="4252119"/>
              <a:ext cx="224869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b="0" dirty="0">
                  <a:latin typeface="Arial" charset="0"/>
                </a:rPr>
                <a:t>Prajem krásne </a:t>
              </a:r>
            </a:p>
            <a:p>
              <a:r>
                <a:rPr lang="sk-SK" b="0" dirty="0">
                  <a:latin typeface="Arial" charset="0"/>
                </a:rPr>
                <a:t>s</a:t>
              </a:r>
              <a:r>
                <a:rPr lang="sk-SK" b="0" dirty="0" smtClean="0">
                  <a:latin typeface="Arial" charset="0"/>
                </a:rPr>
                <a:t>viatky </a:t>
              </a:r>
              <a:r>
                <a:rPr lang="sk-SK" b="0" dirty="0">
                  <a:latin typeface="Arial" charset="0"/>
                </a:rPr>
                <a:t>a veľa </a:t>
              </a:r>
            </a:p>
            <a:p>
              <a:r>
                <a:rPr lang="sk-SK" b="0" dirty="0">
                  <a:latin typeface="Arial" charset="0"/>
                </a:rPr>
                <a:t>úspechov </a:t>
              </a:r>
            </a:p>
            <a:p>
              <a:r>
                <a:rPr lang="sk-SK" b="0" dirty="0">
                  <a:latin typeface="Arial" charset="0"/>
                </a:rPr>
                <a:t>pri skúškach!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1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2209800" y="7038182"/>
            <a:ext cx="480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209800" y="5076825"/>
            <a:ext cx="480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Skrátené vyhodnocovanie logických výrazov</a:t>
            </a:r>
            <a:endParaRPr lang="en-US" altLang="sk-SK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0200"/>
            <a:ext cx="9752013" cy="5029200"/>
          </a:xfrm>
        </p:spPr>
        <p:txBody>
          <a:bodyPr/>
          <a:lstStyle/>
          <a:p>
            <a:r>
              <a:rPr lang="sk-SK" altLang="sk-SK" sz="2800" dirty="0" smtClean="0"/>
              <a:t>v jazyku C sa logický súčet a súčin vyhodnocujú v skrátenom vyhodnocovaní (</a:t>
            </a:r>
            <a:r>
              <a:rPr lang="sk-SK" altLang="sk-SK" sz="2800" i="1" dirty="0" err="1" smtClean="0"/>
              <a:t>short</a:t>
            </a:r>
            <a:r>
              <a:rPr lang="sk-SK" altLang="sk-SK" sz="2800" i="1" dirty="0" smtClean="0"/>
              <a:t> </a:t>
            </a:r>
            <a:r>
              <a:rPr lang="sk-SK" altLang="sk-SK" sz="2800" i="1" dirty="0" err="1" smtClean="0"/>
              <a:t>circuit</a:t>
            </a:r>
            <a:r>
              <a:rPr lang="sk-SK" altLang="sk-SK" sz="2800" dirty="0" smtClean="0"/>
              <a:t>)</a:t>
            </a:r>
          </a:p>
          <a:p>
            <a:pPr lvl="1"/>
            <a:r>
              <a:rPr lang="sk-SK" altLang="sk-SK" dirty="0" smtClean="0">
                <a:solidFill>
                  <a:srgbClr val="FF0000"/>
                </a:solidFill>
              </a:rPr>
              <a:t>argumenty sú vyhodnocované zľava a hneď ako je zrejmý konečný výsledok, vyhodnocovanie sa skončí</a:t>
            </a:r>
          </a:p>
          <a:p>
            <a:pPr lvl="1">
              <a:buFontTx/>
              <a:buNone/>
            </a:pPr>
            <a:endParaRPr lang="sk-SK" altLang="sk-SK" sz="2400" dirty="0" smtClean="0"/>
          </a:p>
          <a:p>
            <a:pPr lvl="1">
              <a:buFontTx/>
              <a:buNone/>
            </a:pPr>
            <a:endParaRPr lang="sk-SK" altLang="sk-SK" sz="1600" dirty="0" smtClean="0"/>
          </a:p>
          <a:p>
            <a:pPr lvl="1">
              <a:buFontTx/>
              <a:buNone/>
            </a:pPr>
            <a:endParaRPr lang="sk-SK" altLang="sk-SK" sz="2400" dirty="0" smtClean="0"/>
          </a:p>
          <a:p>
            <a:pPr lvl="1">
              <a:buFontTx/>
              <a:buNone/>
            </a:pPr>
            <a:endParaRPr lang="sk-SK" altLang="sk-SK" sz="2400" dirty="0" smtClean="0"/>
          </a:p>
          <a:p>
            <a:pPr lvl="1">
              <a:buFontTx/>
              <a:buNone/>
            </a:pPr>
            <a:r>
              <a:rPr lang="sk-SK" altLang="sk-SK" sz="2400" dirty="0" smtClean="0"/>
              <a:t>	   	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sk-SK" sz="2400" dirty="0" smtClean="0"/>
              <a:t>y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 != 0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)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 &amp;&amp;  (x / y &lt; z)</a:t>
            </a:r>
            <a:r>
              <a:rPr lang="en-US" altLang="sk-SK" sz="2400" dirty="0" smtClean="0"/>
              <a:t> </a:t>
            </a:r>
            <a:r>
              <a:rPr lang="sk-SK" altLang="sk-SK" sz="2400" dirty="0" smtClean="0"/>
              <a:t> </a:t>
            </a:r>
            <a:endParaRPr lang="en-US" altLang="sk-SK" sz="2400" dirty="0" smtClean="0"/>
          </a:p>
          <a:p>
            <a:pPr lvl="1">
              <a:buFontTx/>
              <a:buNone/>
            </a:pPr>
            <a:endParaRPr lang="en-US" altLang="sk-SK" sz="2400" dirty="0" smtClean="0"/>
          </a:p>
          <a:p>
            <a:pPr lvl="1">
              <a:buFontTx/>
              <a:buNone/>
            </a:pPr>
            <a:endParaRPr lang="en-US" altLang="sk-SK" sz="2400" dirty="0" smtClean="0"/>
          </a:p>
          <a:p>
            <a:pPr lvl="1">
              <a:buFontTx/>
              <a:buNone/>
            </a:pPr>
            <a:endParaRPr lang="sk-SK" altLang="sk-SK" sz="2400" dirty="0" smtClean="0"/>
          </a:p>
          <a:p>
            <a:pPr lvl="1">
              <a:buFontTx/>
              <a:buNone/>
            </a:pPr>
            <a:endParaRPr lang="en-US" altLang="sk-SK" sz="1200" dirty="0" smtClean="0"/>
          </a:p>
          <a:p>
            <a:pPr lvl="1">
              <a:buFontTx/>
              <a:buNone/>
            </a:pPr>
            <a:r>
              <a:rPr lang="en-US" altLang="sk-SK" sz="2400" b="1" dirty="0" smtClean="0">
                <a:latin typeface="Courier New" panose="02070309020205020404" pitchFamily="49" charset="0"/>
              </a:rPr>
              <a:t>			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x &gt; 10)  ||  (x % 5)</a:t>
            </a:r>
            <a:r>
              <a:rPr lang="sk-SK" altLang="sk-SK" sz="2400" dirty="0" smtClean="0"/>
              <a:t>  </a:t>
            </a:r>
            <a:endParaRPr lang="en-US" altLang="sk-SK" sz="2400" dirty="0" smtClean="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150813" y="3566319"/>
            <a:ext cx="9848850" cy="1166019"/>
          </a:xfrm>
          <a:prstGeom prst="wedgeRoundRectCallout">
            <a:avLst>
              <a:gd name="adj1" fmla="val -18009"/>
              <a:gd name="adj2" fmla="val 849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logický súčin: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ak hodnota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teho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podvýrazu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celý výraz je 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netreba vyhodnocovať ďalšie 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podvýrazy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 == 0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hodnota výrazu je </a:t>
            </a:r>
            <a:r>
              <a:rPr kumimoji="0" lang="sk-SK" altLang="sk-SK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delenie nulou nenastane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150813" y="5699919"/>
            <a:ext cx="9848850" cy="1095375"/>
          </a:xfrm>
          <a:prstGeom prst="wedgeRoundRectCallout">
            <a:avLst>
              <a:gd name="adj1" fmla="val -18606"/>
              <a:gd name="adj2" fmla="val 77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logický súčet: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ak hodnota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teho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podvýrazu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celý výraz je 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altLang="sk-SK" sz="2000" b="0" dirty="0">
                <a:solidFill>
                  <a:srgbClr val="000000"/>
                </a:solidFill>
              </a:rPr>
              <a:t> , netreba </a:t>
            </a:r>
            <a:r>
              <a:rPr lang="sk-SK" altLang="sk-SK" sz="2000" b="0" dirty="0" smtClean="0">
                <a:solidFill>
                  <a:srgbClr val="000000"/>
                </a:solidFill>
              </a:rPr>
              <a:t>vyhodnocovať </a:t>
            </a:r>
            <a:r>
              <a:rPr lang="sk-SK" altLang="sk-SK" sz="2000" b="0" dirty="0">
                <a:solidFill>
                  <a:srgbClr val="000000"/>
                </a:solidFill>
              </a:rPr>
              <a:t>ďalšie </a:t>
            </a:r>
            <a:r>
              <a:rPr lang="sk-SK" altLang="sk-SK" sz="2000" b="0" dirty="0" err="1" smtClean="0">
                <a:solidFill>
                  <a:srgbClr val="000000"/>
                </a:solidFill>
              </a:rPr>
              <a:t>podvýrazy</a:t>
            </a:r>
            <a:r>
              <a:rPr lang="sk-SK" altLang="sk-SK" sz="2000" b="0" dirty="0" smtClean="0">
                <a:solidFill>
                  <a:srgbClr val="000000"/>
                </a:solidFill>
              </a:rPr>
              <a:t>: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ak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hodnota výrazu je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 5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nenastane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1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Skrátené vyhodnocovanie logických výrazov</a:t>
            </a:r>
            <a:r>
              <a:rPr lang="en-US" altLang="sk-SK" smtClean="0"/>
              <a:t> – vyu</a:t>
            </a:r>
            <a:r>
              <a:rPr lang="sk-SK" altLang="sk-SK" smtClean="0"/>
              <a:t>žitie</a:t>
            </a:r>
            <a:endParaRPr lang="en-US" altLang="sk-SK" smtClean="0">
              <a:latin typeface="Courier New" panose="02070309020205020404" pitchFamily="49" charset="0"/>
            </a:endParaRPr>
          </a:p>
        </p:txBody>
      </p:sp>
      <p:sp>
        <p:nvSpPr>
          <p:cNvPr id="31747" name="Rectangle 1027"/>
          <p:cNvSpPr>
            <a:spLocks noChangeArrowheads="1"/>
          </p:cNvSpPr>
          <p:nvPr/>
        </p:nvSpPr>
        <p:spPr bwMode="auto">
          <a:xfrm>
            <a:off x="1157288" y="3185319"/>
            <a:ext cx="8023225" cy="442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Text Box 1028"/>
          <p:cNvSpPr txBox="1">
            <a:spLocks noChangeArrowheads="1"/>
          </p:cNvSpPr>
          <p:nvPr/>
        </p:nvSpPr>
        <p:spPr bwMode="auto">
          <a:xfrm>
            <a:off x="1157288" y="3185319"/>
            <a:ext cx="7226300" cy="4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 (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0 &amp;&amp; logaritmus(x) &gt; 0.5) …</a:t>
            </a: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196850" y="2068513"/>
            <a:ext cx="9752013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70" tIns="50685" rIns="101370" bIns="50685"/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Prvá časť podmienky je kontrola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Len, keď prejdeme kontrolou, vykonáva sa druhá časť podmienky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Usporiadanie podmienok tak, aby časovo/priestorovo menej náročná časť podmienky bola kontrolovaná skôr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0" name="Rectangle 1027"/>
          <p:cNvSpPr>
            <a:spLocks noChangeArrowheads="1"/>
          </p:cNvSpPr>
          <p:nvPr/>
        </p:nvSpPr>
        <p:spPr bwMode="auto">
          <a:xfrm>
            <a:off x="1157288" y="3752056"/>
            <a:ext cx="8023225" cy="4429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1" name="Text Box 1028"/>
          <p:cNvSpPr txBox="1">
            <a:spLocks noChangeArrowheads="1"/>
          </p:cNvSpPr>
          <p:nvPr/>
        </p:nvSpPr>
        <p:spPr bwMode="auto">
          <a:xfrm>
            <a:off x="1157288" y="3752056"/>
            <a:ext cx="7226300" cy="4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 (</a:t>
            </a:r>
            <a:r>
              <a:rPr lang="en-US" altLang="sk-SK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&lt;n &amp;&amp; pole[</a:t>
            </a:r>
            <a:r>
              <a:rPr lang="en-US" altLang="sk-SK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&gt; 0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 …</a:t>
            </a:r>
          </a:p>
        </p:txBody>
      </p:sp>
      <p:sp>
        <p:nvSpPr>
          <p:cNvPr id="31752" name="Rectangle 1027"/>
          <p:cNvSpPr>
            <a:spLocks noChangeArrowheads="1"/>
          </p:cNvSpPr>
          <p:nvPr/>
        </p:nvSpPr>
        <p:spPr bwMode="auto">
          <a:xfrm>
            <a:off x="1157288" y="6142038"/>
            <a:ext cx="8023225" cy="442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3" name="Text Box 1028"/>
          <p:cNvSpPr txBox="1">
            <a:spLocks noChangeArrowheads="1"/>
          </p:cNvSpPr>
          <p:nvPr/>
        </p:nvSpPr>
        <p:spPr bwMode="auto">
          <a:xfrm>
            <a:off x="1157288" y="6142038"/>
            <a:ext cx="8489949" cy="4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 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lacny_vypocet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(z) ||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drahy_vypocet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(z))) …</a:t>
            </a:r>
          </a:p>
        </p:txBody>
      </p:sp>
      <p:sp>
        <p:nvSpPr>
          <p:cNvPr id="10" name="Rectangle 1027"/>
          <p:cNvSpPr>
            <a:spLocks noChangeArrowheads="1"/>
          </p:cNvSpPr>
          <p:nvPr/>
        </p:nvSpPr>
        <p:spPr bwMode="auto">
          <a:xfrm>
            <a:off x="1153933" y="4328319"/>
            <a:ext cx="8023225" cy="4429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1153933" y="4328319"/>
            <a:ext cx="7226300" cy="4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 (p</a:t>
            </a:r>
            <a:r>
              <a:rPr kumimoji="0" lang="sk-SK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!= NULL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&amp;&amp; *p == 1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25077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Skr</a:t>
            </a:r>
            <a:r>
              <a:rPr lang="sk-SK" altLang="sk-SK" smtClean="0"/>
              <a:t>átené vyhodnocovanie logických výrazov</a:t>
            </a:r>
            <a:endParaRPr lang="en-US" altLang="sk-SK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801813"/>
            <a:ext cx="9753600" cy="1914525"/>
          </a:xfrm>
        </p:spPr>
        <p:txBody>
          <a:bodyPr/>
          <a:lstStyle/>
          <a:p>
            <a:r>
              <a:rPr lang="sk-SK" altLang="sk-SK" sz="2700" dirty="0" smtClean="0"/>
              <a:t>Vyhodnocovanie zľava doprava</a:t>
            </a:r>
          </a:p>
          <a:p>
            <a:r>
              <a:rPr lang="sk-SK" altLang="sk-SK" sz="2700" dirty="0" smtClean="0"/>
              <a:t>keď je jasný výsledok logického súčtu alebo súčinu, s vyhodnocovaním sa skončí</a:t>
            </a:r>
            <a:endParaRPr lang="en-US" altLang="sk-SK" sz="2700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38150" y="3871913"/>
            <a:ext cx="6846888" cy="32718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include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stdio.h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	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5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j =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2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((i %= j) || ++j ==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3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("</a:t>
            </a:r>
            <a:r>
              <a:rPr lang="en-US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L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%d  </a:t>
            </a:r>
            <a:r>
              <a:rPr lang="en-US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j: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%d\n", i, j);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0;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1724144" y="4917371"/>
            <a:ext cx="2581156" cy="461665"/>
          </a:xfrm>
          <a:prstGeom prst="rect">
            <a:avLst/>
          </a:prstGeom>
          <a:solidFill>
            <a:srgbClr val="CCCCF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i =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4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j =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2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sk-SK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724144" y="4933454"/>
            <a:ext cx="2581156" cy="461665"/>
          </a:xfrm>
          <a:prstGeom prst="rect">
            <a:avLst/>
          </a:prstGeom>
          <a:solidFill>
            <a:srgbClr val="CCCCF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i = </a:t>
            </a:r>
            <a:r>
              <a:rPr lang="en-US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6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j = </a:t>
            </a:r>
            <a:r>
              <a:rPr lang="en-US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3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sk-SK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71976" y="6080919"/>
            <a:ext cx="2580062" cy="107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k-SK" sz="2700" b="0" kern="0" dirty="0" err="1" smtClean="0"/>
              <a:t>Vysk</a:t>
            </a:r>
            <a:r>
              <a:rPr lang="sk-SK" altLang="sk-SK" sz="2700" b="0" kern="0" dirty="0" err="1" smtClean="0"/>
              <a:t>úšajte</a:t>
            </a:r>
            <a:r>
              <a:rPr lang="sk-SK" altLang="sk-SK" sz="2700" b="0" kern="0" dirty="0" smtClean="0"/>
              <a:t> si aj logický súčin</a:t>
            </a:r>
            <a:endParaRPr lang="en-US" altLang="sk-SK" sz="2700" b="0" kern="0" dirty="0" smtClean="0"/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4465637" y="4095751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11p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9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 a vetvenie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 txBox="1">
                <a:spLocks/>
              </p:cNvSpPr>
              <p:nvPr/>
            </p:nvSpPr>
            <p:spPr>
              <a:xfrm>
                <a:off x="196850" y="1828800"/>
                <a:ext cx="9753600" cy="2423319"/>
              </a:xfrm>
              <a:prstGeom prst="rect">
                <a:avLst/>
              </a:prstGeom>
            </p:spPr>
            <p:txBody>
              <a:bodyPr/>
              <a:lstStyle>
                <a:lvl1pPr marL="379413" indent="-379413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23913" indent="-3175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266825" indent="-252413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773238" indent="-252413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281238" indent="-25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738438" indent="-25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3195638" indent="-25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652838" indent="-25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4110038" indent="-25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b="0" kern="0" dirty="0" smtClean="0"/>
                  <a:t>N</a:t>
                </a:r>
                <a:r>
                  <a:rPr lang="sk-SK" sz="2800" b="0" kern="0" dirty="0" err="1" smtClean="0"/>
                  <a:t>apíšte</a:t>
                </a:r>
                <a:r>
                  <a:rPr lang="sk-SK" sz="2800" b="0" kern="0" dirty="0" smtClean="0"/>
                  <a:t> </a:t>
                </a:r>
                <a:r>
                  <a:rPr lang="sk-SK" sz="2800" b="0" kern="0" dirty="0"/>
                  <a:t>podmienku, ktorá je pravdivá, keď </a:t>
                </a:r>
                <a:r>
                  <a:rPr lang="sk-SK" sz="2800" b="0" kern="0" dirty="0" smtClean="0"/>
                  <a:t>podiel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kern="0" smtClean="0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800" b="0" i="1" kern="0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sz="2800" b="0" kern="0" dirty="0" smtClean="0"/>
                  <a:t>. V</a:t>
                </a:r>
                <a:r>
                  <a:rPr lang="sk-SK" sz="2800" b="0" kern="0" dirty="0" smtClean="0"/>
                  <a:t> </a:t>
                </a:r>
                <a:r>
                  <a:rPr lang="sk-SK" sz="2800" b="0" kern="0" dirty="0"/>
                  <a:t>rámci </a:t>
                </a:r>
                <a:r>
                  <a:rPr lang="sk-SK" sz="2800" b="0" kern="0" dirty="0" smtClean="0"/>
                  <a:t>podmienky</a:t>
                </a:r>
                <a:r>
                  <a:rPr lang="en-US" sz="2800" b="0" kern="0" dirty="0" smtClean="0"/>
                  <a:t> o</a:t>
                </a:r>
                <a:r>
                  <a:rPr lang="sk-SK" sz="2800" b="0" kern="0" dirty="0" smtClean="0"/>
                  <a:t>šetrite, či je možné deliť nulou</a:t>
                </a:r>
                <a:r>
                  <a:rPr lang="en-US" sz="2800" b="0" kern="0" dirty="0" smtClean="0"/>
                  <a:t>, </a:t>
                </a:r>
                <a:r>
                  <a:rPr lang="en-US" sz="2800" b="0" kern="0" dirty="0" err="1" smtClean="0"/>
                  <a:t>vyu</a:t>
                </a:r>
                <a:r>
                  <a:rPr lang="sk-SK" sz="2800" b="0" kern="0" dirty="0" smtClean="0"/>
                  <a:t>žite </a:t>
                </a:r>
                <a:r>
                  <a:rPr lang="sk-SK" sz="2800" b="0" kern="0" dirty="0" smtClean="0">
                    <a:solidFill>
                      <a:srgbClr val="FF0000"/>
                    </a:solidFill>
                  </a:rPr>
                  <a:t>skrátené vyhodnocovanie logických výrazov</a:t>
                </a:r>
              </a:p>
              <a:p>
                <a:pPr lvl="1"/>
                <a:r>
                  <a:rPr lang="sk-SK" sz="2400" b="0" kern="0" dirty="0" smtClean="0">
                    <a:solidFill>
                      <a:srgbClr val="FF0000"/>
                    </a:solidFill>
                  </a:rPr>
                  <a:t>Podstatné je poradie podmienok </a:t>
                </a:r>
                <a:endParaRPr lang="sk-SK" sz="24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" y="1828800"/>
                <a:ext cx="9753600" cy="2423319"/>
              </a:xfrm>
              <a:prstGeom prst="rect">
                <a:avLst/>
              </a:prstGeom>
              <a:blipFill>
                <a:blip r:embed="rId2"/>
                <a:stretch>
                  <a:fillRect l="-1125" r="-1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608379" y="4785519"/>
            <a:ext cx="8581658" cy="609606"/>
            <a:chOff x="1226486" y="2739531"/>
            <a:chExt cx="8570460" cy="550694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1226486" y="2739531"/>
              <a:ext cx="5396923" cy="5506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1028"/>
            <p:cNvSpPr txBox="1">
              <a:spLocks noChangeArrowheads="1"/>
            </p:cNvSpPr>
            <p:nvPr/>
          </p:nvSpPr>
          <p:spPr bwMode="auto">
            <a:xfrm>
              <a:off x="1251071" y="2808372"/>
              <a:ext cx="8545875" cy="41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buNone/>
                <a:defRPr/>
              </a:pPr>
              <a:r>
                <a:rPr lang="en-US" altLang="sk-SK" sz="24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sk-SK" sz="2400" noProof="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(                        )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7" name="BlokTextu 6"/>
          <p:cNvSpPr txBox="1"/>
          <p:nvPr/>
        </p:nvSpPr>
        <p:spPr>
          <a:xfrm>
            <a:off x="1417637" y="4877985"/>
            <a:ext cx="446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!= </a:t>
            </a:r>
            <a:r>
              <a:rPr lang="en-US" dirty="0" smtClean="0"/>
              <a:t>0 </a:t>
            </a:r>
            <a:r>
              <a:rPr lang="en-US" dirty="0" smtClean="0"/>
              <a:t>&amp;&amp; (x+3)/y &gt; 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93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Nájdenie maxima, minima a pod. v poli</a:t>
            </a:r>
            <a:endParaRPr lang="en-US" altLang="sk-SK" smtClean="0">
              <a:latin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6850" y="1683544"/>
            <a:ext cx="991552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70" tIns="50685" rIns="101370" bIns="50685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 nájdenie maxima/minima (napr. počtu výskytov čísel), stačí pamätať si doteraz nájdené maximum/minimum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Napr. nájdenie čísla, ktoré sa v poli najčastejšie vyskytuje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Nerobte </a:t>
            </a:r>
            <a:r>
              <a:rPr kumimoji="0" lang="sk-SK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histogram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výskytu všetkých celých čísel!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Pou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žite vnorený cyklus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pamätajte si 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doteraz najčastejšie číslo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alebo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jeho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index) -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bude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treba</a:t>
            </a:r>
            <a:endParaRPr kumimoji="0" lang="en-US" altLang="sk-SK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jeho počet výskytov          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&gt; 1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alebo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2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celo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číselné premenné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58775" y="4778375"/>
            <a:ext cx="9548813" cy="2827338"/>
            <a:chOff x="323528" y="4316180"/>
            <a:chExt cx="8601552" cy="2554545"/>
          </a:xfrm>
        </p:grpSpPr>
        <p:sp>
          <p:nvSpPr>
            <p:cNvPr id="33797" name="Rectangle 1027"/>
            <p:cNvSpPr>
              <a:spLocks noChangeArrowheads="1"/>
            </p:cNvSpPr>
            <p:nvPr/>
          </p:nvSpPr>
          <p:spPr bwMode="auto">
            <a:xfrm>
              <a:off x="323528" y="4346792"/>
              <a:ext cx="8601552" cy="24176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798" name="Text Box 1028"/>
            <p:cNvSpPr txBox="1">
              <a:spLocks noChangeArrowheads="1"/>
            </p:cNvSpPr>
            <p:nvPr/>
          </p:nvSpPr>
          <p:spPr bwMode="auto">
            <a:xfrm>
              <a:off x="356128" y="4316180"/>
              <a:ext cx="7345362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for</a:t>
              </a: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(i=0; i&lt;N; i++)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vyskyt = 1;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for(j=i+1; j&lt;N; j++)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if(pole[i] == pole[j]) vyskyt++;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if(vyskyt &gt; max)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cislo = pole[i]; /* index = i */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max vyskyt;</a:t>
              </a:r>
              <a:endParaRPr kumimoji="0" lang="sk-SK" altLang="sk-SK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6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Súbory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356519"/>
            <a:ext cx="5773916" cy="24233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*f;</a:t>
            </a:r>
            <a:endParaRPr lang="en-US" sz="2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kern="0" dirty="0" err="1" smtClean="0"/>
              <a:t>Nezabudn</a:t>
            </a:r>
            <a:r>
              <a:rPr lang="sk-SK" sz="2400" b="0" kern="0" dirty="0" err="1" smtClean="0"/>
              <a:t>úť</a:t>
            </a:r>
            <a:r>
              <a:rPr lang="sk-SK" sz="2400" b="0" kern="0" dirty="0" smtClean="0"/>
              <a:t> korektne otvoriť a zatvoriť súbor aj s ošetreniami: </a:t>
            </a:r>
            <a:r>
              <a:rPr lang="sk-SK" altLang="sk-SK" sz="2400" b="0" kern="0" dirty="0">
                <a:solidFill>
                  <a:srgbClr val="FF0000"/>
                </a:solidFill>
              </a:rPr>
              <a:t>je dôležité zabezpečiť, aby sa program nesnažil čítať </a:t>
            </a:r>
            <a:r>
              <a:rPr lang="sk-SK" altLang="sk-SK" sz="2400" b="0" kern="0" dirty="0" smtClean="0">
                <a:solidFill>
                  <a:srgbClr val="FF0000"/>
                </a:solidFill>
              </a:rPr>
              <a:t>z</a:t>
            </a:r>
            <a:r>
              <a:rPr lang="en-US" altLang="sk-SK" sz="2400" b="0" kern="0" dirty="0" smtClean="0">
                <a:solidFill>
                  <a:srgbClr val="FF0000"/>
                </a:solidFill>
              </a:rPr>
              <a:t> </a:t>
            </a:r>
            <a:r>
              <a:rPr lang="en-US" altLang="sk-SK" sz="2400" b="0" kern="0" dirty="0" err="1" smtClean="0">
                <a:solidFill>
                  <a:srgbClr val="FF0000"/>
                </a:solidFill>
              </a:rPr>
              <a:t>neotvoren</a:t>
            </a:r>
            <a:r>
              <a:rPr lang="sk-SK" altLang="sk-SK" sz="2400" b="0" kern="0" dirty="0" err="1" smtClean="0">
                <a:solidFill>
                  <a:srgbClr val="FF0000"/>
                </a:solidFill>
              </a:rPr>
              <a:t>ého</a:t>
            </a:r>
            <a:r>
              <a:rPr lang="sk-SK" altLang="sk-SK" sz="2400" b="0" kern="0" dirty="0" smtClean="0">
                <a:solidFill>
                  <a:srgbClr val="FF0000"/>
                </a:solidFill>
              </a:rPr>
              <a:t> </a:t>
            </a:r>
            <a:r>
              <a:rPr lang="sk-SK" altLang="sk-SK" sz="2400" b="0" kern="0" dirty="0">
                <a:solidFill>
                  <a:srgbClr val="FF0000"/>
                </a:solidFill>
              </a:rPr>
              <a:t>súboru</a:t>
            </a:r>
            <a:endParaRPr lang="en-US" altLang="sk-SK" sz="2400" b="0" kern="0" dirty="0">
              <a:solidFill>
                <a:srgbClr val="FF0000"/>
              </a:solidFill>
            </a:endParaRPr>
          </a:p>
          <a:p>
            <a:endParaRPr lang="sk-SK" sz="2400" b="0" kern="0" dirty="0">
              <a:solidFill>
                <a:srgbClr val="FF0000"/>
              </a:solidFill>
            </a:endParaRP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350838" y="3490119"/>
            <a:ext cx="802322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350838" y="3490119"/>
            <a:ext cx="78803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latin typeface="Courier New" panose="02070309020205020404" pitchFamily="49" charset="0"/>
              </a:rPr>
              <a:t>i</a:t>
            </a:r>
            <a:r>
              <a:rPr lang="sk-SK" altLang="sk-SK" sz="2200" dirty="0">
                <a:latin typeface="Courier New" panose="02070309020205020404" pitchFamily="49" charset="0"/>
              </a:rPr>
              <a:t>f (</a:t>
            </a:r>
            <a:r>
              <a:rPr lang="en-US" altLang="sk-SK" sz="2200" dirty="0">
                <a:latin typeface="Courier New" panose="02070309020205020404" pitchFamily="49" charset="0"/>
              </a:rPr>
              <a:t>(f = </a:t>
            </a:r>
            <a:r>
              <a:rPr lang="en-US" altLang="sk-SK" sz="2200" dirty="0" err="1">
                <a:latin typeface="Courier New" panose="02070309020205020404" pitchFamily="49" charset="0"/>
              </a:rPr>
              <a:t>fopen</a:t>
            </a:r>
            <a:r>
              <a:rPr lang="en-US" altLang="sk-SK" sz="2200" dirty="0">
                <a:latin typeface="Courier New" panose="02070309020205020404" pitchFamily="49" charset="0"/>
              </a:rPr>
              <a:t>("subor.txt", "r")) </a:t>
            </a:r>
            <a:r>
              <a:rPr lang="en-US" altLang="sk-SK" sz="2200" dirty="0" smtClean="0">
                <a:latin typeface="Courier New" panose="02070309020205020404" pitchFamily="49" charset="0"/>
              </a:rPr>
              <a:t>== </a:t>
            </a:r>
            <a:r>
              <a:rPr lang="en-US" altLang="sk-SK" sz="2200" dirty="0">
                <a:latin typeface="Courier New" panose="02070309020205020404" pitchFamily="49" charset="0"/>
              </a:rPr>
              <a:t>NULL)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 err="1">
                <a:latin typeface="Courier New" panose="02070309020205020404" pitchFamily="49" charset="0"/>
              </a:rPr>
              <a:t>printf</a:t>
            </a:r>
            <a:r>
              <a:rPr lang="en-US" altLang="sk-SK" sz="2200" dirty="0">
                <a:latin typeface="Courier New" panose="02070309020205020404" pitchFamily="49" charset="0"/>
              </a:rPr>
              <a:t>("</a:t>
            </a:r>
            <a:r>
              <a:rPr lang="en-US" altLang="sk-SK" sz="2200" dirty="0" err="1">
                <a:latin typeface="Courier New" panose="02070309020205020404" pitchFamily="49" charset="0"/>
              </a:rPr>
              <a:t>Nepodarilo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sa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otvorit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subor</a:t>
            </a:r>
            <a:r>
              <a:rPr lang="en-US" altLang="sk-SK" sz="2200" dirty="0">
                <a:latin typeface="Courier New" panose="02070309020205020404" pitchFamily="49" charset="0"/>
              </a:rPr>
              <a:t>.\n");</a:t>
            </a: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360363" y="4541838"/>
            <a:ext cx="802322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60363" y="4541838"/>
            <a:ext cx="78803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latin typeface="Courier New" panose="02070309020205020404" pitchFamily="49" charset="0"/>
              </a:rPr>
              <a:t>i</a:t>
            </a:r>
            <a:r>
              <a:rPr lang="sk-SK" altLang="sk-SK" sz="2200" dirty="0">
                <a:latin typeface="Courier New" panose="02070309020205020404" pitchFamily="49" charset="0"/>
              </a:rPr>
              <a:t>f (</a:t>
            </a:r>
            <a:r>
              <a:rPr lang="en-US" altLang="sk-SK" sz="2200" dirty="0">
                <a:latin typeface="Courier New" panose="02070309020205020404" pitchFamily="49" charset="0"/>
              </a:rPr>
              <a:t>(f = </a:t>
            </a:r>
            <a:r>
              <a:rPr lang="en-US" altLang="sk-SK" sz="2200" dirty="0" err="1">
                <a:latin typeface="Courier New" panose="02070309020205020404" pitchFamily="49" charset="0"/>
              </a:rPr>
              <a:t>fopen</a:t>
            </a:r>
            <a:r>
              <a:rPr lang="en-US" altLang="sk-SK" sz="2200" dirty="0">
                <a:latin typeface="Courier New" panose="02070309020205020404" pitchFamily="49" charset="0"/>
              </a:rPr>
              <a:t>("subor.txt", "r")) </a:t>
            </a:r>
            <a:r>
              <a:rPr lang="en-US" altLang="sk-SK" sz="2200" dirty="0" smtClean="0">
                <a:latin typeface="Courier New" panose="02070309020205020404" pitchFamily="49" charset="0"/>
              </a:rPr>
              <a:t>== </a:t>
            </a:r>
            <a:r>
              <a:rPr lang="en-US" altLang="sk-SK" sz="2200" dirty="0">
                <a:latin typeface="Courier New" panose="02070309020205020404" pitchFamily="49" charset="0"/>
              </a:rPr>
              <a:t>NULL)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   return 0;</a:t>
            </a:r>
          </a:p>
        </p:txBody>
      </p:sp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360363" y="6071394"/>
            <a:ext cx="8023225" cy="1457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70" tIns="50685" rIns="101370" bIns="5068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360363" y="6063038"/>
            <a:ext cx="7880350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latin typeface="Courier New" panose="02070309020205020404" pitchFamily="49" charset="0"/>
              </a:rPr>
              <a:t>i</a:t>
            </a:r>
            <a:r>
              <a:rPr lang="sk-SK" altLang="sk-SK" sz="2200" dirty="0">
                <a:latin typeface="Courier New" panose="02070309020205020404" pitchFamily="49" charset="0"/>
              </a:rPr>
              <a:t>f (</a:t>
            </a:r>
            <a:r>
              <a:rPr lang="en-US" altLang="sk-SK" sz="2200" dirty="0">
                <a:latin typeface="Courier New" panose="02070309020205020404" pitchFamily="49" charset="0"/>
              </a:rPr>
              <a:t>(f = </a:t>
            </a:r>
            <a:r>
              <a:rPr lang="en-US" altLang="sk-SK" sz="2200" dirty="0" err="1">
                <a:latin typeface="Courier New" panose="02070309020205020404" pitchFamily="49" charset="0"/>
              </a:rPr>
              <a:t>fopen</a:t>
            </a:r>
            <a:r>
              <a:rPr lang="en-US" altLang="sk-SK" sz="2200" dirty="0">
                <a:latin typeface="Courier New" panose="02070309020205020404" pitchFamily="49" charset="0"/>
              </a:rPr>
              <a:t>("subor.txt", "r")) </a:t>
            </a:r>
            <a:r>
              <a:rPr lang="en-US" altLang="sk-SK" sz="2200" dirty="0" smtClean="0">
                <a:latin typeface="Courier New" panose="02070309020205020404" pitchFamily="49" charset="0"/>
              </a:rPr>
              <a:t>== </a:t>
            </a:r>
            <a:r>
              <a:rPr lang="en-US" altLang="sk-SK" sz="2200" dirty="0">
                <a:latin typeface="Courier New" panose="02070309020205020404" pitchFamily="49" charset="0"/>
              </a:rPr>
              <a:t>NULL)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sk-SK" altLang="sk-SK" sz="2200" dirty="0" smtClean="0">
                <a:latin typeface="Courier New" panose="02070309020205020404" pitchFamily="49" charset="0"/>
              </a:rPr>
              <a:t>  </a:t>
            </a:r>
            <a:r>
              <a:rPr lang="en-US" altLang="sk-SK" sz="22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sk-SK" sz="2200" dirty="0">
                <a:latin typeface="Courier New" panose="02070309020205020404" pitchFamily="49" charset="0"/>
              </a:rPr>
              <a:t>("</a:t>
            </a:r>
            <a:r>
              <a:rPr lang="en-US" altLang="sk-SK" sz="2200" dirty="0" err="1">
                <a:latin typeface="Courier New" panose="02070309020205020404" pitchFamily="49" charset="0"/>
              </a:rPr>
              <a:t>Nepodarilo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sa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otvorit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subor</a:t>
            </a:r>
            <a:r>
              <a:rPr lang="en-US" altLang="sk-SK" sz="2200" dirty="0">
                <a:latin typeface="Courier New" panose="02070309020205020404" pitchFamily="49" charset="0"/>
              </a:rPr>
              <a:t>.\n");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ular Callout 11"/>
          <p:cNvSpPr>
            <a:spLocks noChangeArrowheads="1"/>
          </p:cNvSpPr>
          <p:nvPr/>
        </p:nvSpPr>
        <p:spPr bwMode="auto">
          <a:xfrm>
            <a:off x="5970766" y="1716338"/>
            <a:ext cx="4114800" cy="1673225"/>
          </a:xfrm>
          <a:prstGeom prst="wedgeRoundRectCallout">
            <a:avLst>
              <a:gd name="adj1" fmla="val -51596"/>
              <a:gd name="adj2" fmla="val 5695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sk-SK" b="0" dirty="0">
                <a:latin typeface="Arial" panose="020B0604020202020204" pitchFamily="34" charset="0"/>
              </a:rPr>
              <a:t>Len </a:t>
            </a:r>
            <a:r>
              <a:rPr lang="en-US" altLang="sk-SK" b="0" dirty="0" err="1">
                <a:latin typeface="Arial" panose="020B0604020202020204" pitchFamily="34" charset="0"/>
              </a:rPr>
              <a:t>vyp</a:t>
            </a:r>
            <a:r>
              <a:rPr lang="sk-SK" altLang="sk-SK" b="0" dirty="0" err="1">
                <a:latin typeface="Arial" panose="020B0604020202020204" pitchFamily="34" charset="0"/>
              </a:rPr>
              <a:t>íše</a:t>
            </a:r>
            <a:r>
              <a:rPr lang="sk-SK" altLang="sk-SK" b="0" dirty="0">
                <a:latin typeface="Arial" panose="020B0604020202020204" pitchFamily="34" charset="0"/>
              </a:rPr>
              <a:t> správu, no </a:t>
            </a:r>
            <a:r>
              <a:rPr lang="sk-SK" altLang="sk-SK" b="0" dirty="0" smtClean="0">
                <a:latin typeface="Arial" panose="020B0604020202020204" pitchFamily="34" charset="0"/>
              </a:rPr>
              <a:t>pokúsi </a:t>
            </a:r>
            <a:r>
              <a:rPr lang="sk-SK" altLang="sk-SK" b="0" dirty="0">
                <a:latin typeface="Arial" panose="020B0604020202020204" pitchFamily="34" charset="0"/>
              </a:rPr>
              <a:t>sa čítať z neotvoreného súboru (program môže spadnúť)</a:t>
            </a:r>
          </a:p>
        </p:txBody>
      </p:sp>
      <p:sp>
        <p:nvSpPr>
          <p:cNvPr id="11" name="Rounded Rectangular Callout 12"/>
          <p:cNvSpPr>
            <a:spLocks noChangeArrowheads="1"/>
          </p:cNvSpPr>
          <p:nvPr/>
        </p:nvSpPr>
        <p:spPr bwMode="auto">
          <a:xfrm>
            <a:off x="4456113" y="5124450"/>
            <a:ext cx="5659437" cy="880269"/>
          </a:xfrm>
          <a:prstGeom prst="wedgeRoundRectCallout">
            <a:avLst>
              <a:gd name="adj1" fmla="val 19745"/>
              <a:gd name="adj2" fmla="val -9014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sk-SK" b="0" dirty="0">
                <a:latin typeface="Arial" panose="020B0604020202020204" pitchFamily="34" charset="0"/>
              </a:rPr>
              <a:t>Le</a:t>
            </a:r>
            <a:r>
              <a:rPr lang="sk-SK" altLang="sk-SK" b="0" dirty="0" err="1">
                <a:latin typeface="Arial" panose="020B0604020202020204" pitchFamily="34" charset="0"/>
              </a:rPr>
              <a:t>pšie</a:t>
            </a:r>
            <a:r>
              <a:rPr lang="sk-SK" altLang="sk-SK" b="0" dirty="0">
                <a:latin typeface="Arial" panose="020B0604020202020204" pitchFamily="34" charset="0"/>
              </a:rPr>
              <a:t>, aj keď používateľ programu nevie, prečo program skončil...</a:t>
            </a:r>
          </a:p>
        </p:txBody>
      </p:sp>
      <p:sp>
        <p:nvSpPr>
          <p:cNvPr id="12" name="Rounded Rectangular Callout 13"/>
          <p:cNvSpPr>
            <a:spLocks noChangeArrowheads="1"/>
          </p:cNvSpPr>
          <p:nvPr/>
        </p:nvSpPr>
        <p:spPr bwMode="auto">
          <a:xfrm>
            <a:off x="8504236" y="6918325"/>
            <a:ext cx="1625601" cy="644525"/>
          </a:xfrm>
          <a:prstGeom prst="wedgeRoundRectCallout">
            <a:avLst>
              <a:gd name="adj1" fmla="val -57011"/>
              <a:gd name="adj2" fmla="val -4090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sk-SK" altLang="sk-SK" b="0" dirty="0" smtClean="0">
                <a:latin typeface="Arial" panose="020B0604020202020204" pitchFamily="34" charset="0"/>
              </a:rPr>
              <a:t>Najlepšie...</a:t>
            </a:r>
            <a:endParaRPr lang="sk-SK" altLang="sk-SK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4261</TotalTime>
  <Words>2750</Words>
  <Application>Microsoft Office PowerPoint</Application>
  <PresentationFormat>Vlastná</PresentationFormat>
  <Paragraphs>511</Paragraphs>
  <Slides>31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5</vt:i4>
      </vt:variant>
      <vt:variant>
        <vt:lpstr>Nadpisy snímok</vt:lpstr>
      </vt:variant>
      <vt:variant>
        <vt:i4>31</vt:i4>
      </vt:variant>
    </vt:vector>
  </HeadingPairs>
  <TitlesOfParts>
    <vt:vector size="40" baseType="lpstr">
      <vt:lpstr>Arial</vt:lpstr>
      <vt:lpstr>Cambria Math</vt:lpstr>
      <vt:lpstr>Courier New</vt:lpstr>
      <vt:lpstr>Tahoma</vt:lpstr>
      <vt:lpstr>Glass design template</vt:lpstr>
      <vt:lpstr>2_Glass design template</vt:lpstr>
      <vt:lpstr>3_Glass design template</vt:lpstr>
      <vt:lpstr>1_Globe</vt:lpstr>
      <vt:lpstr>2_Globe</vt:lpstr>
      <vt:lpstr>Opakovanie</vt:lpstr>
      <vt:lpstr>Obsah opakovania</vt:lpstr>
      <vt:lpstr>Podmienky a vetvenie</vt:lpstr>
      <vt:lpstr>Skrátené vyhodnocovanie logických výrazov</vt:lpstr>
      <vt:lpstr>Skrátené vyhodnocovanie logických výrazov – využitie</vt:lpstr>
      <vt:lpstr>Skrátené vyhodnocovanie logických výrazov</vt:lpstr>
      <vt:lpstr>Podmienky a vetvenie</vt:lpstr>
      <vt:lpstr>Nájdenie maxima, minima a pod. v poli</vt:lpstr>
      <vt:lpstr>Súbory</vt:lpstr>
      <vt:lpstr>Kontrola konca súbora – aj vo vnorených cykloch</vt:lpstr>
      <vt:lpstr>Súbory: čítanie po znakoch, slovách, riadkoch</vt:lpstr>
      <vt:lpstr>Ošetrenie posledného riadku súboru</vt:lpstr>
      <vt:lpstr>Statické jednorozmerné polia</vt:lpstr>
      <vt:lpstr>Funkcie</vt:lpstr>
      <vt:lpstr>Funkcie a polia</vt:lpstr>
      <vt:lpstr>Funkcie + vrátenie hodnoty cez argument</vt:lpstr>
      <vt:lpstr>scanf a &amp;</vt:lpstr>
      <vt:lpstr>Príkazy cyklov</vt:lpstr>
      <vt:lpstr>Cykly a polia</vt:lpstr>
      <vt:lpstr>Ukazovatele</vt:lpstr>
      <vt:lpstr>Referenčný a dereferenčný operátor</vt:lpstr>
      <vt:lpstr>Ukazovatele vs. indexy</vt:lpstr>
      <vt:lpstr>Adresa a hodnota</vt:lpstr>
      <vt:lpstr>Ukazovateľová aritmetika</vt:lpstr>
      <vt:lpstr>Reťazce</vt:lpstr>
      <vt:lpstr>Reťazce</vt:lpstr>
      <vt:lpstr>Preprocesor: konštanty a makrá</vt:lpstr>
      <vt:lpstr>Rekurzia</vt:lpstr>
      <vt:lpstr>Príklad: výpis čísla v 2-kovej sústave</vt:lpstr>
      <vt:lpstr>Kde sú dôležité zátvorky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355</cp:revision>
  <cp:lastPrinted>1601-01-01T00:00:00Z</cp:lastPrinted>
  <dcterms:created xsi:type="dcterms:W3CDTF">2005-06-24T10:35:13Z</dcterms:created>
  <dcterms:modified xsi:type="dcterms:W3CDTF">2019-12-05T07:47:13Z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