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21904072277" initials="4" lastIdx="1" clrIdx="0">
    <p:extLst>
      <p:ext uri="{19B8F6BF-5375-455C-9EA6-DF929625EA0E}">
        <p15:presenceInfo xmlns:p15="http://schemas.microsoft.com/office/powerpoint/2012/main" userId="e48e014f069dc3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D8C-28BE-4F16-B2DA-E6EA8A40D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130FC-249D-46DC-800C-7D2A8BDD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E6B0-799A-49E3-8108-7CB02174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5D65-0368-4B1E-B174-1DB0C386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B235-320E-4D42-BE21-E5C68E6B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283-D341-4EE9-9C2C-42AB310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F129C-12FA-40F8-955F-B7CB1F04D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04D0-C61F-4CBF-90C5-F6BA5E18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AE38-5174-43C8-A1FC-11EFC914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4579-8128-4B0B-8AC7-51E9ED7C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D31BE-357D-46DF-BBB3-24464AA6C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EF01F-1044-4DDF-8234-628CEED6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BE95-B88A-43AE-A1B0-58E57B96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F317-D5A4-44CF-8BE7-04444C77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31C2-7F0D-4259-977A-62A4E9DC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CB90-FBE2-4417-9A50-421706CE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7D74-39C2-45A3-A63B-839733D1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ABE5-A053-4E20-9B29-7465370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E653-BFB2-4E49-B15F-F00BDC20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7162-4638-485B-95C7-1DDF6E9D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3504-A6E4-48A0-A0B5-2EB2D3DC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F01F-6C00-49EF-822A-A35E5A27E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FA9D-02AD-4D48-AB14-BCE0290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2605-945D-4D36-AB04-31FAAE68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37BC-2A8A-4CD5-BD88-98B10FF3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BCB6-D20B-48BE-8042-86614FFF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CDB3-C499-4BD6-A433-363B8114A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3B790-ABFA-4074-B1E3-060ECC3C5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12E6-7608-4987-8BA2-A2558066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2E8C5-223B-48C1-B42C-67D16DFC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9AD0D-E549-445E-A9CB-CAC7C0C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CA30-597B-4F1B-9AE2-CDA3978B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E732F-2BCE-4970-83D8-7E084E60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854A3-7E1E-4613-AD1D-526CE4B01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76F47-4C3C-41DD-B956-E27D77117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9D7C4-1C73-42BB-BB69-5202F76DF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58E52-6AC2-4441-9C4C-0AFF2B47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B0D69-E712-43E8-958B-BE412909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5DD4B-63B9-43D1-B509-1C592CBA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872D-F3A6-4C21-BEA8-E9B8977E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D02BA-5ED9-467B-9E18-2AFF3016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11C43-D72D-4E32-816E-49A0E55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EAD93-F445-45EC-8F10-254E6F14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5EF72-1913-401A-938B-125D11C1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E6CDD-BF8F-4B22-BA52-071D1B1F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560EB-011F-49A5-909D-203F1B62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ADEC-ACE1-47C9-B7E7-A826D832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DCD8-0A8D-4BFC-85B6-89C3607D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667DE-EBA2-42E7-B81D-526170039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5C65D-E8F2-41F7-99AE-A98684C7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38295-374D-41F1-AE67-6D68147D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30D34-D0A6-4D20-99EE-854B2389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482-B411-44B9-90CF-B6CA7F8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079B0-6897-4558-B44B-76C3C0AD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03753-AB5E-486F-BFC4-83C69BDFE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FAF9-FF91-4EB4-85B4-78F78B4F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F2232-13C7-476B-B717-0F9FE0B9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59488-067C-474A-8720-04FAD987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2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707CE-9C06-4629-B43B-9509952E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73383-7831-4EA8-A8D4-5EF839E82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BE75-9DB6-400A-BE65-190F7912C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4966-ECEB-41A9-BF30-9BDA625BDB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D704-C287-4659-9F4D-A284E3321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B462-70F7-4725-9408-F82ABCFA4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338C-0CB6-4784-ADF6-21C1FCB0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F1D5-F5AB-4D92-80B6-DDF83A728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Spankové</a:t>
            </a:r>
            <a:r>
              <a:rPr lang="en-US" dirty="0"/>
              <a:t> </a:t>
            </a:r>
            <a:r>
              <a:rPr lang="en-US" dirty="0" err="1"/>
              <a:t>problémy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E626-BD82-41AC-8AD7-69262B25D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Norbert </a:t>
            </a:r>
            <a:r>
              <a:rPr lang="en-US" dirty="0" err="1"/>
              <a:t>Matuška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1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DB08-1284-43AE-BD9E-D5D053B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apnea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ABA5-1A77-4398-B88D-D4AA0746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71323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Pauses in breathing or periods of shallow breathing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last for a few seconds to a few minutes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Snoring and choking or snorting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Disrupts normal sleep -&gt; sleepiness, tiredness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Treatments 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223CE19-067B-45BC-AEDC-682ADAD23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523" y="1690688"/>
            <a:ext cx="3482477" cy="4270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51DB0-E06F-4EAF-9DF0-CB2ACEAAF49A}"/>
              </a:ext>
            </a:extLst>
          </p:cNvPr>
          <p:cNvSpPr txBox="1"/>
          <p:nvPr/>
        </p:nvSpPr>
        <p:spPr>
          <a:xfrm>
            <a:off x="8709523" y="5961131"/>
            <a:ext cx="3318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1-https://www.mayoclinic.org/diseases-conditions/obstructive-sleep-apnea/symptoms-causes/syc-20352090#dialogId17680496</a:t>
            </a:r>
          </a:p>
        </p:txBody>
      </p:sp>
    </p:spTree>
    <p:extLst>
      <p:ext uri="{BB962C8B-B14F-4D97-AF65-F5344CB8AC3E}">
        <p14:creationId xmlns:p14="http://schemas.microsoft.com/office/powerpoint/2010/main" val="86944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B504-52CD-4FDA-A08D-E2E6541B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4AA5-62BB-463F-B9AF-0CA05236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sleep and wakefulness</a:t>
            </a:r>
          </a:p>
          <a:p>
            <a:r>
              <a:rPr lang="en-US" dirty="0"/>
              <a:t>Occurs during slow wave sleep stage with performance of activities</a:t>
            </a:r>
          </a:p>
          <a:p>
            <a:r>
              <a:rPr lang="en-US" dirty="0"/>
              <a:t>Talking, sitting up, eating, cleaning</a:t>
            </a:r>
          </a:p>
          <a:p>
            <a:r>
              <a:rPr lang="en-US" dirty="0"/>
              <a:t>Cooking, driving etc.</a:t>
            </a:r>
          </a:p>
          <a:p>
            <a:r>
              <a:rPr lang="en-US" dirty="0"/>
              <a:t>Signs and symptoms include</a:t>
            </a:r>
          </a:p>
          <a:p>
            <a:pPr lvl="1"/>
            <a:r>
              <a:rPr lang="en-US" dirty="0"/>
              <a:t>Glassy-eyed stare/pupils dilated</a:t>
            </a:r>
          </a:p>
          <a:p>
            <a:pPr lvl="1"/>
            <a:r>
              <a:rPr lang="en-US" dirty="0"/>
              <a:t>Blank expression</a:t>
            </a:r>
          </a:p>
          <a:p>
            <a:pPr lvl="1"/>
            <a:r>
              <a:rPr lang="en-US" dirty="0"/>
              <a:t>disorientation</a:t>
            </a:r>
          </a:p>
        </p:txBody>
      </p:sp>
    </p:spTree>
    <p:extLst>
      <p:ext uri="{BB962C8B-B14F-4D97-AF65-F5344CB8AC3E}">
        <p14:creationId xmlns:p14="http://schemas.microsoft.com/office/powerpoint/2010/main" val="216968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7B0A-F196-4FB1-802B-17A98FF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Narcolepsy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A801-3872-4823-A282-13DE83C1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0439" cy="4351338"/>
          </a:xfrm>
        </p:spPr>
        <p:txBody>
          <a:bodyPr/>
          <a:lstStyle/>
          <a:p>
            <a:r>
              <a:rPr lang="en-US" dirty="0"/>
              <a:t>long-term neurological disorder</a:t>
            </a:r>
          </a:p>
          <a:p>
            <a:r>
              <a:rPr lang="en-US" dirty="0"/>
              <a:t>Involves a decreased ability to regulate sleep-wake cycles</a:t>
            </a:r>
          </a:p>
          <a:p>
            <a:r>
              <a:rPr lang="en-US" dirty="0"/>
              <a:t>Signs and symptoms include</a:t>
            </a:r>
          </a:p>
          <a:p>
            <a:pPr lvl="1"/>
            <a:r>
              <a:rPr lang="en-US" dirty="0"/>
              <a:t>Excessive daytime sleepiness</a:t>
            </a:r>
          </a:p>
          <a:p>
            <a:pPr lvl="1"/>
            <a:r>
              <a:rPr lang="en-US" dirty="0"/>
              <a:t>Brief involuntary sleep episodes</a:t>
            </a:r>
          </a:p>
          <a:p>
            <a:pPr lvl="1"/>
            <a:r>
              <a:rPr lang="en-US" dirty="0"/>
              <a:t>70% experience cataplexy</a:t>
            </a:r>
          </a:p>
          <a:p>
            <a:pPr lvl="1"/>
            <a:r>
              <a:rPr lang="en-US" dirty="0"/>
              <a:t>Less common – hallucinations, sleep paralysis</a:t>
            </a:r>
          </a:p>
          <a:p>
            <a:r>
              <a:rPr lang="en-US" dirty="0"/>
              <a:t>Quality of sleep is lessened</a:t>
            </a:r>
          </a:p>
        </p:txBody>
      </p:sp>
      <p:pic>
        <p:nvPicPr>
          <p:cNvPr id="5" name="Picture 4" descr="https://theswaddle.com/what-its-like-to-live-with-narcolepsy/">
            <a:extLst>
              <a:ext uri="{FF2B5EF4-FFF2-40B4-BE49-F238E27FC236}">
                <a16:creationId xmlns:a16="http://schemas.microsoft.com/office/drawing/2014/main" id="{5154AE87-9754-4D65-87FB-F2EC36994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39" y="1690688"/>
            <a:ext cx="4933361" cy="3174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2B7F8-563E-4333-9F00-6DE85F697E77}"/>
              </a:ext>
            </a:extLst>
          </p:cNvPr>
          <p:cNvSpPr txBox="1"/>
          <p:nvPr/>
        </p:nvSpPr>
        <p:spPr>
          <a:xfrm>
            <a:off x="7258639" y="4991850"/>
            <a:ext cx="483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2-https://theswaddle.com/what-its-like-to-live-with-narcolepsy/</a:t>
            </a:r>
          </a:p>
        </p:txBody>
      </p:sp>
    </p:spTree>
    <p:extLst>
      <p:ext uri="{BB962C8B-B14F-4D97-AF65-F5344CB8AC3E}">
        <p14:creationId xmlns:p14="http://schemas.microsoft.com/office/powerpoint/2010/main" val="28972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87BB-A1D9-4A9D-AB45-02DC435C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Insomnia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3C1D-5013-4DD7-BB0D-F9F6470B0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Sleeplessness</a:t>
            </a:r>
          </a:p>
          <a:p>
            <a:r>
              <a:rPr lang="en-US" dirty="0"/>
              <a:t>Signs and symptoms include</a:t>
            </a:r>
          </a:p>
          <a:p>
            <a:pPr lvl="1"/>
            <a:r>
              <a:rPr lang="en-US" dirty="0"/>
              <a:t>Daytime sleepiness</a:t>
            </a:r>
          </a:p>
          <a:p>
            <a:pPr lvl="1"/>
            <a:r>
              <a:rPr lang="en-US" dirty="0"/>
              <a:t>Low energy</a:t>
            </a:r>
          </a:p>
          <a:p>
            <a:pPr lvl="1"/>
            <a:r>
              <a:rPr lang="en-US" dirty="0"/>
              <a:t>Irritability</a:t>
            </a:r>
          </a:p>
          <a:p>
            <a:pPr lvl="1"/>
            <a:r>
              <a:rPr lang="en-US" dirty="0"/>
              <a:t>Depressed mood</a:t>
            </a:r>
          </a:p>
          <a:p>
            <a:r>
              <a:rPr lang="en-US" dirty="0"/>
              <a:t>May result in</a:t>
            </a:r>
          </a:p>
          <a:p>
            <a:pPr lvl="1"/>
            <a:r>
              <a:rPr lang="en-US" dirty="0"/>
              <a:t>Motor vehicle collisions</a:t>
            </a:r>
          </a:p>
          <a:p>
            <a:pPr lvl="1"/>
            <a:r>
              <a:rPr lang="en-US" dirty="0"/>
              <a:t>Problems focusing and learning</a:t>
            </a:r>
          </a:p>
          <a:p>
            <a:pPr lvl="1"/>
            <a:r>
              <a:rPr lang="en-US" dirty="0"/>
              <a:t>psychological stress, chronic pain, heart failure, heartburn, restless leg syndrome</a:t>
            </a:r>
          </a:p>
          <a:p>
            <a:r>
              <a:rPr lang="en-US" dirty="0"/>
              <a:t>Can be short term – days or weeks, or long term – more than a month</a:t>
            </a:r>
          </a:p>
        </p:txBody>
      </p:sp>
      <p:pic>
        <p:nvPicPr>
          <p:cNvPr id="5" name="Picture 4" descr="A painting on a wall&#10;&#10;Description automatically generated with medium confidence">
            <a:extLst>
              <a:ext uri="{FF2B5EF4-FFF2-40B4-BE49-F238E27FC236}">
                <a16:creationId xmlns:a16="http://schemas.microsoft.com/office/drawing/2014/main" id="{F61789F9-85FD-429E-8F0D-31ED9B71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43" y="1690687"/>
            <a:ext cx="2897957" cy="3155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C0D9D-A754-4E2F-8833-1CCEDB7A5F3F}"/>
              </a:ext>
            </a:extLst>
          </p:cNvPr>
          <p:cNvSpPr txBox="1"/>
          <p:nvPr/>
        </p:nvSpPr>
        <p:spPr>
          <a:xfrm>
            <a:off x="7154944" y="1979628"/>
            <a:ext cx="130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3-https://en.wikipedia.org/wiki/Insomnia</a:t>
            </a:r>
          </a:p>
        </p:txBody>
      </p:sp>
    </p:spTree>
    <p:extLst>
      <p:ext uri="{BB962C8B-B14F-4D97-AF65-F5344CB8AC3E}">
        <p14:creationId xmlns:p14="http://schemas.microsoft.com/office/powerpoint/2010/main" val="95520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Spankové problémy</vt:lpstr>
      <vt:lpstr>Sleep apnea</vt:lpstr>
      <vt:lpstr>Sleepwalking</vt:lpstr>
      <vt:lpstr>Narcolepsy</vt:lpstr>
      <vt:lpstr>Insomnia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Spankové problémy</dc:title>
  <dc:creator>421904072277</dc:creator>
  <cp:lastModifiedBy>421904072277</cp:lastModifiedBy>
  <cp:revision>2</cp:revision>
  <dcterms:created xsi:type="dcterms:W3CDTF">2021-10-18T17:18:06Z</dcterms:created>
  <dcterms:modified xsi:type="dcterms:W3CDTF">2021-10-18T18:08:15Z</dcterms:modified>
</cp:coreProperties>
</file>