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59" r:id="rId4"/>
    <p:sldId id="260" r:id="rId5"/>
    <p:sldId id="263" r:id="rId6"/>
    <p:sldId id="262" r:id="rId7"/>
    <p:sldId id="261"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p:scale>
          <a:sx n="107" d="100"/>
          <a:sy n="107" d="100"/>
        </p:scale>
        <p:origin x="73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8797A-8A96-6641-B3FE-390561C1E927}" type="datetimeFigureOut">
              <a:rPr lang="en-US" smtClean="0"/>
              <a:t>10/23/19</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b-NO"/>
              <a:t>Rediger tekststiler i malen
Andre nivå
Tredje nivå
Fjerde nivå
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65CAB-976E-0E49-8E50-BAA4A149C8BD}" type="slidenum">
              <a:rPr lang="en-US" smtClean="0"/>
              <a:t>‹#›</a:t>
            </a:fld>
            <a:endParaRPr lang="en-US"/>
          </a:p>
        </p:txBody>
      </p:sp>
    </p:spTree>
    <p:extLst>
      <p:ext uri="{BB962C8B-B14F-4D97-AF65-F5344CB8AC3E}">
        <p14:creationId xmlns:p14="http://schemas.microsoft.com/office/powerpoint/2010/main" val="211051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Differential mobility particle sizer (DMPS) or scanning mobility particle sizer (SMPS), dry aerosol measurements. Assume spherical geometry (error source, not big though).</a:t>
            </a:r>
          </a:p>
          <a:p>
            <a:endParaRPr lang="en-US" dirty="0"/>
          </a:p>
        </p:txBody>
      </p:sp>
      <p:sp>
        <p:nvSpPr>
          <p:cNvPr id="4" name="Plassholder for lysbildenummer 3"/>
          <p:cNvSpPr>
            <a:spLocks noGrp="1"/>
          </p:cNvSpPr>
          <p:nvPr>
            <p:ph type="sldNum" sz="quarter" idx="5"/>
          </p:nvPr>
        </p:nvSpPr>
        <p:spPr/>
        <p:txBody>
          <a:bodyPr/>
          <a:lstStyle/>
          <a:p>
            <a:fld id="{29465CAB-976E-0E49-8E50-BAA4A149C8BD}" type="slidenum">
              <a:rPr lang="en-US" smtClean="0"/>
              <a:t>3</a:t>
            </a:fld>
            <a:endParaRPr lang="en-US"/>
          </a:p>
        </p:txBody>
      </p:sp>
    </p:spTree>
    <p:extLst>
      <p:ext uri="{BB962C8B-B14F-4D97-AF65-F5344CB8AC3E}">
        <p14:creationId xmlns:p14="http://schemas.microsoft.com/office/powerpoint/2010/main" val="152103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We originally wanted to focus on tot </a:t>
            </a:r>
            <a:r>
              <a:rPr lang="en-US" dirty="0" err="1"/>
              <a:t>num</a:t>
            </a:r>
            <a:r>
              <a:rPr lang="en-US" dirty="0"/>
              <a:t> </a:t>
            </a:r>
            <a:r>
              <a:rPr lang="en-US" dirty="0" err="1"/>
              <a:t>conc</a:t>
            </a:r>
            <a:r>
              <a:rPr lang="en-US" dirty="0"/>
              <a:t> in spring because we know that the optical properties was underestimated in this season. Wanted to look at size distribution to see how </a:t>
            </a:r>
            <a:r>
              <a:rPr lang="en-US" dirty="0" err="1"/>
              <a:t>acc</a:t>
            </a:r>
            <a:r>
              <a:rPr lang="en-US" dirty="0"/>
              <a:t> mode aerosols were represented, arctic haze. </a:t>
            </a:r>
          </a:p>
        </p:txBody>
      </p:sp>
      <p:sp>
        <p:nvSpPr>
          <p:cNvPr id="4" name="Plassholder for lysbildenummer 3"/>
          <p:cNvSpPr>
            <a:spLocks noGrp="1"/>
          </p:cNvSpPr>
          <p:nvPr>
            <p:ph type="sldNum" sz="quarter" idx="5"/>
          </p:nvPr>
        </p:nvSpPr>
        <p:spPr/>
        <p:txBody>
          <a:bodyPr/>
          <a:lstStyle/>
          <a:p>
            <a:fld id="{29465CAB-976E-0E49-8E50-BAA4A149C8BD}" type="slidenum">
              <a:rPr lang="en-US" smtClean="0"/>
              <a:t>4</a:t>
            </a:fld>
            <a:endParaRPr lang="en-US"/>
          </a:p>
        </p:txBody>
      </p:sp>
    </p:spTree>
    <p:extLst>
      <p:ext uri="{BB962C8B-B14F-4D97-AF65-F5344CB8AC3E}">
        <p14:creationId xmlns:p14="http://schemas.microsoft.com/office/powerpoint/2010/main" val="229497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Based on three NorESM control runs with nudged meteorology, meaning that it is not exactly as observed meteorology. Mean of these runs give the blue curves. Because of this nudged meteorology, it’s reasonable to compare the model to observations from a few years later, as it hasn’t changed much and would still be representative. </a:t>
            </a:r>
          </a:p>
        </p:txBody>
      </p:sp>
      <p:sp>
        <p:nvSpPr>
          <p:cNvPr id="4" name="Plassholder for lysbildenummer 3"/>
          <p:cNvSpPr>
            <a:spLocks noGrp="1"/>
          </p:cNvSpPr>
          <p:nvPr>
            <p:ph type="sldNum" sz="quarter" idx="5"/>
          </p:nvPr>
        </p:nvSpPr>
        <p:spPr/>
        <p:txBody>
          <a:bodyPr/>
          <a:lstStyle/>
          <a:p>
            <a:fld id="{29465CAB-976E-0E49-8E50-BAA4A149C8BD}" type="slidenum">
              <a:rPr lang="en-US" smtClean="0"/>
              <a:t>6</a:t>
            </a:fld>
            <a:endParaRPr lang="en-US"/>
          </a:p>
        </p:txBody>
      </p:sp>
    </p:spTree>
    <p:extLst>
      <p:ext uri="{BB962C8B-B14F-4D97-AF65-F5344CB8AC3E}">
        <p14:creationId xmlns:p14="http://schemas.microsoft.com/office/powerpoint/2010/main" val="155647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945A6D1-4639-AE42-BDC7-419B75C210DD}"/>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a:extLst>
              <a:ext uri="{FF2B5EF4-FFF2-40B4-BE49-F238E27FC236}">
                <a16:creationId xmlns:a16="http://schemas.microsoft.com/office/drawing/2014/main" id="{45D08C53-F6C2-8547-88FE-9B286C5D5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a:extLst>
              <a:ext uri="{FF2B5EF4-FFF2-40B4-BE49-F238E27FC236}">
                <a16:creationId xmlns:a16="http://schemas.microsoft.com/office/drawing/2014/main" id="{6384A095-49D7-5F43-B5F1-0EA9F3E981E6}"/>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5" name="Plassholder for bunntekst 4">
            <a:extLst>
              <a:ext uri="{FF2B5EF4-FFF2-40B4-BE49-F238E27FC236}">
                <a16:creationId xmlns:a16="http://schemas.microsoft.com/office/drawing/2014/main" id="{5619720E-0BA3-2A41-8EA1-6256943CAE9C}"/>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2F023959-34EC-C542-A39E-C998C7019BB7}"/>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283443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6285289-3703-314F-8B94-3E434E2B30A2}"/>
              </a:ext>
            </a:extLst>
          </p:cNvPr>
          <p:cNvSpPr>
            <a:spLocks noGrp="1"/>
          </p:cNvSpPr>
          <p:nvPr>
            <p:ph type="title"/>
          </p:nvPr>
        </p:nvSpPr>
        <p:spPr/>
        <p:txBody>
          <a:bodyPr/>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DD39A773-5E71-6A46-9672-88E049CC96B0}"/>
              </a:ext>
            </a:extLst>
          </p:cNvPr>
          <p:cNvSpPr>
            <a:spLocks noGrp="1"/>
          </p:cNvSpPr>
          <p:nvPr>
            <p:ph type="body" orient="vert" idx="1"/>
          </p:nvPr>
        </p:nvSpPr>
        <p:spPr/>
        <p:txBody>
          <a:bodyPr vert="eaVert"/>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619C8E5F-E1C3-1E4E-8187-650DE4FBB218}"/>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5" name="Plassholder for bunntekst 4">
            <a:extLst>
              <a:ext uri="{FF2B5EF4-FFF2-40B4-BE49-F238E27FC236}">
                <a16:creationId xmlns:a16="http://schemas.microsoft.com/office/drawing/2014/main" id="{593CC6B8-2970-1C41-9737-B5F81A6AC268}"/>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F1733C34-8306-9040-84C4-B4BD42AC7EEB}"/>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170101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1BF9BAF7-F32E-1947-830A-6E380D71D740}"/>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0EA2B267-1DB2-E540-A312-9D37A06430AD}"/>
              </a:ext>
            </a:extLst>
          </p:cNvPr>
          <p:cNvSpPr>
            <a:spLocks noGrp="1"/>
          </p:cNvSpPr>
          <p:nvPr>
            <p:ph type="body" orient="vert" idx="1"/>
          </p:nvPr>
        </p:nvSpPr>
        <p:spPr>
          <a:xfrm>
            <a:off x="838200" y="365125"/>
            <a:ext cx="7734300" cy="5811838"/>
          </a:xfrm>
        </p:spPr>
        <p:txBody>
          <a:bodyPr vert="eaVert"/>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2445BDF2-5133-214C-BBD8-6A73B875CFC4}"/>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5" name="Plassholder for bunntekst 4">
            <a:extLst>
              <a:ext uri="{FF2B5EF4-FFF2-40B4-BE49-F238E27FC236}">
                <a16:creationId xmlns:a16="http://schemas.microsoft.com/office/drawing/2014/main" id="{99684058-DCAE-BB4B-9E17-868DA852CF23}"/>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0ADB52EC-3C22-D544-8DEE-CA8B438C40AF}"/>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253499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F9DAAAD-AF9B-1C42-8C65-FE38E036DB4F}"/>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CB2AA3B7-780C-7C48-8D78-8DD2EBB2A0BE}"/>
              </a:ext>
            </a:extLst>
          </p:cNvPr>
          <p:cNvSpPr>
            <a:spLocks noGrp="1"/>
          </p:cNvSpPr>
          <p:nvPr>
            <p:ph idx="1"/>
          </p:nvPr>
        </p:nvSpPr>
        <p:spPr/>
        <p:txBody>
          <a:bodyPr/>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33873448-0D63-B34A-AA5A-8AE7BC408C44}"/>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5" name="Plassholder for bunntekst 4">
            <a:extLst>
              <a:ext uri="{FF2B5EF4-FFF2-40B4-BE49-F238E27FC236}">
                <a16:creationId xmlns:a16="http://schemas.microsoft.com/office/drawing/2014/main" id="{077A7AF9-B5C1-0D45-AF47-FFD786E2511C}"/>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F9C88E3E-0E61-0649-866C-41ED18E7AF15}"/>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308056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0402F1-AFF8-A043-8D31-9A8FF79172C9}"/>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a:extLst>
              <a:ext uri="{FF2B5EF4-FFF2-40B4-BE49-F238E27FC236}">
                <a16:creationId xmlns:a16="http://schemas.microsoft.com/office/drawing/2014/main" id="{0110A2D6-1122-1F4B-9761-CD03ADDB0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8FF08D62-765A-4F46-8B55-2659624BD636}"/>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5" name="Plassholder for bunntekst 4">
            <a:extLst>
              <a:ext uri="{FF2B5EF4-FFF2-40B4-BE49-F238E27FC236}">
                <a16:creationId xmlns:a16="http://schemas.microsoft.com/office/drawing/2014/main" id="{2E54810B-A8FB-274C-9631-CE59F76D3A86}"/>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3D895750-77EB-4B48-99C5-6D1E775E5B53}"/>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390627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BDD2A3-4133-0B49-8C59-FF221BD36F2E}"/>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52679536-3585-9B43-9585-038310F90AE2}"/>
              </a:ext>
            </a:extLst>
          </p:cNvPr>
          <p:cNvSpPr>
            <a:spLocks noGrp="1"/>
          </p:cNvSpPr>
          <p:nvPr>
            <p:ph sz="half" idx="1"/>
          </p:nvPr>
        </p:nvSpPr>
        <p:spPr>
          <a:xfrm>
            <a:off x="838200" y="1825625"/>
            <a:ext cx="5181600" cy="4351338"/>
          </a:xfrm>
        </p:spPr>
        <p:txBody>
          <a:bodyPr/>
          <a:lstStyle/>
          <a:p>
            <a:r>
              <a:rPr lang="nb-NO"/>
              <a:t>Rediger tekststiler i malen
Andre nivå
Tredje nivå
Fjerde nivå
Femte nivå</a:t>
            </a:r>
            <a:endParaRPr lang="en-US"/>
          </a:p>
        </p:txBody>
      </p:sp>
      <p:sp>
        <p:nvSpPr>
          <p:cNvPr id="4" name="Plassholder for innhold 3">
            <a:extLst>
              <a:ext uri="{FF2B5EF4-FFF2-40B4-BE49-F238E27FC236}">
                <a16:creationId xmlns:a16="http://schemas.microsoft.com/office/drawing/2014/main" id="{EF78C388-4B94-034C-91A4-913806A9E150}"/>
              </a:ext>
            </a:extLst>
          </p:cNvPr>
          <p:cNvSpPr>
            <a:spLocks noGrp="1"/>
          </p:cNvSpPr>
          <p:nvPr>
            <p:ph sz="half" idx="2"/>
          </p:nvPr>
        </p:nvSpPr>
        <p:spPr>
          <a:xfrm>
            <a:off x="6172200" y="1825625"/>
            <a:ext cx="5181600" cy="4351338"/>
          </a:xfrm>
        </p:spPr>
        <p:txBody>
          <a:bodyPr/>
          <a:lstStyle/>
          <a:p>
            <a:r>
              <a:rPr lang="nb-NO"/>
              <a:t>Rediger tekststiler i malen
Andre nivå
Tredje nivå
Fjerde nivå
Femte nivå</a:t>
            </a:r>
            <a:endParaRPr lang="en-US"/>
          </a:p>
        </p:txBody>
      </p:sp>
      <p:sp>
        <p:nvSpPr>
          <p:cNvPr id="5" name="Plassholder for dato 4">
            <a:extLst>
              <a:ext uri="{FF2B5EF4-FFF2-40B4-BE49-F238E27FC236}">
                <a16:creationId xmlns:a16="http://schemas.microsoft.com/office/drawing/2014/main" id="{C1B7769E-43FD-E746-9751-D66E4BCD00E8}"/>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6" name="Plassholder for bunntekst 5">
            <a:extLst>
              <a:ext uri="{FF2B5EF4-FFF2-40B4-BE49-F238E27FC236}">
                <a16:creationId xmlns:a16="http://schemas.microsoft.com/office/drawing/2014/main" id="{ED0EF070-5123-6640-B7C6-1E902160DA97}"/>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1505C408-5FC5-F147-AAF4-3D03D452E1CB}"/>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266302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73FF93-B3C4-844F-A99B-67902B39D22B}"/>
              </a:ext>
            </a:extLst>
          </p:cNvPr>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943FF542-E175-CD42-B522-FE68C902C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b-NO"/>
              <a:t>Rediger tekststiler i malen
Andre nivå
Tredje nivå
Fjerde nivå
Femte nivå</a:t>
            </a:r>
            <a:endParaRPr lang="en-US"/>
          </a:p>
        </p:txBody>
      </p:sp>
      <p:sp>
        <p:nvSpPr>
          <p:cNvPr id="4" name="Plassholder for innhold 3">
            <a:extLst>
              <a:ext uri="{FF2B5EF4-FFF2-40B4-BE49-F238E27FC236}">
                <a16:creationId xmlns:a16="http://schemas.microsoft.com/office/drawing/2014/main" id="{0A7D0E49-312E-B94F-A807-668996EB49AC}"/>
              </a:ext>
            </a:extLst>
          </p:cNvPr>
          <p:cNvSpPr>
            <a:spLocks noGrp="1"/>
          </p:cNvSpPr>
          <p:nvPr>
            <p:ph sz="half" idx="2"/>
          </p:nvPr>
        </p:nvSpPr>
        <p:spPr>
          <a:xfrm>
            <a:off x="839788" y="2505075"/>
            <a:ext cx="5157787" cy="3684588"/>
          </a:xfrm>
        </p:spPr>
        <p:txBody>
          <a:bodyPr/>
          <a:lstStyle/>
          <a:p>
            <a:r>
              <a:rPr lang="nb-NO"/>
              <a:t>Rediger tekststiler i malen
Andre nivå
Tredje nivå
Fjerde nivå
Femte nivå</a:t>
            </a:r>
            <a:endParaRPr lang="en-US"/>
          </a:p>
        </p:txBody>
      </p:sp>
      <p:sp>
        <p:nvSpPr>
          <p:cNvPr id="5" name="Plassholder for tekst 4">
            <a:extLst>
              <a:ext uri="{FF2B5EF4-FFF2-40B4-BE49-F238E27FC236}">
                <a16:creationId xmlns:a16="http://schemas.microsoft.com/office/drawing/2014/main" id="{85C28CB5-C07C-C546-B262-49DAF73D5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b-NO"/>
              <a:t>Rediger tekststiler i malen
Andre nivå
Tredje nivå
Fjerde nivå
Femte nivå</a:t>
            </a:r>
            <a:endParaRPr lang="en-US"/>
          </a:p>
        </p:txBody>
      </p:sp>
      <p:sp>
        <p:nvSpPr>
          <p:cNvPr id="6" name="Plassholder for innhold 5">
            <a:extLst>
              <a:ext uri="{FF2B5EF4-FFF2-40B4-BE49-F238E27FC236}">
                <a16:creationId xmlns:a16="http://schemas.microsoft.com/office/drawing/2014/main" id="{109DA124-9948-C441-904B-74FAD84200E7}"/>
              </a:ext>
            </a:extLst>
          </p:cNvPr>
          <p:cNvSpPr>
            <a:spLocks noGrp="1"/>
          </p:cNvSpPr>
          <p:nvPr>
            <p:ph sz="quarter" idx="4"/>
          </p:nvPr>
        </p:nvSpPr>
        <p:spPr>
          <a:xfrm>
            <a:off x="6172200" y="2505075"/>
            <a:ext cx="5183188" cy="3684588"/>
          </a:xfrm>
        </p:spPr>
        <p:txBody>
          <a:bodyPr/>
          <a:lstStyle/>
          <a:p>
            <a:r>
              <a:rPr lang="nb-NO"/>
              <a:t>Rediger tekststiler i malen
Andre nivå
Tredje nivå
Fjerde nivå
Femte nivå</a:t>
            </a:r>
            <a:endParaRPr lang="en-US"/>
          </a:p>
        </p:txBody>
      </p:sp>
      <p:sp>
        <p:nvSpPr>
          <p:cNvPr id="7" name="Plassholder for dato 6">
            <a:extLst>
              <a:ext uri="{FF2B5EF4-FFF2-40B4-BE49-F238E27FC236}">
                <a16:creationId xmlns:a16="http://schemas.microsoft.com/office/drawing/2014/main" id="{DEC995EB-B1AA-BD41-9937-4133EBEFB8E9}"/>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8" name="Plassholder for bunntekst 7">
            <a:extLst>
              <a:ext uri="{FF2B5EF4-FFF2-40B4-BE49-F238E27FC236}">
                <a16:creationId xmlns:a16="http://schemas.microsoft.com/office/drawing/2014/main" id="{B05EB8ED-488B-5C4C-B6C2-E98897B03494}"/>
              </a:ext>
            </a:extLst>
          </p:cNvPr>
          <p:cNvSpPr>
            <a:spLocks noGrp="1"/>
          </p:cNvSpPr>
          <p:nvPr>
            <p:ph type="ftr" sz="quarter" idx="11"/>
          </p:nvPr>
        </p:nvSpPr>
        <p:spPr/>
        <p:txBody>
          <a:bodyPr/>
          <a:lstStyle/>
          <a:p>
            <a:endParaRPr lang="en-US"/>
          </a:p>
        </p:txBody>
      </p:sp>
      <p:sp>
        <p:nvSpPr>
          <p:cNvPr id="9" name="Plassholder for lysbildenummer 8">
            <a:extLst>
              <a:ext uri="{FF2B5EF4-FFF2-40B4-BE49-F238E27FC236}">
                <a16:creationId xmlns:a16="http://schemas.microsoft.com/office/drawing/2014/main" id="{593A9DEE-3786-1642-8597-B51D92E384D9}"/>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370555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2E74BC0-3988-D545-8A37-EF8BAF407DCF}"/>
              </a:ext>
            </a:extLst>
          </p:cNvPr>
          <p:cNvSpPr>
            <a:spLocks noGrp="1"/>
          </p:cNvSpPr>
          <p:nvPr>
            <p:ph type="title"/>
          </p:nvPr>
        </p:nvSpPr>
        <p:spPr/>
        <p:txBody>
          <a:bodyPr/>
          <a:lstStyle/>
          <a:p>
            <a:r>
              <a:rPr lang="nb-NO"/>
              <a:t>Klikk for å redigere tittelstil</a:t>
            </a:r>
            <a:endParaRPr lang="en-US"/>
          </a:p>
        </p:txBody>
      </p:sp>
      <p:sp>
        <p:nvSpPr>
          <p:cNvPr id="3" name="Plassholder for dato 2">
            <a:extLst>
              <a:ext uri="{FF2B5EF4-FFF2-40B4-BE49-F238E27FC236}">
                <a16:creationId xmlns:a16="http://schemas.microsoft.com/office/drawing/2014/main" id="{B6524ACD-DE78-D548-98FA-818D4EA25694}"/>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4" name="Plassholder for bunntekst 3">
            <a:extLst>
              <a:ext uri="{FF2B5EF4-FFF2-40B4-BE49-F238E27FC236}">
                <a16:creationId xmlns:a16="http://schemas.microsoft.com/office/drawing/2014/main" id="{AB86E468-9515-AE43-9477-B67FEBA8ECF8}"/>
              </a:ext>
            </a:extLst>
          </p:cNvPr>
          <p:cNvSpPr>
            <a:spLocks noGrp="1"/>
          </p:cNvSpPr>
          <p:nvPr>
            <p:ph type="ftr" sz="quarter" idx="11"/>
          </p:nvPr>
        </p:nvSpPr>
        <p:spPr/>
        <p:txBody>
          <a:bodyPr/>
          <a:lstStyle/>
          <a:p>
            <a:endParaRPr lang="en-US"/>
          </a:p>
        </p:txBody>
      </p:sp>
      <p:sp>
        <p:nvSpPr>
          <p:cNvPr id="5" name="Plassholder for lysbildenummer 4">
            <a:extLst>
              <a:ext uri="{FF2B5EF4-FFF2-40B4-BE49-F238E27FC236}">
                <a16:creationId xmlns:a16="http://schemas.microsoft.com/office/drawing/2014/main" id="{1A2E53A3-EB98-1A47-8B9D-2421A060F25F}"/>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325331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3993BD5A-2F96-2E4A-A8CB-E68F6930DE75}"/>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3" name="Plassholder for bunntekst 2">
            <a:extLst>
              <a:ext uri="{FF2B5EF4-FFF2-40B4-BE49-F238E27FC236}">
                <a16:creationId xmlns:a16="http://schemas.microsoft.com/office/drawing/2014/main" id="{5FC800F6-40BD-B24C-8286-A05408B3FA50}"/>
              </a:ext>
            </a:extLst>
          </p:cNvPr>
          <p:cNvSpPr>
            <a:spLocks noGrp="1"/>
          </p:cNvSpPr>
          <p:nvPr>
            <p:ph type="ftr" sz="quarter" idx="11"/>
          </p:nvPr>
        </p:nvSpPr>
        <p:spPr/>
        <p:txBody>
          <a:bodyPr/>
          <a:lstStyle/>
          <a:p>
            <a:endParaRPr lang="en-US"/>
          </a:p>
        </p:txBody>
      </p:sp>
      <p:sp>
        <p:nvSpPr>
          <p:cNvPr id="4" name="Plassholder for lysbildenummer 3">
            <a:extLst>
              <a:ext uri="{FF2B5EF4-FFF2-40B4-BE49-F238E27FC236}">
                <a16:creationId xmlns:a16="http://schemas.microsoft.com/office/drawing/2014/main" id="{594F64BE-A9A1-2C49-9815-117283C08AF6}"/>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40230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B5C946F-1328-4F48-98B2-5E35EEFE33E7}"/>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D9346D41-BD12-A945-BEB6-CE9D4DF29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nb-NO"/>
              <a:t>Rediger tekststiler i malen
Andre nivå
Tredje nivå
Fjerde nivå
Femte nivå</a:t>
            </a:r>
            <a:endParaRPr lang="en-US"/>
          </a:p>
        </p:txBody>
      </p:sp>
      <p:sp>
        <p:nvSpPr>
          <p:cNvPr id="4" name="Plassholder for tekst 3">
            <a:extLst>
              <a:ext uri="{FF2B5EF4-FFF2-40B4-BE49-F238E27FC236}">
                <a16:creationId xmlns:a16="http://schemas.microsoft.com/office/drawing/2014/main" id="{9BA80614-C54F-C24C-AD38-A34F828C7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b-NO"/>
              <a:t>Rediger tekststiler i malen
Andre nivå
Tredje nivå
Fjerde nivå
Femte nivå</a:t>
            </a:r>
            <a:endParaRPr lang="en-US"/>
          </a:p>
        </p:txBody>
      </p:sp>
      <p:sp>
        <p:nvSpPr>
          <p:cNvPr id="5" name="Plassholder for dato 4">
            <a:extLst>
              <a:ext uri="{FF2B5EF4-FFF2-40B4-BE49-F238E27FC236}">
                <a16:creationId xmlns:a16="http://schemas.microsoft.com/office/drawing/2014/main" id="{42CD61CD-35E3-AF47-B128-F8307F499E86}"/>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6" name="Plassholder for bunntekst 5">
            <a:extLst>
              <a:ext uri="{FF2B5EF4-FFF2-40B4-BE49-F238E27FC236}">
                <a16:creationId xmlns:a16="http://schemas.microsoft.com/office/drawing/2014/main" id="{AEB07907-3386-2C43-93F5-8B41DDC1D25F}"/>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31A689EE-C3EA-C742-9C4F-9B7C3BC497D3}"/>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15351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CEA1557-9891-8749-96D7-FF972BCEF059}"/>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a:extLst>
              <a:ext uri="{FF2B5EF4-FFF2-40B4-BE49-F238E27FC236}">
                <a16:creationId xmlns:a16="http://schemas.microsoft.com/office/drawing/2014/main" id="{8A59F9D6-CDC0-5F43-8CA3-B24216F5E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a:extLst>
              <a:ext uri="{FF2B5EF4-FFF2-40B4-BE49-F238E27FC236}">
                <a16:creationId xmlns:a16="http://schemas.microsoft.com/office/drawing/2014/main" id="{1D769DE4-C361-8A40-9952-EA95F4257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b-NO"/>
              <a:t>Rediger tekststiler i malen
Andre nivå
Tredje nivå
Fjerde nivå
Femte nivå</a:t>
            </a:r>
            <a:endParaRPr lang="en-US"/>
          </a:p>
        </p:txBody>
      </p:sp>
      <p:sp>
        <p:nvSpPr>
          <p:cNvPr id="5" name="Plassholder for dato 4">
            <a:extLst>
              <a:ext uri="{FF2B5EF4-FFF2-40B4-BE49-F238E27FC236}">
                <a16:creationId xmlns:a16="http://schemas.microsoft.com/office/drawing/2014/main" id="{498709DF-A2D6-D148-B433-1FDD50DDD710}"/>
              </a:ext>
            </a:extLst>
          </p:cNvPr>
          <p:cNvSpPr>
            <a:spLocks noGrp="1"/>
          </p:cNvSpPr>
          <p:nvPr>
            <p:ph type="dt" sz="half" idx="10"/>
          </p:nvPr>
        </p:nvSpPr>
        <p:spPr/>
        <p:txBody>
          <a:bodyPr/>
          <a:lstStyle/>
          <a:p>
            <a:fld id="{C86CE495-6101-814E-B00D-ABBDF923E1E2}" type="datetimeFigureOut">
              <a:rPr lang="en-US" smtClean="0"/>
              <a:t>10/19/19</a:t>
            </a:fld>
            <a:endParaRPr lang="en-US"/>
          </a:p>
        </p:txBody>
      </p:sp>
      <p:sp>
        <p:nvSpPr>
          <p:cNvPr id="6" name="Plassholder for bunntekst 5">
            <a:extLst>
              <a:ext uri="{FF2B5EF4-FFF2-40B4-BE49-F238E27FC236}">
                <a16:creationId xmlns:a16="http://schemas.microsoft.com/office/drawing/2014/main" id="{A50D5C49-7D76-6B40-8B28-EC1551FDB9CA}"/>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6F0EFC06-99F2-7944-A7FB-07E37CDD9856}"/>
              </a:ext>
            </a:extLst>
          </p:cNvPr>
          <p:cNvSpPr>
            <a:spLocks noGrp="1"/>
          </p:cNvSpPr>
          <p:nvPr>
            <p:ph type="sldNum" sz="quarter" idx="12"/>
          </p:nvPr>
        </p:nvSpPr>
        <p:spPr/>
        <p:txBody>
          <a:bodyPr/>
          <a:lstStyle/>
          <a:p>
            <a:fld id="{1396AAB3-1367-5148-8B1A-05764E394877}" type="slidenum">
              <a:rPr lang="en-US" smtClean="0"/>
              <a:t>‹#›</a:t>
            </a:fld>
            <a:endParaRPr lang="en-US"/>
          </a:p>
        </p:txBody>
      </p:sp>
    </p:spTree>
    <p:extLst>
      <p:ext uri="{BB962C8B-B14F-4D97-AF65-F5344CB8AC3E}">
        <p14:creationId xmlns:p14="http://schemas.microsoft.com/office/powerpoint/2010/main" val="60658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A096626E-8237-BF4C-A4C1-7909206D95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C3644926-9AF6-DC44-AE2F-7D4662C31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F6016EFF-7515-EF4E-9174-BA30A77D5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CE495-6101-814E-B00D-ABBDF923E1E2}" type="datetimeFigureOut">
              <a:rPr lang="en-US" smtClean="0"/>
              <a:t>10/19/19</a:t>
            </a:fld>
            <a:endParaRPr lang="en-US"/>
          </a:p>
        </p:txBody>
      </p:sp>
      <p:sp>
        <p:nvSpPr>
          <p:cNvPr id="5" name="Plassholder for bunntekst 4">
            <a:extLst>
              <a:ext uri="{FF2B5EF4-FFF2-40B4-BE49-F238E27FC236}">
                <a16:creationId xmlns:a16="http://schemas.microsoft.com/office/drawing/2014/main" id="{603D2C77-8AF3-1D4F-B955-828C6C949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ssholder for lysbildenummer 5">
            <a:extLst>
              <a:ext uri="{FF2B5EF4-FFF2-40B4-BE49-F238E27FC236}">
                <a16:creationId xmlns:a16="http://schemas.microsoft.com/office/drawing/2014/main" id="{8FB357FC-7FC8-6C47-86FA-CD7C41E60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6AAB3-1367-5148-8B1A-05764E394877}" type="slidenum">
              <a:rPr lang="en-US" smtClean="0"/>
              <a:t>‹#›</a:t>
            </a:fld>
            <a:endParaRPr lang="en-US"/>
          </a:p>
        </p:txBody>
      </p:sp>
    </p:spTree>
    <p:extLst>
      <p:ext uri="{BB962C8B-B14F-4D97-AF65-F5344CB8AC3E}">
        <p14:creationId xmlns:p14="http://schemas.microsoft.com/office/powerpoint/2010/main" val="5833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E76BB71-0631-8C4B-9FF5-0F27C901A5C8}"/>
              </a:ext>
            </a:extLst>
          </p:cNvPr>
          <p:cNvSpPr>
            <a:spLocks noGrp="1"/>
          </p:cNvSpPr>
          <p:nvPr>
            <p:ph type="ctrTitle"/>
          </p:nvPr>
        </p:nvSpPr>
        <p:spPr>
          <a:xfrm>
            <a:off x="1524000" y="1874717"/>
            <a:ext cx="9144000" cy="2387600"/>
          </a:xfrm>
        </p:spPr>
        <p:txBody>
          <a:bodyPr>
            <a:normAutofit fontScale="90000"/>
          </a:bodyPr>
          <a:lstStyle/>
          <a:p>
            <a:r>
              <a:rPr lang="en-US" sz="5300" dirty="0">
                <a:latin typeface="Avenir Roman" panose="02000503020000020003" pitchFamily="2" charset="0"/>
              </a:rPr>
              <a:t>Accumulation mode number concentrations in the Arctic: </a:t>
            </a:r>
            <a:r>
              <a:rPr lang="en-US" dirty="0">
                <a:latin typeface="Avenir Roman" panose="02000503020000020003" pitchFamily="2" charset="0"/>
              </a:rPr>
              <a:t>Observations vs models</a:t>
            </a:r>
            <a:br>
              <a:rPr lang="en-US" dirty="0"/>
            </a:br>
            <a:r>
              <a:rPr lang="en-US" dirty="0"/>
              <a:t> </a:t>
            </a:r>
            <a:r>
              <a:rPr lang="en-US" sz="2800" dirty="0">
                <a:latin typeface="Avenir Roman" panose="02000503020000020003" pitchFamily="2" charset="0"/>
              </a:rPr>
              <a:t>Bjørn Gilje Lillegraven</a:t>
            </a:r>
          </a:p>
        </p:txBody>
      </p:sp>
      <p:sp>
        <p:nvSpPr>
          <p:cNvPr id="4" name="Undertittel 3">
            <a:extLst>
              <a:ext uri="{FF2B5EF4-FFF2-40B4-BE49-F238E27FC236}">
                <a16:creationId xmlns:a16="http://schemas.microsoft.com/office/drawing/2014/main" id="{02B2C8A9-DB64-5C4E-8077-674D5165882E}"/>
              </a:ext>
            </a:extLst>
          </p:cNvPr>
          <p:cNvSpPr>
            <a:spLocks noGrp="1"/>
          </p:cNvSpPr>
          <p:nvPr>
            <p:ph type="subTitle" idx="1"/>
          </p:nvPr>
        </p:nvSpPr>
        <p:spPr>
          <a:xfrm>
            <a:off x="1524000" y="4377542"/>
            <a:ext cx="9144000" cy="1655762"/>
          </a:xfrm>
        </p:spPr>
        <p:txBody>
          <a:bodyPr/>
          <a:lstStyle/>
          <a:p>
            <a:r>
              <a:rPr lang="en-US" dirty="0">
                <a:latin typeface="Avenir Roman" panose="02000503020000020003" pitchFamily="2" charset="0"/>
              </a:rPr>
              <a:t>Group 4, assistant: Olga </a:t>
            </a:r>
            <a:r>
              <a:rPr lang="en-US" dirty="0" err="1">
                <a:latin typeface="Avenir Roman" panose="02000503020000020003" pitchFamily="2" charset="0"/>
              </a:rPr>
              <a:t>Garmash</a:t>
            </a:r>
            <a:endParaRPr lang="en-US" dirty="0">
              <a:latin typeface="Avenir Roman" panose="02000503020000020003" pitchFamily="2" charset="0"/>
            </a:endParaRPr>
          </a:p>
        </p:txBody>
      </p:sp>
    </p:spTree>
    <p:extLst>
      <p:ext uri="{BB962C8B-B14F-4D97-AF65-F5344CB8AC3E}">
        <p14:creationId xmlns:p14="http://schemas.microsoft.com/office/powerpoint/2010/main" val="148727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0FD43B-7EAB-B441-B7D9-BE509DCD4073}"/>
              </a:ext>
            </a:extLst>
          </p:cNvPr>
          <p:cNvSpPr>
            <a:spLocks noGrp="1"/>
          </p:cNvSpPr>
          <p:nvPr>
            <p:ph type="title"/>
          </p:nvPr>
        </p:nvSpPr>
        <p:spPr/>
        <p:txBody>
          <a:bodyPr/>
          <a:lstStyle/>
          <a:p>
            <a:r>
              <a:rPr lang="en-US" dirty="0">
                <a:latin typeface="Avenir Roman" panose="02000503020000020003" pitchFamily="2" charset="0"/>
              </a:rPr>
              <a:t>Introduction</a:t>
            </a:r>
          </a:p>
        </p:txBody>
      </p:sp>
      <p:sp>
        <p:nvSpPr>
          <p:cNvPr id="3" name="Plassholder for innhold 2">
            <a:extLst>
              <a:ext uri="{FF2B5EF4-FFF2-40B4-BE49-F238E27FC236}">
                <a16:creationId xmlns:a16="http://schemas.microsoft.com/office/drawing/2014/main" id="{A5A3151D-C374-744D-A9B7-49B7DC784AD5}"/>
              </a:ext>
            </a:extLst>
          </p:cNvPr>
          <p:cNvSpPr>
            <a:spLocks noGrp="1"/>
          </p:cNvSpPr>
          <p:nvPr>
            <p:ph idx="1"/>
          </p:nvPr>
        </p:nvSpPr>
        <p:spPr/>
        <p:txBody>
          <a:bodyPr>
            <a:normAutofit lnSpcReduction="10000"/>
          </a:bodyPr>
          <a:lstStyle/>
          <a:p>
            <a:r>
              <a:rPr lang="en-US" dirty="0">
                <a:latin typeface="Avenir Roman" panose="02000503020000020003" pitchFamily="2" charset="0"/>
              </a:rPr>
              <a:t>Optical properties (AOD) are underestimated by models during Arctic winter/spring (</a:t>
            </a:r>
            <a:r>
              <a:rPr lang="en-US" dirty="0" err="1">
                <a:latin typeface="Avenir Roman" panose="02000503020000020003" pitchFamily="2" charset="0"/>
              </a:rPr>
              <a:t>Glantz</a:t>
            </a:r>
            <a:r>
              <a:rPr lang="en-US" dirty="0">
                <a:latin typeface="Avenir Roman" panose="02000503020000020003" pitchFamily="2" charset="0"/>
              </a:rPr>
              <a:t> et. al, 2014)</a:t>
            </a:r>
          </a:p>
          <a:p>
            <a:endParaRPr lang="en-US" b="1" dirty="0">
              <a:latin typeface="Avenir Roman" panose="02000503020000020003" pitchFamily="2" charset="0"/>
            </a:endParaRPr>
          </a:p>
          <a:p>
            <a:r>
              <a:rPr lang="en-US" b="1" dirty="0">
                <a:latin typeface="Avenir Roman" panose="02000503020000020003" pitchFamily="2" charset="0"/>
              </a:rPr>
              <a:t>Hypothesis:</a:t>
            </a:r>
            <a:r>
              <a:rPr lang="en-US" dirty="0">
                <a:latin typeface="Avenir Roman" panose="02000503020000020003" pitchFamily="2" charset="0"/>
              </a:rPr>
              <a:t> This is related to the underestimation of accumulation mode aerosols in models during winter/spring (Arctic Haze) . </a:t>
            </a:r>
          </a:p>
          <a:p>
            <a:endParaRPr lang="en-US" dirty="0">
              <a:latin typeface="Avenir Roman" panose="02000503020000020003" pitchFamily="2" charset="0"/>
            </a:endParaRPr>
          </a:p>
          <a:p>
            <a:r>
              <a:rPr lang="en-US" dirty="0">
                <a:latin typeface="Avenir Roman" panose="02000503020000020003" pitchFamily="2" charset="0"/>
              </a:rPr>
              <a:t>I have been looking at size distributions from three stations and compared them to models, with main focus on the accumulation mode.</a:t>
            </a:r>
          </a:p>
        </p:txBody>
      </p:sp>
    </p:spTree>
    <p:extLst>
      <p:ext uri="{BB962C8B-B14F-4D97-AF65-F5344CB8AC3E}">
        <p14:creationId xmlns:p14="http://schemas.microsoft.com/office/powerpoint/2010/main" val="186902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CA3D5-4A6C-4A4F-97EC-C641CCB1C377}"/>
              </a:ext>
            </a:extLst>
          </p:cNvPr>
          <p:cNvSpPr>
            <a:spLocks noGrp="1"/>
          </p:cNvSpPr>
          <p:nvPr>
            <p:ph type="title"/>
          </p:nvPr>
        </p:nvSpPr>
        <p:spPr/>
        <p:txBody>
          <a:bodyPr/>
          <a:lstStyle/>
          <a:p>
            <a:r>
              <a:rPr lang="en-US" dirty="0">
                <a:latin typeface="Avenir Roman" panose="02000503020000020003" pitchFamily="2" charset="0"/>
              </a:rPr>
              <a:t>Methods</a:t>
            </a:r>
          </a:p>
        </p:txBody>
      </p:sp>
      <p:sp>
        <p:nvSpPr>
          <p:cNvPr id="3" name="Plassholder for innhold 2">
            <a:extLst>
              <a:ext uri="{FF2B5EF4-FFF2-40B4-BE49-F238E27FC236}">
                <a16:creationId xmlns:a16="http://schemas.microsoft.com/office/drawing/2014/main" id="{0909A413-40F3-F54F-954D-13395E4DEAAF}"/>
              </a:ext>
            </a:extLst>
          </p:cNvPr>
          <p:cNvSpPr>
            <a:spLocks noGrp="1"/>
          </p:cNvSpPr>
          <p:nvPr>
            <p:ph idx="1"/>
          </p:nvPr>
        </p:nvSpPr>
        <p:spPr>
          <a:xfrm>
            <a:off x="838200" y="1724073"/>
            <a:ext cx="6153702" cy="4937984"/>
          </a:xfrm>
        </p:spPr>
        <p:txBody>
          <a:bodyPr>
            <a:normAutofit lnSpcReduction="10000"/>
          </a:bodyPr>
          <a:lstStyle/>
          <a:p>
            <a:r>
              <a:rPr lang="en-US" dirty="0">
                <a:latin typeface="Avenir Roman" panose="02000503020000020003" pitchFamily="2" charset="0"/>
              </a:rPr>
              <a:t>Data sets: NorESM2-LM data for size distribution, UKESM1-0-LL data for total number concentration </a:t>
            </a:r>
          </a:p>
          <a:p>
            <a:r>
              <a:rPr lang="en-US" dirty="0">
                <a:latin typeface="Avenir Roman" panose="02000503020000020003" pitchFamily="2" charset="0"/>
              </a:rPr>
              <a:t>Observations of aerosol size distributions from Zeppelin (Svalbard), Alert (Canada) and Tiksi (Russia) using Differential/Scanning Mobility Particle Sizer </a:t>
            </a:r>
          </a:p>
          <a:p>
            <a:r>
              <a:rPr lang="en-US" dirty="0">
                <a:latin typeface="Avenir Roman" panose="02000503020000020003" pitchFamily="2" charset="0"/>
              </a:rPr>
              <a:t>Number concentration from size distribution</a:t>
            </a:r>
          </a:p>
          <a:p>
            <a:r>
              <a:rPr lang="en-US" dirty="0">
                <a:latin typeface="Avenir Roman" panose="02000503020000020003" pitchFamily="2" charset="0"/>
              </a:rPr>
              <a:t>Averaging over grids because of coarse model resolution </a:t>
            </a: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p:txBody>
      </p:sp>
      <p:pic>
        <p:nvPicPr>
          <p:cNvPr id="5" name="Bilde 4">
            <a:extLst>
              <a:ext uri="{FF2B5EF4-FFF2-40B4-BE49-F238E27FC236}">
                <a16:creationId xmlns:a16="http://schemas.microsoft.com/office/drawing/2014/main" id="{8E619C79-6DEA-3A42-94C6-180516084D13}"/>
              </a:ext>
            </a:extLst>
          </p:cNvPr>
          <p:cNvPicPr>
            <a:picLocks noChangeAspect="1"/>
          </p:cNvPicPr>
          <p:nvPr/>
        </p:nvPicPr>
        <p:blipFill rotWithShape="1">
          <a:blip r:embed="rId3"/>
          <a:srcRect r="3624"/>
          <a:stretch/>
        </p:blipFill>
        <p:spPr>
          <a:xfrm>
            <a:off x="7268901" y="2484885"/>
            <a:ext cx="4358368" cy="4436654"/>
          </a:xfrm>
          <a:prstGeom prst="rect">
            <a:avLst/>
          </a:prstGeom>
        </p:spPr>
      </p:pic>
      <p:sp>
        <p:nvSpPr>
          <p:cNvPr id="6" name="TekstSylinder 5">
            <a:extLst>
              <a:ext uri="{FF2B5EF4-FFF2-40B4-BE49-F238E27FC236}">
                <a16:creationId xmlns:a16="http://schemas.microsoft.com/office/drawing/2014/main" id="{0A171F32-CE4A-A84F-8F7D-B2789B64CE5C}"/>
              </a:ext>
            </a:extLst>
          </p:cNvPr>
          <p:cNvSpPr txBox="1"/>
          <p:nvPr/>
        </p:nvSpPr>
        <p:spPr>
          <a:xfrm rot="16200000">
            <a:off x="10974178" y="4552833"/>
            <a:ext cx="1583181" cy="276999"/>
          </a:xfrm>
          <a:prstGeom prst="rect">
            <a:avLst/>
          </a:prstGeom>
          <a:noFill/>
        </p:spPr>
        <p:txBody>
          <a:bodyPr wrap="square" rtlCol="0">
            <a:spAutoFit/>
          </a:bodyPr>
          <a:lstStyle/>
          <a:p>
            <a:r>
              <a:rPr lang="en-US" sz="1200" dirty="0">
                <a:latin typeface="Avenir Roman" panose="02000503020000020003" pitchFamily="2" charset="0"/>
              </a:rPr>
              <a:t>Concentration [cm</a:t>
            </a:r>
            <a:r>
              <a:rPr lang="en-US" sz="1200" baseline="30000" dirty="0">
                <a:latin typeface="Avenir Roman" panose="02000503020000020003" pitchFamily="2" charset="0"/>
              </a:rPr>
              <a:t>-3</a:t>
            </a:r>
            <a:r>
              <a:rPr lang="en-US" sz="1200" dirty="0">
                <a:latin typeface="Avenir Roman" panose="02000503020000020003" pitchFamily="2" charset="0"/>
              </a:rPr>
              <a:t>]</a:t>
            </a:r>
            <a:endParaRPr lang="en-US" sz="1200" baseline="30000" dirty="0">
              <a:latin typeface="Avenir Roman" panose="02000503020000020003" pitchFamily="2" charset="0"/>
            </a:endParaRPr>
          </a:p>
        </p:txBody>
      </p:sp>
      <p:sp>
        <p:nvSpPr>
          <p:cNvPr id="7" name="TekstSylinder 6">
            <a:extLst>
              <a:ext uri="{FF2B5EF4-FFF2-40B4-BE49-F238E27FC236}">
                <a16:creationId xmlns:a16="http://schemas.microsoft.com/office/drawing/2014/main" id="{3393F319-04C5-4641-B035-7C125E9D4EFA}"/>
              </a:ext>
            </a:extLst>
          </p:cNvPr>
          <p:cNvSpPr txBox="1"/>
          <p:nvPr/>
        </p:nvSpPr>
        <p:spPr>
          <a:xfrm>
            <a:off x="7879718" y="6385953"/>
            <a:ext cx="3113589" cy="369332"/>
          </a:xfrm>
          <a:prstGeom prst="rect">
            <a:avLst/>
          </a:prstGeom>
          <a:noFill/>
        </p:spPr>
        <p:txBody>
          <a:bodyPr wrap="square" rtlCol="0">
            <a:spAutoFit/>
          </a:bodyPr>
          <a:lstStyle/>
          <a:p>
            <a:r>
              <a:rPr lang="en-US" dirty="0">
                <a:latin typeface="Avenir Roman" panose="02000503020000020003" pitchFamily="2" charset="0"/>
              </a:rPr>
              <a:t>May 2010, UKESM1-0-LL  </a:t>
            </a:r>
          </a:p>
        </p:txBody>
      </p:sp>
      <p:pic>
        <p:nvPicPr>
          <p:cNvPr id="9" name="Bilde 8">
            <a:extLst>
              <a:ext uri="{FF2B5EF4-FFF2-40B4-BE49-F238E27FC236}">
                <a16:creationId xmlns:a16="http://schemas.microsoft.com/office/drawing/2014/main" id="{291D2C3F-5513-B64A-97FA-5145B3CFD401}"/>
              </a:ext>
            </a:extLst>
          </p:cNvPr>
          <p:cNvPicPr>
            <a:picLocks noChangeAspect="1"/>
          </p:cNvPicPr>
          <p:nvPr/>
        </p:nvPicPr>
        <p:blipFill rotWithShape="1">
          <a:blip r:embed="rId4"/>
          <a:srcRect t="16204" b="10923"/>
          <a:stretch/>
        </p:blipFill>
        <p:spPr>
          <a:xfrm>
            <a:off x="7257328" y="118750"/>
            <a:ext cx="4358368" cy="2382048"/>
          </a:xfrm>
          <a:prstGeom prst="rect">
            <a:avLst/>
          </a:prstGeom>
        </p:spPr>
      </p:pic>
    </p:spTree>
    <p:extLst>
      <p:ext uri="{BB962C8B-B14F-4D97-AF65-F5344CB8AC3E}">
        <p14:creationId xmlns:p14="http://schemas.microsoft.com/office/powerpoint/2010/main" val="4794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83CE04-6D0C-E24C-8718-148BF515D4A2}"/>
              </a:ext>
            </a:extLst>
          </p:cNvPr>
          <p:cNvSpPr>
            <a:spLocks noGrp="1"/>
          </p:cNvSpPr>
          <p:nvPr>
            <p:ph type="title"/>
          </p:nvPr>
        </p:nvSpPr>
        <p:spPr/>
        <p:txBody>
          <a:bodyPr/>
          <a:lstStyle/>
          <a:p>
            <a:r>
              <a:rPr lang="en-US" dirty="0">
                <a:latin typeface="Avenir Roman" panose="02000503020000020003" pitchFamily="2" charset="0"/>
              </a:rPr>
              <a:t>Results</a:t>
            </a:r>
          </a:p>
        </p:txBody>
      </p:sp>
      <p:sp>
        <p:nvSpPr>
          <p:cNvPr id="3" name="Plassholder for innhold 2">
            <a:extLst>
              <a:ext uri="{FF2B5EF4-FFF2-40B4-BE49-F238E27FC236}">
                <a16:creationId xmlns:a16="http://schemas.microsoft.com/office/drawing/2014/main" id="{38914915-5441-044C-9724-A41633280D6E}"/>
              </a:ext>
            </a:extLst>
          </p:cNvPr>
          <p:cNvSpPr>
            <a:spLocks noGrp="1"/>
          </p:cNvSpPr>
          <p:nvPr>
            <p:ph idx="1"/>
          </p:nvPr>
        </p:nvSpPr>
        <p:spPr/>
        <p:txBody>
          <a:bodyPr/>
          <a:lstStyle/>
          <a:p>
            <a:r>
              <a:rPr lang="en-US" dirty="0">
                <a:latin typeface="Avenir Roman" panose="02000503020000020003" pitchFamily="2" charset="0"/>
              </a:rPr>
              <a:t>Comparing total number concentration from UKESM to 20-500nm number concentration from observations</a:t>
            </a:r>
          </a:p>
          <a:p>
            <a:r>
              <a:rPr lang="en-US" dirty="0">
                <a:latin typeface="Avenir Roman" panose="02000503020000020003" pitchFamily="2" charset="0"/>
              </a:rPr>
              <a:t>The model underestimates (and overestimates) </a:t>
            </a:r>
          </a:p>
        </p:txBody>
      </p:sp>
      <p:pic>
        <p:nvPicPr>
          <p:cNvPr id="5" name="Bilde 4">
            <a:extLst>
              <a:ext uri="{FF2B5EF4-FFF2-40B4-BE49-F238E27FC236}">
                <a16:creationId xmlns:a16="http://schemas.microsoft.com/office/drawing/2014/main" id="{B879A679-0B9A-CB4A-BAA0-9263469AF577}"/>
              </a:ext>
            </a:extLst>
          </p:cNvPr>
          <p:cNvPicPr>
            <a:picLocks noChangeAspect="1"/>
          </p:cNvPicPr>
          <p:nvPr/>
        </p:nvPicPr>
        <p:blipFill>
          <a:blip r:embed="rId3"/>
          <a:stretch>
            <a:fillRect/>
          </a:stretch>
        </p:blipFill>
        <p:spPr>
          <a:xfrm>
            <a:off x="8036411" y="4020853"/>
            <a:ext cx="4155589" cy="2716284"/>
          </a:xfrm>
          <a:prstGeom prst="rect">
            <a:avLst/>
          </a:prstGeom>
        </p:spPr>
      </p:pic>
      <p:pic>
        <p:nvPicPr>
          <p:cNvPr id="7" name="Bilde 6">
            <a:extLst>
              <a:ext uri="{FF2B5EF4-FFF2-40B4-BE49-F238E27FC236}">
                <a16:creationId xmlns:a16="http://schemas.microsoft.com/office/drawing/2014/main" id="{58D6C30B-1962-9A4C-826F-F26BF8BE90E2}"/>
              </a:ext>
            </a:extLst>
          </p:cNvPr>
          <p:cNvPicPr>
            <a:picLocks noChangeAspect="1"/>
          </p:cNvPicPr>
          <p:nvPr/>
        </p:nvPicPr>
        <p:blipFill>
          <a:blip r:embed="rId4"/>
          <a:stretch>
            <a:fillRect/>
          </a:stretch>
        </p:blipFill>
        <p:spPr>
          <a:xfrm>
            <a:off x="4037658" y="3986587"/>
            <a:ext cx="4090658" cy="2737927"/>
          </a:xfrm>
          <a:prstGeom prst="rect">
            <a:avLst/>
          </a:prstGeom>
        </p:spPr>
      </p:pic>
      <p:pic>
        <p:nvPicPr>
          <p:cNvPr id="11" name="Bilde 10">
            <a:extLst>
              <a:ext uri="{FF2B5EF4-FFF2-40B4-BE49-F238E27FC236}">
                <a16:creationId xmlns:a16="http://schemas.microsoft.com/office/drawing/2014/main" id="{4C58BC4C-EC90-A247-9780-326A647724DD}"/>
              </a:ext>
            </a:extLst>
          </p:cNvPr>
          <p:cNvPicPr>
            <a:picLocks noChangeAspect="1"/>
          </p:cNvPicPr>
          <p:nvPr/>
        </p:nvPicPr>
        <p:blipFill rotWithShape="1">
          <a:blip r:embed="rId5"/>
          <a:srcRect l="2403"/>
          <a:stretch/>
        </p:blipFill>
        <p:spPr>
          <a:xfrm>
            <a:off x="96432" y="3986587"/>
            <a:ext cx="4045335" cy="2737927"/>
          </a:xfrm>
          <a:prstGeom prst="rect">
            <a:avLst/>
          </a:prstGeom>
        </p:spPr>
      </p:pic>
    </p:spTree>
    <p:extLst>
      <p:ext uri="{BB962C8B-B14F-4D97-AF65-F5344CB8AC3E}">
        <p14:creationId xmlns:p14="http://schemas.microsoft.com/office/powerpoint/2010/main" val="72408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a:extLst>
              <a:ext uri="{FF2B5EF4-FFF2-40B4-BE49-F238E27FC236}">
                <a16:creationId xmlns:a16="http://schemas.microsoft.com/office/drawing/2014/main" id="{DE9C9A2C-D384-C34A-BC78-8BFE93C8A05C}"/>
              </a:ext>
            </a:extLst>
          </p:cNvPr>
          <p:cNvPicPr>
            <a:picLocks noChangeAspect="1"/>
          </p:cNvPicPr>
          <p:nvPr/>
        </p:nvPicPr>
        <p:blipFill rotWithShape="1">
          <a:blip r:embed="rId2"/>
          <a:srcRect r="15727" b="6832"/>
          <a:stretch/>
        </p:blipFill>
        <p:spPr>
          <a:xfrm>
            <a:off x="6956597" y="1045622"/>
            <a:ext cx="4194334" cy="4470011"/>
          </a:xfrm>
          <a:prstGeom prst="rect">
            <a:avLst/>
          </a:prstGeom>
        </p:spPr>
      </p:pic>
      <p:sp>
        <p:nvSpPr>
          <p:cNvPr id="4" name="Tittel 1">
            <a:extLst>
              <a:ext uri="{FF2B5EF4-FFF2-40B4-BE49-F238E27FC236}">
                <a16:creationId xmlns:a16="http://schemas.microsoft.com/office/drawing/2014/main" id="{5F80CC0E-F829-234C-81A4-6B49271B4F11}"/>
              </a:ext>
            </a:extLst>
          </p:cNvPr>
          <p:cNvSpPr>
            <a:spLocks noGrp="1"/>
          </p:cNvSpPr>
          <p:nvPr>
            <p:ph type="title"/>
          </p:nvPr>
        </p:nvSpPr>
        <p:spPr>
          <a:xfrm>
            <a:off x="838200" y="365125"/>
            <a:ext cx="10515600" cy="1325563"/>
          </a:xfrm>
        </p:spPr>
        <p:txBody>
          <a:bodyPr/>
          <a:lstStyle/>
          <a:p>
            <a:r>
              <a:rPr lang="en-US" dirty="0">
                <a:latin typeface="Avenir Roman" panose="02000503020000020003" pitchFamily="2" charset="0"/>
              </a:rPr>
              <a:t>Results</a:t>
            </a:r>
          </a:p>
        </p:txBody>
      </p:sp>
      <p:sp>
        <p:nvSpPr>
          <p:cNvPr id="5" name="Plassholder for innhold 2">
            <a:extLst>
              <a:ext uri="{FF2B5EF4-FFF2-40B4-BE49-F238E27FC236}">
                <a16:creationId xmlns:a16="http://schemas.microsoft.com/office/drawing/2014/main" id="{A5C983CD-386C-C547-9EB6-20694F907181}"/>
              </a:ext>
            </a:extLst>
          </p:cNvPr>
          <p:cNvSpPr>
            <a:spLocks noGrp="1"/>
          </p:cNvSpPr>
          <p:nvPr>
            <p:ph idx="1"/>
          </p:nvPr>
        </p:nvSpPr>
        <p:spPr>
          <a:xfrm>
            <a:off x="838200" y="1825625"/>
            <a:ext cx="4980709" cy="4351338"/>
          </a:xfrm>
        </p:spPr>
        <p:txBody>
          <a:bodyPr/>
          <a:lstStyle/>
          <a:p>
            <a:r>
              <a:rPr lang="en-US" dirty="0">
                <a:latin typeface="Avenir Roman" panose="02000503020000020003" pitchFamily="2" charset="0"/>
              </a:rPr>
              <a:t>Comparing total number concentration from UKESM to 20-500nm number concentration from observations</a:t>
            </a:r>
          </a:p>
          <a:p>
            <a:r>
              <a:rPr lang="en-US" dirty="0">
                <a:latin typeface="Avenir Roman" panose="02000503020000020003" pitchFamily="2" charset="0"/>
              </a:rPr>
              <a:t>The model underestimates (and overestimates) </a:t>
            </a:r>
          </a:p>
        </p:txBody>
      </p:sp>
      <p:pic>
        <p:nvPicPr>
          <p:cNvPr id="11" name="Bilde 10">
            <a:extLst>
              <a:ext uri="{FF2B5EF4-FFF2-40B4-BE49-F238E27FC236}">
                <a16:creationId xmlns:a16="http://schemas.microsoft.com/office/drawing/2014/main" id="{FF81A746-008D-E34C-ACF5-5DBACD46F1FB}"/>
              </a:ext>
            </a:extLst>
          </p:cNvPr>
          <p:cNvPicPr>
            <a:picLocks noChangeAspect="1"/>
          </p:cNvPicPr>
          <p:nvPr/>
        </p:nvPicPr>
        <p:blipFill rotWithShape="1">
          <a:blip r:embed="rId2"/>
          <a:srcRect l="84457" r="4115"/>
          <a:stretch/>
        </p:blipFill>
        <p:spPr>
          <a:xfrm>
            <a:off x="11114945" y="1524461"/>
            <a:ext cx="455908" cy="3845953"/>
          </a:xfrm>
          <a:prstGeom prst="rect">
            <a:avLst/>
          </a:prstGeom>
        </p:spPr>
      </p:pic>
      <p:sp>
        <p:nvSpPr>
          <p:cNvPr id="12" name="TekstSylinder 11">
            <a:extLst>
              <a:ext uri="{FF2B5EF4-FFF2-40B4-BE49-F238E27FC236}">
                <a16:creationId xmlns:a16="http://schemas.microsoft.com/office/drawing/2014/main" id="{58AFECFD-84A0-BB48-A209-8A6A3727897C}"/>
              </a:ext>
            </a:extLst>
          </p:cNvPr>
          <p:cNvSpPr txBox="1"/>
          <p:nvPr/>
        </p:nvSpPr>
        <p:spPr>
          <a:xfrm rot="16200000">
            <a:off x="11008477" y="3216980"/>
            <a:ext cx="1583181" cy="276999"/>
          </a:xfrm>
          <a:prstGeom prst="rect">
            <a:avLst/>
          </a:prstGeom>
          <a:noFill/>
        </p:spPr>
        <p:txBody>
          <a:bodyPr wrap="square" rtlCol="0">
            <a:spAutoFit/>
          </a:bodyPr>
          <a:lstStyle/>
          <a:p>
            <a:r>
              <a:rPr lang="en-US" sz="1200" dirty="0">
                <a:latin typeface="Avenir Roman" panose="02000503020000020003" pitchFamily="2" charset="0"/>
              </a:rPr>
              <a:t>Concentration [cm</a:t>
            </a:r>
            <a:r>
              <a:rPr lang="en-US" sz="1200" baseline="30000" dirty="0">
                <a:latin typeface="Avenir Roman" panose="02000503020000020003" pitchFamily="2" charset="0"/>
              </a:rPr>
              <a:t>-3</a:t>
            </a:r>
            <a:r>
              <a:rPr lang="en-US" sz="1200" dirty="0">
                <a:latin typeface="Avenir Roman" panose="02000503020000020003" pitchFamily="2" charset="0"/>
              </a:rPr>
              <a:t>]</a:t>
            </a:r>
            <a:endParaRPr lang="en-US" sz="1200" baseline="30000" dirty="0">
              <a:latin typeface="Avenir Roman" panose="02000503020000020003" pitchFamily="2" charset="0"/>
            </a:endParaRPr>
          </a:p>
        </p:txBody>
      </p:sp>
      <p:sp>
        <p:nvSpPr>
          <p:cNvPr id="13" name="Rektangel 12">
            <a:extLst>
              <a:ext uri="{FF2B5EF4-FFF2-40B4-BE49-F238E27FC236}">
                <a16:creationId xmlns:a16="http://schemas.microsoft.com/office/drawing/2014/main" id="{11064381-3401-B240-B534-4689E0935414}"/>
              </a:ext>
            </a:extLst>
          </p:cNvPr>
          <p:cNvSpPr/>
          <p:nvPr/>
        </p:nvSpPr>
        <p:spPr>
          <a:xfrm>
            <a:off x="7960102" y="5515633"/>
            <a:ext cx="2882520" cy="369332"/>
          </a:xfrm>
          <a:prstGeom prst="rect">
            <a:avLst/>
          </a:prstGeom>
        </p:spPr>
        <p:txBody>
          <a:bodyPr wrap="none">
            <a:spAutoFit/>
          </a:bodyPr>
          <a:lstStyle/>
          <a:p>
            <a:r>
              <a:rPr lang="en-US" dirty="0">
                <a:latin typeface="Avenir Roman" panose="02000503020000020003" pitchFamily="2" charset="0"/>
              </a:rPr>
              <a:t>May 2010, UKESM1-0-LL  </a:t>
            </a:r>
          </a:p>
        </p:txBody>
      </p:sp>
    </p:spTree>
    <p:extLst>
      <p:ext uri="{BB962C8B-B14F-4D97-AF65-F5344CB8AC3E}">
        <p14:creationId xmlns:p14="http://schemas.microsoft.com/office/powerpoint/2010/main" val="388023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4A2EEEC-B671-F948-AA79-DEF14EE3466C}"/>
              </a:ext>
            </a:extLst>
          </p:cNvPr>
          <p:cNvSpPr>
            <a:spLocks noGrp="1"/>
          </p:cNvSpPr>
          <p:nvPr>
            <p:ph type="title"/>
          </p:nvPr>
        </p:nvSpPr>
        <p:spPr/>
        <p:txBody>
          <a:bodyPr/>
          <a:lstStyle/>
          <a:p>
            <a:r>
              <a:rPr lang="en-US" dirty="0">
                <a:latin typeface="Avenir Roman" panose="02000503020000020003" pitchFamily="2" charset="0"/>
              </a:rPr>
              <a:t>Results</a:t>
            </a:r>
          </a:p>
        </p:txBody>
      </p:sp>
      <p:pic>
        <p:nvPicPr>
          <p:cNvPr id="8" name="Plassholder for innhold 7">
            <a:extLst>
              <a:ext uri="{FF2B5EF4-FFF2-40B4-BE49-F238E27FC236}">
                <a16:creationId xmlns:a16="http://schemas.microsoft.com/office/drawing/2014/main" id="{9AD3A37F-CF7E-8349-887B-D11DF54F782E}"/>
              </a:ext>
            </a:extLst>
          </p:cNvPr>
          <p:cNvPicPr>
            <a:picLocks noGrp="1" noChangeAspect="1"/>
          </p:cNvPicPr>
          <p:nvPr>
            <p:ph idx="1"/>
          </p:nvPr>
        </p:nvPicPr>
        <p:blipFill rotWithShape="1">
          <a:blip r:embed="rId3"/>
          <a:srcRect l="7616" r="8108" b="43002"/>
          <a:stretch/>
        </p:blipFill>
        <p:spPr>
          <a:xfrm>
            <a:off x="490408" y="2645599"/>
            <a:ext cx="11211184" cy="4212401"/>
          </a:xfrm>
        </p:spPr>
      </p:pic>
      <p:sp>
        <p:nvSpPr>
          <p:cNvPr id="9" name="Plassholder for innhold 2">
            <a:extLst>
              <a:ext uri="{FF2B5EF4-FFF2-40B4-BE49-F238E27FC236}">
                <a16:creationId xmlns:a16="http://schemas.microsoft.com/office/drawing/2014/main" id="{8C390158-BCE2-8746-80AD-2672BC76D65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Roman" panose="02000503020000020003" pitchFamily="2" charset="0"/>
              </a:rPr>
              <a:t>Accumulation mode number concentration underestimated by NorESM during winter/spring for all stations</a:t>
            </a:r>
          </a:p>
        </p:txBody>
      </p:sp>
    </p:spTree>
    <p:extLst>
      <p:ext uri="{BB962C8B-B14F-4D97-AF65-F5344CB8AC3E}">
        <p14:creationId xmlns:p14="http://schemas.microsoft.com/office/powerpoint/2010/main" val="421060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E0B3FD6-3BA5-094D-8273-2E11BE0F543D}"/>
              </a:ext>
            </a:extLst>
          </p:cNvPr>
          <p:cNvSpPr>
            <a:spLocks noGrp="1"/>
          </p:cNvSpPr>
          <p:nvPr>
            <p:ph type="title"/>
          </p:nvPr>
        </p:nvSpPr>
        <p:spPr/>
        <p:txBody>
          <a:bodyPr/>
          <a:lstStyle/>
          <a:p>
            <a:r>
              <a:rPr lang="en-US" dirty="0">
                <a:latin typeface="Avenir Roman" panose="02000503020000020003" pitchFamily="2" charset="0"/>
              </a:rPr>
              <a:t>Conclusion and outlook</a:t>
            </a:r>
          </a:p>
        </p:txBody>
      </p:sp>
      <p:sp>
        <p:nvSpPr>
          <p:cNvPr id="3" name="Plassholder for innhold 2">
            <a:extLst>
              <a:ext uri="{FF2B5EF4-FFF2-40B4-BE49-F238E27FC236}">
                <a16:creationId xmlns:a16="http://schemas.microsoft.com/office/drawing/2014/main" id="{E21C0E16-F561-894A-8BF4-36187258AA0E}"/>
              </a:ext>
            </a:extLst>
          </p:cNvPr>
          <p:cNvSpPr>
            <a:spLocks noGrp="1"/>
          </p:cNvSpPr>
          <p:nvPr>
            <p:ph idx="1"/>
          </p:nvPr>
        </p:nvSpPr>
        <p:spPr>
          <a:xfrm>
            <a:off x="838200" y="1825625"/>
            <a:ext cx="10633364" cy="4351338"/>
          </a:xfrm>
        </p:spPr>
        <p:txBody>
          <a:bodyPr>
            <a:normAutofit fontScale="92500" lnSpcReduction="10000"/>
          </a:bodyPr>
          <a:lstStyle/>
          <a:p>
            <a:r>
              <a:rPr lang="en-US" dirty="0">
                <a:latin typeface="Avenir Roman" panose="02000503020000020003" pitchFamily="2" charset="0"/>
              </a:rPr>
              <a:t>UKESM1-0-LL underestimates winter/spring concentration of aerosols at Zeppelin and Alert, while overestimating immensely for Tiksi in the same season. </a:t>
            </a:r>
          </a:p>
          <a:p>
            <a:endParaRPr lang="en-US" dirty="0">
              <a:latin typeface="Avenir Roman" panose="02000503020000020003" pitchFamily="2" charset="0"/>
            </a:endParaRPr>
          </a:p>
          <a:p>
            <a:r>
              <a:rPr lang="en-US" dirty="0">
                <a:latin typeface="Avenir Roman" panose="02000503020000020003" pitchFamily="2" charset="0"/>
              </a:rPr>
              <a:t>NorESM2-LM underestimates winter/spring concentration of accumulation mode aerosols. This could explain the underestimation of AOD in spring (</a:t>
            </a:r>
            <a:r>
              <a:rPr lang="en-US" dirty="0" err="1">
                <a:latin typeface="Avenir Roman" panose="02000503020000020003" pitchFamily="2" charset="0"/>
              </a:rPr>
              <a:t>Glantz</a:t>
            </a:r>
            <a:r>
              <a:rPr lang="en-US" dirty="0">
                <a:latin typeface="Avenir Roman" panose="02000503020000020003" pitchFamily="2" charset="0"/>
              </a:rPr>
              <a:t> et. al, 2014).</a:t>
            </a:r>
          </a:p>
          <a:p>
            <a:endParaRPr lang="en-US" dirty="0">
              <a:latin typeface="Avenir Roman" panose="02000503020000020003" pitchFamily="2" charset="0"/>
            </a:endParaRPr>
          </a:p>
          <a:p>
            <a:r>
              <a:rPr lang="en-US" dirty="0">
                <a:latin typeface="Avenir Roman" panose="02000503020000020003" pitchFamily="2" charset="0"/>
              </a:rPr>
              <a:t>Future work: Link to Dina’s work, chemical composition of the aerosols. Could also look at how smaller aerosols (20-80nm) are represented in NorESM2-LM.</a:t>
            </a:r>
          </a:p>
        </p:txBody>
      </p:sp>
    </p:spTree>
    <p:extLst>
      <p:ext uri="{BB962C8B-B14F-4D97-AF65-F5344CB8AC3E}">
        <p14:creationId xmlns:p14="http://schemas.microsoft.com/office/powerpoint/2010/main" val="131754360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7069</TotalTime>
  <Words>432</Words>
  <Application>Microsoft Macintosh PowerPoint</Application>
  <PresentationFormat>Widescreen</PresentationFormat>
  <Paragraphs>38</Paragraphs>
  <Slides>7</Slides>
  <Notes>3</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7</vt:i4>
      </vt:variant>
    </vt:vector>
  </HeadingPairs>
  <TitlesOfParts>
    <vt:vector size="12" baseType="lpstr">
      <vt:lpstr>Arial</vt:lpstr>
      <vt:lpstr>Avenir Roman</vt:lpstr>
      <vt:lpstr>Calibri</vt:lpstr>
      <vt:lpstr>Calibri Light</vt:lpstr>
      <vt:lpstr>Office-tema</vt:lpstr>
      <vt:lpstr>Accumulation mode number concentrations in the Arctic: Observations vs models  Bjørn Gilje Lillegraven</vt:lpstr>
      <vt:lpstr>Introduction</vt:lpstr>
      <vt:lpstr>Methods</vt:lpstr>
      <vt:lpstr>Results</vt:lpstr>
      <vt:lpstr>Results</vt:lpstr>
      <vt:lpstr>Results</vt:lpstr>
      <vt:lpstr>Conclusion and outlook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Bjørn Gilje Lillegraven</dc:title>
  <dc:creator>Bjørn Lillegraven</dc:creator>
  <cp:lastModifiedBy>Bjørn Lillegraven</cp:lastModifiedBy>
  <cp:revision>28</cp:revision>
  <dcterms:created xsi:type="dcterms:W3CDTF">2019-10-19T08:04:28Z</dcterms:created>
  <dcterms:modified xsi:type="dcterms:W3CDTF">2019-10-24T05:54:00Z</dcterms:modified>
</cp:coreProperties>
</file>