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65" r:id="rId8"/>
    <p:sldId id="264" r:id="rId9"/>
    <p:sldId id="266" r:id="rId10"/>
    <p:sldId id="267" r:id="rId11"/>
    <p:sldId id="261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7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>
            <a:alpha val="4588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F5C0-4F1B-4CDD-A1DD-FC869C5E8715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2CF9-76FA-4AF2-80DB-C287DA2F8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ruta 29">
            <a:extLst>
              <a:ext uri="{FF2B5EF4-FFF2-40B4-BE49-F238E27FC236}">
                <a16:creationId xmlns:a16="http://schemas.microsoft.com/office/drawing/2014/main" id="{D98281CE-7F8A-4266-8C99-AD5A997C6903}"/>
              </a:ext>
            </a:extLst>
          </p:cNvPr>
          <p:cNvSpPr txBox="1"/>
          <p:nvPr/>
        </p:nvSpPr>
        <p:spPr>
          <a:xfrm>
            <a:off x="17550" y="2193224"/>
            <a:ext cx="6462521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Group 1 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with </a:t>
            </a:r>
            <a:r>
              <a:rPr lang="en-US" sz="2500" dirty="0" err="1">
                <a:latin typeface="Consolas" panose="020B0609020204030204" pitchFamily="49" charset="0"/>
              </a:rPr>
              <a:t>Johaness</a:t>
            </a:r>
            <a:endParaRPr lang="en-US" sz="2500" dirty="0">
              <a:latin typeface="Consolas" panose="020B0609020204030204" pitchFamily="49" charset="0"/>
            </a:endParaRPr>
          </a:p>
          <a:p>
            <a:r>
              <a:rPr lang="en-US" sz="2500" dirty="0">
                <a:latin typeface="Consolas" panose="020B0609020204030204" pitchFamily="49" charset="0"/>
              </a:rPr>
              <a:t>Ass.: Paul Z.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5293CE96-B1A1-4A66-B6FC-FEE65ECA6ACB}"/>
              </a:ext>
            </a:extLst>
          </p:cNvPr>
          <p:cNvSpPr txBox="1"/>
          <p:nvPr/>
        </p:nvSpPr>
        <p:spPr>
          <a:xfrm>
            <a:off x="-9427" y="6176518"/>
            <a:ext cx="91721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945672E2-79F8-4BA2-8E50-DD721F87E34F}"/>
              </a:ext>
            </a:extLst>
          </p:cNvPr>
          <p:cNvSpPr txBox="1"/>
          <p:nvPr/>
        </p:nvSpPr>
        <p:spPr>
          <a:xfrm>
            <a:off x="8775" y="965757"/>
            <a:ext cx="6462521" cy="12464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Coarse 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Particles </a:t>
            </a:r>
          </a:p>
          <a:p>
            <a:r>
              <a:rPr lang="en-US" sz="2500" dirty="0">
                <a:latin typeface="Consolas" panose="020B0609020204030204" pitchFamily="49" charset="0"/>
              </a:rPr>
              <a:t>In Polar regions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85344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Gabriel Pereira Freitas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6462521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Stockholm University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6BB8CF2-BA06-4AFF-9B0E-1AF0BFD4A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33" y="-83392"/>
            <a:ext cx="4140628" cy="396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 6">
            <a:extLst>
              <a:ext uri="{FF2B5EF4-FFF2-40B4-BE49-F238E27FC236}">
                <a16:creationId xmlns:a16="http://schemas.microsoft.com/office/drawing/2014/main" id="{362A7C25-DBE0-47DF-8474-EF1E40CBA45A}"/>
              </a:ext>
            </a:extLst>
          </p:cNvPr>
          <p:cNvSpPr/>
          <p:nvPr/>
        </p:nvSpPr>
        <p:spPr>
          <a:xfrm>
            <a:off x="6749677" y="2151081"/>
            <a:ext cx="71967" cy="804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E86D6D6-50A9-4B9C-A13D-F5A7D4EE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289" y="2507614"/>
            <a:ext cx="3655745" cy="34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ak koppling 13">
            <a:extLst>
              <a:ext uri="{FF2B5EF4-FFF2-40B4-BE49-F238E27FC236}">
                <a16:creationId xmlns:a16="http://schemas.microsoft.com/office/drawing/2014/main" id="{0DE0155B-9C9E-4417-AEE1-C7197240B7AD}"/>
              </a:ext>
            </a:extLst>
          </p:cNvPr>
          <p:cNvCxnSpPr>
            <a:cxnSpLocks/>
          </p:cNvCxnSpPr>
          <p:nvPr/>
        </p:nvCxnSpPr>
        <p:spPr>
          <a:xfrm>
            <a:off x="3349984" y="5227980"/>
            <a:ext cx="256857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AE9B83B-D02C-408D-8658-2E2A08C8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83" y="5259929"/>
            <a:ext cx="3162753" cy="155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Rak koppling 20">
            <a:extLst>
              <a:ext uri="{FF2B5EF4-FFF2-40B4-BE49-F238E27FC236}">
                <a16:creationId xmlns:a16="http://schemas.microsoft.com/office/drawing/2014/main" id="{9B2ECE30-D1C8-4D5A-AE35-81926722E948}"/>
              </a:ext>
            </a:extLst>
          </p:cNvPr>
          <p:cNvCxnSpPr>
            <a:cxnSpLocks/>
          </p:cNvCxnSpPr>
          <p:nvPr/>
        </p:nvCxnSpPr>
        <p:spPr>
          <a:xfrm flipV="1">
            <a:off x="3010727" y="5227980"/>
            <a:ext cx="339257" cy="107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EA498284-65B5-451C-968B-A1DCEC01271B}"/>
              </a:ext>
            </a:extLst>
          </p:cNvPr>
          <p:cNvCxnSpPr>
            <a:cxnSpLocks/>
          </p:cNvCxnSpPr>
          <p:nvPr/>
        </p:nvCxnSpPr>
        <p:spPr>
          <a:xfrm flipH="1">
            <a:off x="3041818" y="5227979"/>
            <a:ext cx="308166" cy="14296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koppling 28">
            <a:extLst>
              <a:ext uri="{FF2B5EF4-FFF2-40B4-BE49-F238E27FC236}">
                <a16:creationId xmlns:a16="http://schemas.microsoft.com/office/drawing/2014/main" id="{39CB9DED-A358-4C3F-82A4-60932A96A3C7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5918560" y="2219735"/>
            <a:ext cx="892545" cy="469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30">
            <a:extLst>
              <a:ext uri="{FF2B5EF4-FFF2-40B4-BE49-F238E27FC236}">
                <a16:creationId xmlns:a16="http://schemas.microsoft.com/office/drawing/2014/main" id="{8AF102A5-CDC7-4C77-8CA7-C15E04A2BB7B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349984" y="2219735"/>
            <a:ext cx="3410232" cy="4310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ruta 12">
            <a:extLst>
              <a:ext uri="{FF2B5EF4-FFF2-40B4-BE49-F238E27FC236}">
                <a16:creationId xmlns:a16="http://schemas.microsoft.com/office/drawing/2014/main" id="{50B9D223-BA62-4035-B7F2-083C8DA4DE26}"/>
              </a:ext>
            </a:extLst>
          </p:cNvPr>
          <p:cNvSpPr txBox="1"/>
          <p:nvPr/>
        </p:nvSpPr>
        <p:spPr>
          <a:xfrm>
            <a:off x="4228344" y="6176518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23 – October – 2019   Abisko, Sweden</a:t>
            </a:r>
          </a:p>
        </p:txBody>
      </p:sp>
    </p:spTree>
    <p:extLst>
      <p:ext uri="{BB962C8B-B14F-4D97-AF65-F5344CB8AC3E}">
        <p14:creationId xmlns:p14="http://schemas.microsoft.com/office/powerpoint/2010/main" val="391456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0" y="980885"/>
            <a:ext cx="9172161" cy="477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Normalized (No instruction on the data files)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Results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A look to the other pole: Antarctica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6917C4-47F1-4CFD-9B86-2A871793D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0"/>
          <a:stretch/>
        </p:blipFill>
        <p:spPr bwMode="auto">
          <a:xfrm>
            <a:off x="45858" y="2260308"/>
            <a:ext cx="3905250" cy="33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D921EF9-7EF9-4344-A441-76A595A83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3"/>
          <a:stretch/>
        </p:blipFill>
        <p:spPr bwMode="auto">
          <a:xfrm>
            <a:off x="3902697" y="2462827"/>
            <a:ext cx="5457825" cy="317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54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0" y="980885"/>
            <a:ext cx="9172161" cy="477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Conclusions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C726877-4A90-462C-9340-8E6D0D6861D9}"/>
              </a:ext>
            </a:extLst>
          </p:cNvPr>
          <p:cNvSpPr txBox="1"/>
          <p:nvPr/>
        </p:nvSpPr>
        <p:spPr>
          <a:xfrm>
            <a:off x="-4655" y="1470356"/>
            <a:ext cx="91486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Coarse particles are prevalent in the winter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UKESM better represents observations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Although wind speeds do not clearly match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Dependence on wind is not straightforward</a:t>
            </a:r>
          </a:p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Both 126 and 585 scenarios represents almost the same increase in coarse mode concentration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CESM2 and CESM2-WACC don’t have good parameterization for coarse particles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3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0" y="980885"/>
            <a:ext cx="9172161" cy="477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Future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Outlook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Report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C726877-4A90-462C-9340-8E6D0D6861D9}"/>
              </a:ext>
            </a:extLst>
          </p:cNvPr>
          <p:cNvSpPr txBox="1"/>
          <p:nvPr/>
        </p:nvSpPr>
        <p:spPr>
          <a:xfrm>
            <a:off x="-4655" y="1470356"/>
            <a:ext cx="91486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Retrieve coarse mode data from other sites (Barrow, Alert…) and compare to models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Learn how coarse mode particles are parametrized in the models. What are the main variables that drive these concentrations?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What is the UKESM model taking into account that CESM2 and WACC doesn’t?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Correct data from </a:t>
            </a:r>
            <a:r>
              <a:rPr lang="en-US" sz="2400" dirty="0" err="1">
                <a:latin typeface="Consolas" panose="020B0609020204030204" pitchFamily="49" charset="0"/>
              </a:rPr>
              <a:t>Neumayer</a:t>
            </a:r>
            <a:r>
              <a:rPr lang="en-US" sz="2400" dirty="0">
                <a:latin typeface="Consolas" panose="020B0609020204030204" pitchFamily="49" charset="0"/>
              </a:rPr>
              <a:t> for better comparability between modelling in north and south pole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Effect on radiative forcing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Continue monitoring our OPSS at Zeppelin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How can we enhance coarse mode representation in models</a:t>
            </a:r>
          </a:p>
        </p:txBody>
      </p:sp>
    </p:spTree>
    <p:extLst>
      <p:ext uri="{BB962C8B-B14F-4D97-AF65-F5344CB8AC3E}">
        <p14:creationId xmlns:p14="http://schemas.microsoft.com/office/powerpoint/2010/main" val="385524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-4655" y="978304"/>
            <a:ext cx="91721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onsolas" panose="020B0609020204030204" pitchFamily="49" charset="0"/>
              </a:rPr>
              <a:t>Coarse particles are the ones bigger than 1 </a:t>
            </a:r>
            <a:r>
              <a:rPr lang="el-GR" i="1" dirty="0">
                <a:latin typeface="Consolas" panose="020B0609020204030204" pitchFamily="49" charset="0"/>
              </a:rPr>
              <a:t>μ</a:t>
            </a:r>
            <a:r>
              <a:rPr lang="sv-SE" i="1" dirty="0">
                <a:latin typeface="Consolas" panose="020B0609020204030204" pitchFamily="49" charset="0"/>
              </a:rPr>
              <a:t>m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Introduction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Motivation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7D4BC095-0F17-4E2B-9814-2864DE00CCE9}"/>
              </a:ext>
            </a:extLst>
          </p:cNvPr>
          <p:cNvSpPr txBox="1"/>
          <p:nvPr/>
        </p:nvSpPr>
        <p:spPr>
          <a:xfrm>
            <a:off x="-4655" y="1400648"/>
            <a:ext cx="9148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100" dirty="0">
                <a:latin typeface="Consolas" panose="020B0609020204030204" pitchFamily="49" charset="0"/>
              </a:rPr>
              <a:t>Coarse particles are important for radiative effects and cloud formation (i.e. giant cloud condensation nuclei)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100" dirty="0"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100" dirty="0">
                <a:latin typeface="Consolas" panose="020B0609020204030204" pitchFamily="49" charset="0"/>
              </a:rPr>
              <a:t>My own current measurement at Zeppelin with a MBS to study coarse particles (e.g. biological particles) and their importance for cloud formation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9CE00C4C-A3E9-455E-88A0-67137A414C50}"/>
              </a:ext>
            </a:extLst>
          </p:cNvPr>
          <p:cNvSpPr txBox="1"/>
          <p:nvPr/>
        </p:nvSpPr>
        <p:spPr>
          <a:xfrm>
            <a:off x="18851" y="3587725"/>
            <a:ext cx="91486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onsolas" panose="020B0609020204030204" pitchFamily="49" charset="0"/>
              </a:rPr>
              <a:t>Coarse mode in the Arctic in models: </a:t>
            </a:r>
          </a:p>
          <a:p>
            <a:pPr marL="1257300" lvl="2" indent="-342900" algn="just">
              <a:buFontTx/>
              <a:buChar char="-"/>
            </a:pPr>
            <a:r>
              <a:rPr lang="en-US" sz="2100" dirty="0">
                <a:latin typeface="Consolas" panose="020B0609020204030204" pitchFamily="49" charset="0"/>
              </a:rPr>
              <a:t>Year trends?</a:t>
            </a:r>
          </a:p>
          <a:p>
            <a:pPr marL="1257300" lvl="2" indent="-342900" algn="just">
              <a:buFontTx/>
              <a:buChar char="-"/>
            </a:pPr>
            <a:r>
              <a:rPr lang="en-US" sz="2100" dirty="0">
                <a:latin typeface="Consolas" panose="020B0609020204030204" pitchFamily="49" charset="0"/>
              </a:rPr>
              <a:t>Are they relevant for radiative forcing?</a:t>
            </a:r>
          </a:p>
          <a:p>
            <a:pPr lvl="2" algn="just"/>
            <a:endParaRPr lang="en-US" sz="21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Consolas" panose="020B0609020204030204" pitchFamily="49" charset="0"/>
              </a:rPr>
              <a:t>Representation in models:</a:t>
            </a:r>
          </a:p>
          <a:p>
            <a:pPr marL="1257300" lvl="2" indent="-342900" algn="just">
              <a:buFontTx/>
              <a:buChar char="-"/>
            </a:pPr>
            <a:r>
              <a:rPr lang="en-US" sz="2100" dirty="0">
                <a:latin typeface="Consolas" panose="020B0609020204030204" pitchFamily="49" charset="0"/>
              </a:rPr>
              <a:t>Only few models generate their concentration as a variable</a:t>
            </a:r>
          </a:p>
          <a:p>
            <a:pPr marL="1257300" lvl="2" indent="-342900" algn="just">
              <a:buFontTx/>
              <a:buChar char="-"/>
            </a:pPr>
            <a:r>
              <a:rPr lang="en-US" sz="2100" dirty="0">
                <a:latin typeface="Consolas" panose="020B0609020204030204" pitchFamily="49" charset="0"/>
              </a:rPr>
              <a:t>Mostly, only sea-salt and dust particles are considered </a:t>
            </a:r>
          </a:p>
        </p:txBody>
      </p:sp>
    </p:spTree>
    <p:extLst>
      <p:ext uri="{BB962C8B-B14F-4D97-AF65-F5344CB8AC3E}">
        <p14:creationId xmlns:p14="http://schemas.microsoft.com/office/powerpoint/2010/main" val="11726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-4655" y="978304"/>
            <a:ext cx="91721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Introduction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Objectives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7D4BC095-0F17-4E2B-9814-2864DE00CCE9}"/>
              </a:ext>
            </a:extLst>
          </p:cNvPr>
          <p:cNvSpPr txBox="1"/>
          <p:nvPr/>
        </p:nvSpPr>
        <p:spPr>
          <a:xfrm>
            <a:off x="-4655" y="1408563"/>
            <a:ext cx="9148655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onsolas" panose="020B0609020204030204" pitchFamily="49" charset="0"/>
              </a:rPr>
              <a:t>Compare observations and historical model data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onsolas" panose="020B0609020204030204" pitchFamily="49" charset="0"/>
              </a:rPr>
              <a:t>Yearly trends of coarse particles in the Arctic (and Antarctica)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onsolas" panose="020B0609020204030204" pitchFamily="49" charset="0"/>
              </a:rPr>
              <a:t>Which model better represents the observations?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onsolas" panose="020B0609020204030204" pitchFamily="49" charset="0"/>
              </a:rPr>
              <a:t>What are the parameters that drive coarse mode concentration?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onsolas" panose="020B0609020204030204" pitchFamily="49" charset="0"/>
              </a:rPr>
              <a:t>Spatial and temporal variability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Consolas" panose="020B0609020204030204" pitchFamily="49" charset="0"/>
              </a:rPr>
              <a:t>What will be the evolution of coarse particles in the Arctic for different climate scenarios?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-4655" y="950023"/>
            <a:ext cx="917216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Methods and Data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68798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7D4BC095-0F17-4E2B-9814-2864DE00CCE9}"/>
              </a:ext>
            </a:extLst>
          </p:cNvPr>
          <p:cNvSpPr txBox="1"/>
          <p:nvPr/>
        </p:nvSpPr>
        <p:spPr>
          <a:xfrm>
            <a:off x="-4655" y="1470356"/>
            <a:ext cx="91486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Consolas" panose="020B0609020204030204" pitchFamily="49" charset="0"/>
              </a:rPr>
              <a:t>Observational data:</a:t>
            </a:r>
          </a:p>
          <a:p>
            <a:pPr algn="just"/>
            <a:r>
              <a:rPr lang="en-US" sz="2500" dirty="0">
                <a:latin typeface="Consolas" panose="020B0609020204030204" pitchFamily="49" charset="0"/>
              </a:rPr>
              <a:t>OPSS(FIDAS) at </a:t>
            </a:r>
            <a:r>
              <a:rPr lang="en-US" sz="2500" b="1" dirty="0">
                <a:latin typeface="Consolas" panose="020B0609020204030204" pitchFamily="49" charset="0"/>
              </a:rPr>
              <a:t>Zeppelin Observatory </a:t>
            </a:r>
            <a:r>
              <a:rPr lang="en-US" sz="2500" dirty="0">
                <a:latin typeface="Consolas" panose="020B0609020204030204" pitchFamily="49" charset="0"/>
              </a:rPr>
              <a:t>(2018-2019)</a:t>
            </a:r>
          </a:p>
          <a:p>
            <a:pPr algn="just"/>
            <a:r>
              <a:rPr lang="en-US" sz="2500" b="1" dirty="0">
                <a:latin typeface="Consolas" panose="020B0609020204030204" pitchFamily="49" charset="0"/>
              </a:rPr>
              <a:t>Arctic</a:t>
            </a:r>
          </a:p>
          <a:p>
            <a:pPr algn="just"/>
            <a:r>
              <a:rPr lang="en-US" sz="2500" dirty="0">
                <a:latin typeface="Consolas" panose="020B0609020204030204" pitchFamily="49" charset="0"/>
              </a:rPr>
              <a:t>APS at </a:t>
            </a:r>
            <a:r>
              <a:rPr lang="en-US" sz="2500" b="1" dirty="0" err="1">
                <a:latin typeface="Consolas" panose="020B0609020204030204" pitchFamily="49" charset="0"/>
              </a:rPr>
              <a:t>Neumayer</a:t>
            </a:r>
            <a:r>
              <a:rPr lang="en-US" sz="2500" dirty="0">
                <a:latin typeface="Consolas" panose="020B0609020204030204" pitchFamily="49" charset="0"/>
              </a:rPr>
              <a:t> (2011-2013)</a:t>
            </a:r>
          </a:p>
          <a:p>
            <a:pPr algn="just"/>
            <a:r>
              <a:rPr lang="en-US" sz="2500" b="1" dirty="0">
                <a:latin typeface="Consolas" panose="020B0609020204030204" pitchFamily="49" charset="0"/>
              </a:rPr>
              <a:t>Antarctica</a:t>
            </a:r>
          </a:p>
          <a:p>
            <a:pPr algn="just"/>
            <a:endParaRPr lang="en-US" sz="2500" b="1" dirty="0">
              <a:latin typeface="Consolas" panose="020B0609020204030204" pitchFamily="49" charset="0"/>
            </a:endParaRPr>
          </a:p>
          <a:p>
            <a:pPr algn="just"/>
            <a:r>
              <a:rPr lang="en-US" sz="2500" dirty="0">
                <a:latin typeface="Consolas" panose="020B0609020204030204" pitchFamily="49" charset="0"/>
              </a:rPr>
              <a:t>Model data:</a:t>
            </a:r>
          </a:p>
          <a:p>
            <a:pPr algn="just"/>
            <a:r>
              <a:rPr lang="en-US" sz="2500" b="1" dirty="0">
                <a:latin typeface="Consolas" panose="020B0609020204030204" pitchFamily="49" charset="0"/>
              </a:rPr>
              <a:t>UKESM</a:t>
            </a:r>
            <a:r>
              <a:rPr lang="en-US" sz="2500" dirty="0">
                <a:latin typeface="Consolas" panose="020B0609020204030204" pitchFamily="49" charset="0"/>
              </a:rPr>
              <a:t>:</a:t>
            </a:r>
          </a:p>
          <a:p>
            <a:pPr algn="just"/>
            <a:r>
              <a:rPr lang="en-US" sz="2500" dirty="0" err="1">
                <a:latin typeface="Consolas" panose="020B0609020204030204" pitchFamily="49" charset="0"/>
              </a:rPr>
              <a:t>esm</a:t>
            </a:r>
            <a:r>
              <a:rPr lang="en-US" sz="2500" dirty="0">
                <a:latin typeface="Consolas" panose="020B0609020204030204" pitchFamily="49" charset="0"/>
              </a:rPr>
              <a:t>-hist, ssp126, ssp585</a:t>
            </a:r>
          </a:p>
          <a:p>
            <a:pPr algn="just"/>
            <a:endParaRPr lang="en-US" sz="2500" dirty="0">
              <a:latin typeface="Consolas" panose="020B0609020204030204" pitchFamily="49" charset="0"/>
            </a:endParaRPr>
          </a:p>
          <a:p>
            <a:pPr algn="just"/>
            <a:r>
              <a:rPr lang="en-US" sz="2500" b="1" dirty="0">
                <a:latin typeface="Consolas" panose="020B0609020204030204" pitchFamily="49" charset="0"/>
              </a:rPr>
              <a:t>CESM2 </a:t>
            </a:r>
            <a:r>
              <a:rPr lang="en-US" sz="2500" dirty="0">
                <a:latin typeface="Consolas" panose="020B0609020204030204" pitchFamily="49" charset="0"/>
              </a:rPr>
              <a:t>and </a:t>
            </a:r>
            <a:r>
              <a:rPr lang="en-US" sz="2500" b="1" dirty="0">
                <a:latin typeface="Consolas" panose="020B0609020204030204" pitchFamily="49" charset="0"/>
              </a:rPr>
              <a:t>CESM-WACCAM</a:t>
            </a:r>
            <a:r>
              <a:rPr lang="en-US" sz="2500" dirty="0">
                <a:latin typeface="Consolas" panose="020B0609020204030204" pitchFamily="49" charset="0"/>
              </a:rPr>
              <a:t>:</a:t>
            </a:r>
          </a:p>
          <a:p>
            <a:pPr algn="just"/>
            <a:r>
              <a:rPr lang="en-US" sz="2500" dirty="0">
                <a:latin typeface="Consolas" panose="020B0609020204030204" pitchFamily="49" charset="0"/>
              </a:rPr>
              <a:t>historical, ssp126, ssp686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BBAC6-A666-416E-98AC-C29B8D69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78" y="2903254"/>
            <a:ext cx="4140628" cy="396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 7">
            <a:extLst>
              <a:ext uri="{FF2B5EF4-FFF2-40B4-BE49-F238E27FC236}">
                <a16:creationId xmlns:a16="http://schemas.microsoft.com/office/drawing/2014/main" id="{ACF00728-C87C-4BE3-A022-BD1841BACC81}"/>
              </a:ext>
            </a:extLst>
          </p:cNvPr>
          <p:cNvSpPr/>
          <p:nvPr/>
        </p:nvSpPr>
        <p:spPr>
          <a:xfrm>
            <a:off x="6697770" y="5132839"/>
            <a:ext cx="71967" cy="804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0" y="993302"/>
            <a:ext cx="9172161" cy="477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Zeppelin 2000-2014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Results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Yearly and vertical variations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C726877-4A90-462C-9340-8E6D0D6861D9}"/>
              </a:ext>
            </a:extLst>
          </p:cNvPr>
          <p:cNvSpPr txBox="1"/>
          <p:nvPr/>
        </p:nvSpPr>
        <p:spPr>
          <a:xfrm>
            <a:off x="-4655" y="1470356"/>
            <a:ext cx="914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80C0E3-0644-4DE7-8F6C-BC36059F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558" y="1762901"/>
            <a:ext cx="4705820" cy="42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62D8EB-7D26-4952-BE4C-9CCA6DE4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87" y="1662194"/>
            <a:ext cx="4632912" cy="43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7F47BAA1-8DDD-482E-85DB-F584803FCB3E}"/>
              </a:ext>
            </a:extLst>
          </p:cNvPr>
          <p:cNvSpPr txBox="1"/>
          <p:nvPr/>
        </p:nvSpPr>
        <p:spPr>
          <a:xfrm>
            <a:off x="6408518" y="6176518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CESM2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7CA4D215-0A8E-4D2A-B7AF-390DF0975299}"/>
              </a:ext>
            </a:extLst>
          </p:cNvPr>
          <p:cNvSpPr txBox="1"/>
          <p:nvPr/>
        </p:nvSpPr>
        <p:spPr>
          <a:xfrm>
            <a:off x="1592992" y="6144756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UKESM</a:t>
            </a:r>
          </a:p>
        </p:txBody>
      </p:sp>
    </p:spTree>
    <p:extLst>
      <p:ext uri="{BB962C8B-B14F-4D97-AF65-F5344CB8AC3E}">
        <p14:creationId xmlns:p14="http://schemas.microsoft.com/office/powerpoint/2010/main" val="232556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0" y="980885"/>
            <a:ext cx="9172161" cy="477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S:2015-2020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Results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H:2000-2014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C726877-4A90-462C-9340-8E6D0D6861D9}"/>
              </a:ext>
            </a:extLst>
          </p:cNvPr>
          <p:cNvSpPr txBox="1"/>
          <p:nvPr/>
        </p:nvSpPr>
        <p:spPr>
          <a:xfrm>
            <a:off x="-4655" y="1470356"/>
            <a:ext cx="914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355E67-7697-45CE-A192-A2A6D301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14" y="431211"/>
            <a:ext cx="7204848" cy="642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BB174E69-D268-4E05-A394-559235652B2D}"/>
              </a:ext>
            </a:extLst>
          </p:cNvPr>
          <p:cNvSpPr txBox="1"/>
          <p:nvPr/>
        </p:nvSpPr>
        <p:spPr>
          <a:xfrm>
            <a:off x="-32817" y="152354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OPSS 2018-2019</a:t>
            </a:r>
          </a:p>
        </p:txBody>
      </p:sp>
    </p:spTree>
    <p:extLst>
      <p:ext uri="{BB962C8B-B14F-4D97-AF65-F5344CB8AC3E}">
        <p14:creationId xmlns:p14="http://schemas.microsoft.com/office/powerpoint/2010/main" val="326229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0" y="980885"/>
            <a:ext cx="9172161" cy="477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Results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Coarse mode vs Wind speed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C726877-4A90-462C-9340-8E6D0D6861D9}"/>
              </a:ext>
            </a:extLst>
          </p:cNvPr>
          <p:cNvSpPr txBox="1"/>
          <p:nvPr/>
        </p:nvSpPr>
        <p:spPr>
          <a:xfrm>
            <a:off x="-4655" y="1470356"/>
            <a:ext cx="914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A005FD-F587-4E09-8A6F-BBD821CB4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85" y="1404037"/>
            <a:ext cx="5623340" cy="54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1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0" y="980885"/>
            <a:ext cx="9172161" cy="477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Results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Close-up for UKESM model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C726877-4A90-462C-9340-8E6D0D6861D9}"/>
              </a:ext>
            </a:extLst>
          </p:cNvPr>
          <p:cNvSpPr txBox="1"/>
          <p:nvPr/>
        </p:nvSpPr>
        <p:spPr>
          <a:xfrm>
            <a:off x="-4655" y="1470356"/>
            <a:ext cx="914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78CE2D5-1FE2-4C14-B51B-7B631E35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4158"/>
            <a:ext cx="9172161" cy="510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25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ruta 34">
            <a:extLst>
              <a:ext uri="{FF2B5EF4-FFF2-40B4-BE49-F238E27FC236}">
                <a16:creationId xmlns:a16="http://schemas.microsoft.com/office/drawing/2014/main" id="{FC2CA279-D91E-4528-8999-E12747D2B25E}"/>
              </a:ext>
            </a:extLst>
          </p:cNvPr>
          <p:cNvSpPr txBox="1"/>
          <p:nvPr/>
        </p:nvSpPr>
        <p:spPr>
          <a:xfrm>
            <a:off x="0" y="980885"/>
            <a:ext cx="9172161" cy="477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0000"/>
                </a:solidFill>
                <a:latin typeface="Consolas" panose="020B0609020204030204" pitchFamily="49" charset="0"/>
              </a:rPr>
              <a:t>2014-2050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256B40B-76BD-4A26-83EC-C324163BD6A7}"/>
              </a:ext>
            </a:extLst>
          </p:cNvPr>
          <p:cNvSpPr txBox="1"/>
          <p:nvPr/>
        </p:nvSpPr>
        <p:spPr>
          <a:xfrm>
            <a:off x="1" y="-10387"/>
            <a:ext cx="9143999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Consolas" panose="020B0609020204030204" pitchFamily="49" charset="0"/>
              </a:rPr>
              <a:t>Results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A1CB25E9-3E03-41C9-9595-7F8EB46BAE66}"/>
              </a:ext>
            </a:extLst>
          </p:cNvPr>
          <p:cNvSpPr txBox="1"/>
          <p:nvPr/>
        </p:nvSpPr>
        <p:spPr>
          <a:xfrm>
            <a:off x="0" y="496816"/>
            <a:ext cx="9143999" cy="4770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onsolas" panose="020B0609020204030204" pitchFamily="49" charset="0"/>
              </a:rPr>
              <a:t>Future trends for UKESM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C726877-4A90-462C-9340-8E6D0D6861D9}"/>
              </a:ext>
            </a:extLst>
          </p:cNvPr>
          <p:cNvSpPr txBox="1"/>
          <p:nvPr/>
        </p:nvSpPr>
        <p:spPr>
          <a:xfrm>
            <a:off x="-4655" y="1470356"/>
            <a:ext cx="9148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50 - 100% increase in Coarse mode concentration in 30 years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A2C9816-4E58-4FE4-8D00-E129D0D6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" y="2168165"/>
            <a:ext cx="9178187" cy="40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8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427</Words>
  <Application>Microsoft Office PowerPoint</Application>
  <PresentationFormat>Bildspel på skärmen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Gabriel Freitas</dc:creator>
  <cp:lastModifiedBy>Gabriel Freitas</cp:lastModifiedBy>
  <cp:revision>32</cp:revision>
  <dcterms:created xsi:type="dcterms:W3CDTF">2019-10-19T08:03:14Z</dcterms:created>
  <dcterms:modified xsi:type="dcterms:W3CDTF">2019-10-23T13:26:47Z</dcterms:modified>
</cp:coreProperties>
</file>