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70" r:id="rId7"/>
    <p:sldId id="267" r:id="rId8"/>
    <p:sldId id="266" r:id="rId9"/>
    <p:sldId id="268" r:id="rId11"/>
    <p:sldId id="269" r:id="rId12"/>
    <p:sldId id="260" r:id="rId13"/>
    <p:sldId id="26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nb-NO" altLang="en-GB"/>
              <a:t>Here we have Europe and North America. Both decreasing trendss</a:t>
            </a:r>
            <a:endParaRPr lang="nb-NO" alt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4898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nb-NO" altLang="en-US" sz="4800" dirty="0"/>
            </a:br>
            <a:br>
              <a:rPr lang="nb-NO" altLang="en-US" sz="4800" dirty="0"/>
            </a:br>
            <a:r>
              <a:rPr lang="nb-NO" altLang="en-US" sz="4800" dirty="0"/>
              <a:t>Johan Midtgard Raniseth</a:t>
            </a:r>
            <a:br>
              <a:rPr lang="nb-NO" altLang="en-US" sz="4800" dirty="0"/>
            </a:br>
            <a:r>
              <a:rPr lang="nb-NO" altLang="en-US" sz="4800" dirty="0"/>
              <a:t>AOD and trends of observational data and model data</a:t>
            </a:r>
            <a:br>
              <a:rPr lang="nb-NO" altLang="en-US" dirty="0"/>
            </a:br>
            <a:r>
              <a:rPr lang="nb-NO" altLang="en-US" sz="3600" dirty="0"/>
              <a:t>Group 3</a:t>
            </a:r>
            <a:br>
              <a:rPr lang="nb-NO" altLang="en-US" sz="3600" dirty="0"/>
            </a:br>
            <a:r>
              <a:rPr lang="nb-NO" altLang="en-US" sz="3600" dirty="0"/>
              <a:t>Assistants: Michael &amp; Diego(The Python Wizard)</a:t>
            </a:r>
            <a:endParaRPr lang="nb-NO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nb-NO" altLang="en-GB"/>
              <a:t>Conclusions</a:t>
            </a:r>
            <a:endParaRPr lang="nb-NO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nb-NO" altLang="en-GB"/>
              <a:t>CANESM5 seems to reproduce the AERONET observations fairly well.</a:t>
            </a:r>
            <a:br>
              <a:rPr lang="nb-NO" altLang="en-GB"/>
            </a:br>
            <a:r>
              <a:rPr lang="nb-NO" altLang="en-GB"/>
              <a:t>Few extreme outliers in the scatter plots.</a:t>
            </a:r>
            <a:endParaRPr lang="nb-NO" altLang="en-GB"/>
          </a:p>
          <a:p>
            <a:r>
              <a:rPr lang="nb-NO" altLang="en-GB"/>
              <a:t>Europe, America and in later time Asia all have decreasing trends.</a:t>
            </a:r>
            <a:endParaRPr lang="nb-NO" altLang="en-GB"/>
          </a:p>
          <a:p>
            <a:pPr marL="0" indent="0">
              <a:buNone/>
            </a:pPr>
            <a:br>
              <a:rPr lang="nb-NO" altLang="en-GB"/>
            </a:br>
            <a:endParaRPr lang="nb-NO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nb-NO" altLang="en-GB"/>
              <a:t>Future work/on the train home</a:t>
            </a:r>
            <a:endParaRPr lang="nb-NO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nb-NO" altLang="en-GB"/>
              <a:t>Create and compare trends from the model with </a:t>
            </a:r>
            <a:r>
              <a:rPr lang="nb-NO" altLang="en-GB">
                <a:sym typeface="+mn-ea"/>
              </a:rPr>
              <a:t>observational data.</a:t>
            </a:r>
            <a:endParaRPr lang="nb-NO" altLang="en-GB"/>
          </a:p>
          <a:p>
            <a:r>
              <a:rPr lang="nb-NO" altLang="en-GB"/>
              <a:t>Questions to answer: </a:t>
            </a:r>
            <a:br>
              <a:rPr lang="nb-NO" altLang="en-GB"/>
            </a:br>
            <a:r>
              <a:rPr lang="nb-NO" altLang="en-GB"/>
              <a:t>- Is the trends equal for the same region in model and observations?</a:t>
            </a:r>
            <a:br>
              <a:rPr lang="nb-NO" altLang="en-GB"/>
            </a:br>
            <a:r>
              <a:rPr lang="nb-NO" altLang="en-GB"/>
              <a:t>- Are regions with better cover of ground based measurement stations gonna compare better with the model? </a:t>
            </a:r>
            <a:br>
              <a:rPr lang="nb-NO" altLang="en-GB"/>
            </a:br>
            <a:r>
              <a:rPr lang="nb-NO" altLang="en-GB"/>
              <a:t>- Could be a sign that the model might be doing well globally but that regions with bad station coverage are impacting the global comparison.</a:t>
            </a:r>
            <a:br>
              <a:rPr lang="nb-NO" altLang="en-GB"/>
            </a:br>
            <a:endParaRPr lang="nb-NO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nb-NO" altLang="en-GB"/>
              <a:t>References</a:t>
            </a:r>
            <a:endParaRPr lang="nb-NO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nb-NO" altLang="en-GB"/>
              <a:t>[1] https://aeronet.gsfc.nasa.gov/new_web/index.html</a:t>
            </a:r>
            <a:endParaRPr lang="nb-NO" altLang="en-GB"/>
          </a:p>
          <a:p>
            <a:r>
              <a:rPr lang="nb-NO" altLang="en-GB"/>
              <a:t>[2] https://aerocom-trends.met.no/-&gt; datasets</a:t>
            </a:r>
            <a:endParaRPr lang="nb-NO" altLang="en-GB"/>
          </a:p>
          <a:p>
            <a:r>
              <a:rPr lang="nb-NO" altLang="en-GB"/>
              <a:t>“Aerosol Trends.” A. Mortier, J. Gliss, M. Schulz</a:t>
            </a:r>
            <a:endParaRPr lang="nb-NO" altLang="en-GB"/>
          </a:p>
          <a:p>
            <a:r>
              <a:rPr lang="nb-NO" altLang="en-GB"/>
              <a:t>“Historical aerosol forcing diagnosis and analysis in CMIP6, AerChemMIP and AeroCom models.” Michael Schulz, Dirk Olivie, Jan Griesfeller</a:t>
            </a:r>
            <a:endParaRPr lang="nb-NO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nb-NO" altLang="en-GB"/>
              <a:t>Motivation and what I've been doing</a:t>
            </a:r>
            <a:endParaRPr lang="nb-NO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nb-NO" altLang="en-GB"/>
              <a:t>Aerosols are a large uncertainty in models.</a:t>
            </a:r>
            <a:endParaRPr lang="nb-NO" altLang="en-GB"/>
          </a:p>
          <a:p>
            <a:r>
              <a:rPr lang="nb-NO" altLang="en-GB"/>
              <a:t>Evaluating model performance with observations.  </a:t>
            </a:r>
            <a:endParaRPr lang="nb-NO" altLang="en-GB"/>
          </a:p>
          <a:p>
            <a:pPr marL="0" indent="0">
              <a:buNone/>
            </a:pPr>
            <a:endParaRPr lang="nb-NO" altLang="en-GB"/>
          </a:p>
          <a:p>
            <a:endParaRPr lang="nb-NO" altLang="en-GB"/>
          </a:p>
          <a:p>
            <a:endParaRPr lang="nb-NO" alt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nb-NO" altLang="en-GB">
                <a:sym typeface="+mn-ea"/>
              </a:rPr>
              <a:t>Model evaluation of CANESM5 AOD by comparing model and observed.</a:t>
            </a:r>
            <a:endParaRPr lang="nb-NO" altLang="en-GB"/>
          </a:p>
          <a:p>
            <a:r>
              <a:rPr lang="nb-NO" altLang="en-GB">
                <a:sym typeface="+mn-ea"/>
              </a:rPr>
              <a:t>Trend calculation for different regions based on AOD observations.</a:t>
            </a:r>
            <a:endParaRPr lang="nb-NO" altLang="en-GB"/>
          </a:p>
          <a:p>
            <a:r>
              <a:rPr lang="nb-NO" altLang="en-GB">
                <a:sym typeface="+mn-ea"/>
              </a:rPr>
              <a:t>To be done: </a:t>
            </a:r>
            <a:br>
              <a:rPr lang="nb-NO" altLang="en-GB">
                <a:sym typeface="+mn-ea"/>
              </a:rPr>
            </a:br>
            <a:r>
              <a:rPr lang="nb-NO" altLang="en-GB">
                <a:sym typeface="+mn-ea"/>
              </a:rPr>
              <a:t>Model evaluation of CANESM AOD trends by looking at model and observed trends. </a:t>
            </a:r>
            <a:endParaRPr lang="nb-NO" altLang="en-GB"/>
          </a:p>
          <a:p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nb-NO" altLang="en-GB"/>
              <a:t>Model and observational data</a:t>
            </a:r>
            <a:endParaRPr lang="nb-NO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nb-NO" altLang="en-GB"/>
              <a:t>Data sets: CANESM5(r1i1p1f1) - historical</a:t>
            </a:r>
            <a:endParaRPr lang="nb-NO" altLang="en-GB"/>
          </a:p>
          <a:p>
            <a:r>
              <a:rPr lang="nb-NO" altLang="en-GB"/>
              <a:t>Observation data: Aerosol optical depth('od550aer') from </a:t>
            </a:r>
            <a:r>
              <a:rPr lang="nb-NO" altLang="en-GB">
                <a:sym typeface="+mn-ea"/>
              </a:rPr>
              <a:t>AERONET LEV 2.</a:t>
            </a:r>
            <a:r>
              <a:rPr lang="nb-NO" altLang="en-GB" baseline="-25000">
                <a:sym typeface="+mn-ea"/>
              </a:rPr>
              <a:t>[1][2]</a:t>
            </a:r>
            <a:endParaRPr lang="nb-NO" altLang="en-GB">
              <a:sym typeface="+mn-ea"/>
            </a:endParaRPr>
          </a:p>
          <a:p>
            <a:r>
              <a:rPr lang="nb-NO" altLang="en-GB"/>
              <a:t>Software: Anaconda(JupyterHub)</a:t>
            </a:r>
            <a:endParaRPr lang="nb-NO" altLang="en-GB"/>
          </a:p>
          <a:p>
            <a:pPr lvl="1"/>
            <a:r>
              <a:rPr lang="nb-NO" altLang="en-GB"/>
              <a:t>Dependencies:</a:t>
            </a:r>
            <a:endParaRPr lang="nb-NO" altLang="en-GB"/>
          </a:p>
          <a:p>
            <a:pPr marL="0" indent="0">
              <a:buNone/>
            </a:pPr>
            <a:r>
              <a:rPr lang="nb-NO" altLang="en-GB"/>
              <a:t>	</a:t>
            </a:r>
            <a:r>
              <a:rPr lang="nb-NO" altLang="en-GB" sz="2400"/>
              <a:t>Python 3.7.3</a:t>
            </a:r>
            <a:br>
              <a:rPr lang="nb-NO" altLang="en-GB"/>
            </a:br>
            <a:r>
              <a:rPr lang="nb-NO" altLang="en-GB"/>
              <a:t>	</a:t>
            </a:r>
            <a:r>
              <a:rPr lang="nb-NO" altLang="en-GB" sz="2400"/>
              <a:t>Pyaerocom 0.8.1.dev4</a:t>
            </a:r>
            <a:br>
              <a:rPr lang="nb-NO" altLang="en-GB" sz="2400"/>
            </a:br>
            <a:r>
              <a:rPr lang="nb-NO" altLang="en-GB" sz="2400"/>
              <a:t>	Pandas 0.25.2</a:t>
            </a:r>
            <a:br>
              <a:rPr lang="nb-NO" altLang="en-GB" sz="2400"/>
            </a:br>
            <a:r>
              <a:rPr lang="nb-NO" altLang="en-GB" sz="2400"/>
              <a:t>	Numpy 1.17.2</a:t>
            </a:r>
            <a:br>
              <a:rPr lang="nb-NO" altLang="en-GB" sz="2400"/>
            </a:br>
            <a:r>
              <a:rPr lang="nb-NO" altLang="en-GB" sz="2400"/>
              <a:t>	matplotlib 3.1.1</a:t>
            </a:r>
            <a:endParaRPr lang="nb-NO" altLang="en-GB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nb-NO" altLang="en-GB"/>
              <a:t>Results - </a:t>
            </a:r>
            <a:br>
              <a:rPr lang="nb-NO" altLang="en-GB"/>
            </a:br>
            <a:r>
              <a:rPr lang="nb-NO" altLang="en-GB"/>
              <a:t>Comparison between model and observations</a:t>
            </a:r>
            <a:endParaRPr lang="nb-NO" altLang="en-GB"/>
          </a:p>
        </p:txBody>
      </p:sp>
      <p:pic>
        <p:nvPicPr>
          <p:cNvPr id="6" name="Picture 5" descr="WORLD1_tre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903095"/>
            <a:ext cx="5245735" cy="4197350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sz="half" idx="1"/>
          </p:nvPr>
        </p:nvSpPr>
        <p:spPr>
          <a:xfrm>
            <a:off x="2120265" y="1929130"/>
            <a:ext cx="4667885" cy="4144645"/>
          </a:xfrm>
        </p:spPr>
        <p:txBody>
          <a:bodyPr/>
          <a:p>
            <a:endParaRPr lang="en-GB" altLang="en-US"/>
          </a:p>
        </p:txBody>
      </p:sp>
      <p:pic>
        <p:nvPicPr>
          <p:cNvPr id="11" name="Content Placeholder 10" descr="WORLD2_stati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8635" y="2040255"/>
            <a:ext cx="5765165" cy="4034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nb-NO" altLang="en-GB">
                <a:sym typeface="+mn-ea"/>
              </a:rPr>
              <a:t>Results - </a:t>
            </a:r>
            <a:br>
              <a:rPr lang="nb-NO" altLang="en-GB">
                <a:sym typeface="+mn-ea"/>
              </a:rPr>
            </a:br>
            <a:r>
              <a:rPr lang="nb-NO" altLang="en-GB">
                <a:sym typeface="+mn-ea"/>
              </a:rPr>
              <a:t>Comparison between model and observations</a:t>
            </a:r>
            <a:endParaRPr lang="nb-NO" altLang="en-GB"/>
          </a:p>
        </p:txBody>
      </p:sp>
      <p:pic>
        <p:nvPicPr>
          <p:cNvPr id="5" name="Content Placeholder 4" descr="NAMERICA_tren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6115" y="1599565"/>
            <a:ext cx="3608705" cy="2958465"/>
          </a:xfrm>
          <a:prstGeom prst="rect">
            <a:avLst/>
          </a:prstGeom>
        </p:spPr>
      </p:pic>
      <p:pic>
        <p:nvPicPr>
          <p:cNvPr id="6" name="Content Placeholder 5" descr="ASIA_tren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74185" y="1600835"/>
            <a:ext cx="3695065" cy="2957195"/>
          </a:xfrm>
          <a:prstGeom prst="rect">
            <a:avLst/>
          </a:prstGeom>
        </p:spPr>
      </p:pic>
      <p:pic>
        <p:nvPicPr>
          <p:cNvPr id="7" name="Picture 6" descr="EUROPE1_tre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695" y="1621155"/>
            <a:ext cx="3670935" cy="2936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nb-NO" altLang="en-GB">
                <a:sym typeface="+mn-ea"/>
              </a:rPr>
              <a:t>Results - </a:t>
            </a:r>
            <a:br>
              <a:rPr lang="nb-NO" altLang="en-GB">
                <a:sym typeface="+mn-ea"/>
              </a:rPr>
            </a:br>
            <a:r>
              <a:rPr lang="nb-NO" altLang="en-GB">
                <a:sym typeface="+mn-ea"/>
              </a:rPr>
              <a:t>Trend of AOD World</a:t>
            </a:r>
            <a:endParaRPr lang="en-GB" altLang="en-US"/>
          </a:p>
        </p:txBody>
      </p:sp>
      <p:pic>
        <p:nvPicPr>
          <p:cNvPr id="8" name="Content Placeholder 7" descr="WORLD1_trend (1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849880"/>
            <a:ext cx="5181600" cy="2302510"/>
          </a:xfrm>
          <a:prstGeom prst="rect">
            <a:avLst/>
          </a:prstGeom>
        </p:spPr>
      </p:pic>
      <p:pic>
        <p:nvPicPr>
          <p:cNvPr id="9" name="Content Placeholder 8" descr="WORLD1_stati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05735"/>
            <a:ext cx="51816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nb-NO" altLang="en-GB"/>
              <a:t>Results - </a:t>
            </a:r>
            <a:br>
              <a:rPr lang="nb-NO" altLang="en-GB"/>
            </a:br>
            <a:r>
              <a:rPr lang="nb-NO" altLang="en-GB"/>
              <a:t>Decreasing regional trends</a:t>
            </a:r>
            <a:endParaRPr lang="nb-NO" altLang="en-GB"/>
          </a:p>
        </p:txBody>
      </p:sp>
      <p:pic>
        <p:nvPicPr>
          <p:cNvPr id="4" name="Content Placeholder 3" descr="EUROPE_tren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085" y="1691005"/>
            <a:ext cx="6217285" cy="3768725"/>
          </a:xfrm>
          <a:prstGeom prst="rect">
            <a:avLst/>
          </a:prstGeom>
        </p:spPr>
      </p:pic>
      <p:pic>
        <p:nvPicPr>
          <p:cNvPr id="7" name="Content Placeholder 6" descr="NAMERICA_trend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70550" y="1691640"/>
            <a:ext cx="6436360" cy="3768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nb-NO" altLang="en-GB">
                <a:sym typeface="+mn-ea"/>
              </a:rPr>
              <a:t>Results - </a:t>
            </a:r>
            <a:br>
              <a:rPr lang="nb-NO" altLang="en-GB">
                <a:sym typeface="+mn-ea"/>
              </a:rPr>
            </a:br>
            <a:r>
              <a:rPr lang="nb-NO" altLang="en-GB">
                <a:sym typeface="+mn-ea"/>
              </a:rPr>
              <a:t>Insignificant regional trend</a:t>
            </a:r>
            <a:endParaRPr lang="en-GB" altLang="en-US"/>
          </a:p>
        </p:txBody>
      </p:sp>
      <p:pic>
        <p:nvPicPr>
          <p:cNvPr id="4" name="Content Placeholder 3" descr="SAFRICA_tren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178050"/>
            <a:ext cx="5181600" cy="2302510"/>
          </a:xfrm>
          <a:prstGeom prst="rect">
            <a:avLst/>
          </a:prstGeom>
        </p:spPr>
      </p:pic>
      <p:pic>
        <p:nvPicPr>
          <p:cNvPr id="5" name="Content Placeholder 4" descr="SAFRICA_stati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27580"/>
            <a:ext cx="5181600" cy="2203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nb-NO" altLang="en-GB">
                <a:sym typeface="+mn-ea"/>
              </a:rPr>
              <a:t>Results - Asia trends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nb-NO" altLang="en-GB"/>
              <a:t>Regulation of emissions in newer time?</a:t>
            </a:r>
            <a:endParaRPr lang="nb-NO" altLang="en-GB"/>
          </a:p>
          <a:p>
            <a:endParaRPr lang="nb-NO" altLang="en-GB"/>
          </a:p>
        </p:txBody>
      </p:sp>
      <p:pic>
        <p:nvPicPr>
          <p:cNvPr id="4" name="Content Placeholder 3" descr="ASIA_trend_split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2849880"/>
            <a:ext cx="5181600" cy="2302510"/>
          </a:xfrm>
          <a:prstGeom prst="rect">
            <a:avLst/>
          </a:prstGeom>
        </p:spPr>
      </p:pic>
      <p:pic>
        <p:nvPicPr>
          <p:cNvPr id="5" name="Picture 4" descr="ASIA_trend_spli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65" y="2849880"/>
            <a:ext cx="5677535" cy="2301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1932</Words>
  <Application>WPS Presentation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Johan Midtgard Raniseth Group 3 Assistants: Michael &amp; Diego</dc:title>
  <dc:creator/>
  <cp:lastModifiedBy>johan.molde</cp:lastModifiedBy>
  <cp:revision>37</cp:revision>
  <dcterms:created xsi:type="dcterms:W3CDTF">2019-10-23T11:25:26Z</dcterms:created>
  <dcterms:modified xsi:type="dcterms:W3CDTF">2019-10-24T05:44:28Z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2057-11.2.0.8991</vt:lpwstr>
  </property>
</Properties>
</file>