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18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80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7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95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300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93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32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321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22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64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831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AF97-8805-406E-B17F-52F94F336576}" type="datetimeFigureOut">
              <a:rPr lang="nb-NO" smtClean="0"/>
              <a:t>12.05.2019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A07-D450-48AD-B423-6F3DD845B5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29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ic.no/nices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726" y="1500490"/>
            <a:ext cx="9144000" cy="1805110"/>
          </a:xfrm>
        </p:spPr>
        <p:txBody>
          <a:bodyPr/>
          <a:lstStyle/>
          <a:p>
            <a:r>
              <a:rPr lang="nb-NO" dirty="0" smtClean="0"/>
              <a:t>Open Research Demonstrator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5046" y="3510973"/>
            <a:ext cx="5721360" cy="620641"/>
          </a:xfrm>
        </p:spPr>
        <p:txBody>
          <a:bodyPr>
            <a:noAutofit/>
          </a:bodyPr>
          <a:lstStyle/>
          <a:p>
            <a:r>
              <a:rPr lang="nb-NO" sz="3600" dirty="0" smtClean="0"/>
              <a:t>NICEST – </a:t>
            </a:r>
            <a:r>
              <a:rPr lang="nb-NO" sz="3600" dirty="0" err="1" smtClean="0"/>
              <a:t>Climate</a:t>
            </a:r>
            <a:r>
              <a:rPr lang="nb-NO" sz="3600" dirty="0" smtClean="0"/>
              <a:t> </a:t>
            </a:r>
            <a:r>
              <a:rPr lang="nb-NO" sz="3600" dirty="0" err="1" smtClean="0"/>
              <a:t>Community</a:t>
            </a:r>
            <a:endParaRPr lang="nb-NO" sz="3600" dirty="0"/>
          </a:p>
        </p:txBody>
      </p:sp>
      <p:pic>
        <p:nvPicPr>
          <p:cNvPr id="4" name="Picture 3" descr="RÃ©sultat de recherche d'images pour &quot;Neic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8" y="5937735"/>
            <a:ext cx="777155" cy="7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1655" y="6126258"/>
            <a:ext cx="10497682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i="1" dirty="0">
                <a:solidFill>
                  <a:srgbClr val="000000"/>
                </a:solidFill>
                <a:hlinkClick r:id="rId3"/>
              </a:rPr>
              <a:t>Nordic Infrastructure Collaboration on Earth System </a:t>
            </a:r>
            <a:r>
              <a:rPr lang="en-US" sz="3000" i="1" dirty="0" smtClean="0">
                <a:solidFill>
                  <a:srgbClr val="000000"/>
                </a:solidFill>
                <a:hlinkClick r:id="rId3"/>
              </a:rPr>
              <a:t>Tools </a:t>
            </a:r>
            <a:r>
              <a:rPr lang="en-US" sz="3000" i="1" dirty="0" smtClean="0">
                <a:solidFill>
                  <a:srgbClr val="000000"/>
                </a:solidFill>
              </a:rPr>
              <a:t>(NICEST)</a:t>
            </a:r>
            <a:endParaRPr lang="nb-NO" sz="3000" i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18571" y="4220092"/>
            <a:ext cx="3181564" cy="908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i="1" dirty="0" smtClean="0">
                <a:solidFill>
                  <a:schemeClr val="accent1">
                    <a:lumMod val="75000"/>
                  </a:schemeClr>
                </a:solidFill>
              </a:rPr>
              <a:t>Anne Fouilloux</a:t>
            </a:r>
            <a:endParaRPr lang="nb-NO" i="1" baseline="30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nb-NO" i="1" dirty="0" err="1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  <a:r>
              <a:rPr lang="nb-NO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i="1" dirty="0" err="1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nb-NO" i="1" dirty="0" smtClean="0">
                <a:solidFill>
                  <a:schemeClr val="accent1">
                    <a:lumMod val="75000"/>
                  </a:schemeClr>
                </a:solidFill>
              </a:rPr>
              <a:t> Oslo, Norway</a:t>
            </a:r>
            <a:endParaRPr lang="nb-NO" i="1" baseline="30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20" y="0"/>
            <a:ext cx="10515600" cy="1325563"/>
          </a:xfrm>
        </p:spPr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do </a:t>
            </a:r>
            <a:r>
              <a:rPr lang="nb-NO" dirty="0" err="1" smtClean="0"/>
              <a:t>we</a:t>
            </a:r>
            <a:r>
              <a:rPr lang="nb-NO" dirty="0" smtClean="0"/>
              <a:t> have to offer to EOSC-Nordic?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104" y="2996878"/>
            <a:ext cx="11100371" cy="3445018"/>
          </a:xfrm>
        </p:spPr>
        <p:txBody>
          <a:bodyPr>
            <a:normAutofit lnSpcReduction="10000"/>
          </a:bodyPr>
          <a:lstStyle/>
          <a:p>
            <a:r>
              <a:rPr lang="nb-NO" dirty="0"/>
              <a:t>R</a:t>
            </a:r>
            <a:r>
              <a:rPr lang="nb-NO" dirty="0" smtClean="0"/>
              <a:t>esearch </a:t>
            </a:r>
            <a:r>
              <a:rPr lang="nb-NO" dirty="0" err="1" smtClean="0"/>
              <a:t>objects</a:t>
            </a:r>
            <a:r>
              <a:rPr lang="nb-NO" dirty="0" smtClean="0"/>
              <a:t> for </a:t>
            </a:r>
            <a:r>
              <a:rPr lang="nb-NO" dirty="0" err="1" smtClean="0"/>
              <a:t>Climate</a:t>
            </a:r>
            <a:r>
              <a:rPr lang="nb-NO" dirty="0" smtClean="0"/>
              <a:t> Research:</a:t>
            </a:r>
          </a:p>
          <a:p>
            <a:pPr lvl="1"/>
            <a:r>
              <a:rPr lang="nb-NO" dirty="0" smtClean="0"/>
              <a:t>Earth System Models</a:t>
            </a:r>
          </a:p>
          <a:p>
            <a:pPr lvl="2"/>
            <a:r>
              <a:rPr lang="nb-NO" dirty="0" smtClean="0"/>
              <a:t>Source </a:t>
            </a:r>
            <a:r>
              <a:rPr lang="nb-NO" dirty="0" err="1" smtClean="0"/>
              <a:t>codes</a:t>
            </a:r>
            <a:r>
              <a:rPr lang="nb-NO" dirty="0" smtClean="0"/>
              <a:t> and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necessary</a:t>
            </a:r>
            <a:r>
              <a:rPr lang="nb-NO" dirty="0" smtClean="0"/>
              <a:t> input data, grids, etc.</a:t>
            </a:r>
          </a:p>
          <a:p>
            <a:pPr lvl="1"/>
            <a:r>
              <a:rPr lang="nb-NO" dirty="0" err="1" smtClean="0"/>
              <a:t>Workflows</a:t>
            </a:r>
            <a:r>
              <a:rPr lang="nb-NO" dirty="0" smtClean="0"/>
              <a:t> to run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in a </a:t>
            </a:r>
            <a:r>
              <a:rPr lang="nb-NO" dirty="0" err="1" smtClean="0"/>
              <a:t>reproducible</a:t>
            </a:r>
            <a:r>
              <a:rPr lang="nb-NO" dirty="0" smtClean="0"/>
              <a:t> </a:t>
            </a:r>
            <a:r>
              <a:rPr lang="nb-NO" dirty="0" err="1" smtClean="0"/>
              <a:t>way</a:t>
            </a:r>
            <a:r>
              <a:rPr lang="nb-NO" dirty="0" smtClean="0"/>
              <a:t> </a:t>
            </a:r>
          </a:p>
          <a:p>
            <a:pPr lvl="2"/>
            <a:r>
              <a:rPr lang="nb-NO" dirty="0" err="1" smtClean="0"/>
              <a:t>Conda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, </a:t>
            </a:r>
            <a:r>
              <a:rPr lang="nb-NO" dirty="0" err="1" smtClean="0"/>
              <a:t>docker</a:t>
            </a:r>
            <a:r>
              <a:rPr lang="nb-NO" dirty="0" smtClean="0"/>
              <a:t>/</a:t>
            </a:r>
            <a:r>
              <a:rPr lang="nb-NO" dirty="0" err="1" smtClean="0"/>
              <a:t>singularity</a:t>
            </a:r>
            <a:r>
              <a:rPr lang="nb-NO" dirty="0" smtClean="0"/>
              <a:t> containers for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endParaRPr lang="nb-NO" dirty="0" smtClean="0"/>
          </a:p>
          <a:p>
            <a:pPr lvl="1"/>
            <a:r>
              <a:rPr lang="nb-NO" dirty="0" err="1" smtClean="0"/>
              <a:t>Bespoke</a:t>
            </a:r>
            <a:r>
              <a:rPr lang="nb-NO" dirty="0" smtClean="0"/>
              <a:t> </a:t>
            </a:r>
            <a:r>
              <a:rPr lang="nb-NO" dirty="0" err="1" smtClean="0"/>
              <a:t>tools</a:t>
            </a:r>
            <a:r>
              <a:rPr lang="nb-NO" dirty="0" smtClean="0"/>
              <a:t> for </a:t>
            </a:r>
            <a:r>
              <a:rPr lang="nb-NO" dirty="0" err="1" smtClean="0"/>
              <a:t>processing</a:t>
            </a:r>
            <a:r>
              <a:rPr lang="nb-NO" dirty="0" smtClean="0"/>
              <a:t> and </a:t>
            </a:r>
            <a:r>
              <a:rPr lang="nb-NO" dirty="0" err="1" smtClean="0"/>
              <a:t>visualization</a:t>
            </a:r>
            <a:endParaRPr lang="nb-NO" dirty="0" smtClean="0"/>
          </a:p>
          <a:p>
            <a:pPr lvl="2"/>
            <a:r>
              <a:rPr lang="nb-NO" dirty="0" smtClean="0"/>
              <a:t>Interactive plotting, 3D </a:t>
            </a:r>
            <a:r>
              <a:rPr lang="nb-NO" dirty="0" err="1" smtClean="0"/>
              <a:t>visualization</a:t>
            </a:r>
            <a:r>
              <a:rPr lang="nb-NO" dirty="0" smtClean="0"/>
              <a:t>, post-</a:t>
            </a:r>
            <a:r>
              <a:rPr lang="nb-NO" dirty="0" err="1" smtClean="0"/>
              <a:t>processing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 suites (</a:t>
            </a:r>
            <a:r>
              <a:rPr lang="nb-NO" dirty="0" err="1" smtClean="0"/>
              <a:t>diagnostics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Well</a:t>
            </a:r>
            <a:r>
              <a:rPr lang="nb-NO" dirty="0" smtClean="0"/>
              <a:t> </a:t>
            </a:r>
            <a:r>
              <a:rPr lang="nb-NO" dirty="0" err="1" smtClean="0"/>
              <a:t>established</a:t>
            </a:r>
            <a:r>
              <a:rPr lang="nb-NO" dirty="0" smtClean="0"/>
              <a:t> Nordic </a:t>
            </a:r>
            <a:r>
              <a:rPr lang="nb-NO" dirty="0" err="1" smtClean="0"/>
              <a:t>collaborations</a:t>
            </a:r>
            <a:r>
              <a:rPr lang="nb-NO" dirty="0" smtClean="0"/>
              <a:t> and </a:t>
            </a:r>
            <a:r>
              <a:rPr lang="nb-NO" dirty="0" err="1" smtClean="0"/>
              <a:t>multi-disciplinary</a:t>
            </a:r>
            <a:r>
              <a:rPr lang="nb-NO" dirty="0" smtClean="0"/>
              <a:t> </a:t>
            </a:r>
            <a:r>
              <a:rPr lang="nb-NO" dirty="0" err="1" smtClean="0"/>
              <a:t>aspects</a:t>
            </a:r>
            <a:endParaRPr lang="nb-NO" dirty="0" smtClean="0"/>
          </a:p>
          <a:p>
            <a:pPr lvl="2"/>
            <a:r>
              <a:rPr lang="nb-NO" dirty="0"/>
              <a:t>Earth System Grid </a:t>
            </a:r>
            <a:r>
              <a:rPr lang="nb-NO" dirty="0" err="1"/>
              <a:t>Federation</a:t>
            </a:r>
            <a:r>
              <a:rPr lang="nb-NO" dirty="0"/>
              <a:t> </a:t>
            </a:r>
            <a:r>
              <a:rPr lang="nb-NO" dirty="0" smtClean="0"/>
              <a:t>(ESGF) </a:t>
            </a:r>
            <a:r>
              <a:rPr lang="nb-NO" dirty="0"/>
              <a:t>data node </a:t>
            </a:r>
            <a:r>
              <a:rPr lang="nb-NO" dirty="0" err="1"/>
              <a:t>administration</a:t>
            </a:r>
            <a:r>
              <a:rPr lang="nb-NO" dirty="0"/>
              <a:t> &amp; </a:t>
            </a:r>
            <a:r>
              <a:rPr lang="nb-NO" dirty="0" err="1" smtClean="0"/>
              <a:t>use</a:t>
            </a:r>
            <a:endParaRPr lang="nb-NO" dirty="0" smtClean="0"/>
          </a:p>
          <a:p>
            <a:pPr lvl="2"/>
            <a:r>
              <a:rPr lang="nb-NO" dirty="0" err="1" smtClean="0"/>
              <a:t>Parameterization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subgrid</a:t>
            </a:r>
            <a:r>
              <a:rPr lang="nb-NO" dirty="0" smtClean="0"/>
              <a:t> </a:t>
            </a:r>
            <a:r>
              <a:rPr lang="nb-NO" dirty="0" err="1" smtClean="0"/>
              <a:t>processes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</a:t>
            </a:r>
            <a:r>
              <a:rPr lang="nb-NO" dirty="0" err="1" smtClean="0"/>
              <a:t>learning</a:t>
            </a:r>
            <a:r>
              <a:rPr lang="nb-NO" dirty="0" smtClean="0"/>
              <a:t> </a:t>
            </a:r>
            <a:r>
              <a:rPr lang="nb-NO" dirty="0" err="1" smtClean="0"/>
              <a:t>techniques</a:t>
            </a:r>
            <a:endParaRPr lang="nb-NO" dirty="0"/>
          </a:p>
          <a:p>
            <a:pPr lvl="2"/>
            <a:endParaRPr lang="nb-NO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20567" y="1415599"/>
            <a:ext cx="952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A community focused on understanding, quantifying and reducing uncertainty in projected northern latitude climate change and in particular rapid Artic warming.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27183" y="43948"/>
            <a:ext cx="10515600" cy="951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dirty="0" smtClean="0"/>
              <a:t>Our </a:t>
            </a:r>
            <a:r>
              <a:rPr lang="nb-NO" dirty="0" err="1" smtClean="0"/>
              <a:t>current</a:t>
            </a:r>
            <a:r>
              <a:rPr lang="nb-NO" dirty="0" smtClean="0"/>
              <a:t> </a:t>
            </a:r>
            <a:r>
              <a:rPr lang="nb-NO" dirty="0" err="1" smtClean="0"/>
              <a:t>approach</a:t>
            </a:r>
            <a:endParaRPr lang="nb-NO" dirty="0"/>
          </a:p>
        </p:txBody>
      </p:sp>
      <p:grpSp>
        <p:nvGrpSpPr>
          <p:cNvPr id="61" name="Group 60"/>
          <p:cNvGrpSpPr/>
          <p:nvPr/>
        </p:nvGrpSpPr>
        <p:grpSpPr>
          <a:xfrm>
            <a:off x="4736951" y="1681103"/>
            <a:ext cx="1799078" cy="1873148"/>
            <a:chOff x="5349394" y="972449"/>
            <a:chExt cx="1799078" cy="1873148"/>
          </a:xfrm>
        </p:grpSpPr>
        <p:pic>
          <p:nvPicPr>
            <p:cNvPr id="4" name="Picture 30" descr="RÃ©sultat de recherche d'images pour &quot;conda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022" y="1948225"/>
              <a:ext cx="861864" cy="178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Ã©sultat de recherche d'images pour &quot;conda-forg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007" y="972449"/>
              <a:ext cx="816090" cy="816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RÃ©sultat de recherche d'images pour &quot;bioconda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009" y="1651311"/>
              <a:ext cx="1537502" cy="212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5548779" y="2322377"/>
              <a:ext cx="14999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P</a:t>
              </a:r>
              <a:r>
                <a:rPr lang="en-US" sz="2800" dirty="0" smtClean="0"/>
                <a:t>ackages</a:t>
              </a:r>
              <a:endParaRPr lang="en-US" sz="2800" baseline="30000" dirty="0" smtClean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349394" y="995822"/>
              <a:ext cx="1799078" cy="127357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746467" y="4712342"/>
            <a:ext cx="2029022" cy="1475511"/>
            <a:chOff x="9472893" y="1948225"/>
            <a:chExt cx="2029022" cy="1475511"/>
          </a:xfrm>
        </p:grpSpPr>
        <p:pic>
          <p:nvPicPr>
            <p:cNvPr id="5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0939" y="2064080"/>
              <a:ext cx="776465" cy="668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associÃ©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097" y="2135018"/>
              <a:ext cx="591419" cy="597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9472893" y="2900516"/>
              <a:ext cx="20290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/>
                <a:t>Containers</a:t>
              </a:r>
              <a:endParaRPr lang="en-US" sz="2800" baseline="30000" dirty="0" smtClean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606116" y="1948225"/>
              <a:ext cx="1736667" cy="95229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33749" y="878428"/>
            <a:ext cx="2891882" cy="2925672"/>
            <a:chOff x="4871198" y="3781062"/>
            <a:chExt cx="2891882" cy="2925672"/>
          </a:xfrm>
        </p:grpSpPr>
        <p:grpSp>
          <p:nvGrpSpPr>
            <p:cNvPr id="37" name="Group 36"/>
            <p:cNvGrpSpPr/>
            <p:nvPr/>
          </p:nvGrpSpPr>
          <p:grpSpPr>
            <a:xfrm>
              <a:off x="5273632" y="4605988"/>
              <a:ext cx="1874840" cy="1240323"/>
              <a:chOff x="-386840" y="5993141"/>
              <a:chExt cx="5680736" cy="3479334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8973" y="6667449"/>
                <a:ext cx="3160332" cy="1415463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86840" y="5993141"/>
                <a:ext cx="5680736" cy="3479334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7087" y="8073304"/>
                <a:ext cx="3311497" cy="1144715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27669" y="4066081"/>
              <a:ext cx="1461086" cy="82186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47760" y="3843519"/>
              <a:ext cx="1062441" cy="316667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4871198" y="6183514"/>
              <a:ext cx="28918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T</a:t>
              </a:r>
              <a:r>
                <a:rPr lang="en-US" sz="2800" dirty="0" smtClean="0"/>
                <a:t>ools &amp; Workflows</a:t>
              </a:r>
              <a:endParaRPr lang="en-US" sz="2800" baseline="30000" dirty="0" smtClean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932688" y="3781062"/>
              <a:ext cx="2638151" cy="244648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48" name="Picture 2" descr="RÃ©sultat de recherche d'images pour &quot;jupyterlab terminal&quot;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7812" y="5652071"/>
              <a:ext cx="1071843" cy="361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2798823" y="3551338"/>
            <a:ext cx="2414227" cy="2142397"/>
            <a:chOff x="891935" y="1619141"/>
            <a:chExt cx="2414227" cy="2142397"/>
          </a:xfrm>
        </p:grpSpPr>
        <p:pic>
          <p:nvPicPr>
            <p:cNvPr id="15" name="Picture 14" descr="https://cdn-images-1.medium.com/max/1200/1*j9hbjszo0zXS32yhvSkdAQ.jpe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793" y="2029902"/>
              <a:ext cx="2371369" cy="1181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2" descr="Image associÃ©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793" y="2092527"/>
              <a:ext cx="798921" cy="1332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6" descr="RÃ©sultat de recherche d'images pour &quot;bitbucket&quot;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109" y="1728946"/>
              <a:ext cx="1851425" cy="619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1357296" y="3238318"/>
              <a:ext cx="1072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C</a:t>
              </a:r>
              <a:r>
                <a:rPr lang="en-US" sz="2800" dirty="0" smtClean="0"/>
                <a:t>odes</a:t>
              </a:r>
              <a:endParaRPr lang="en-US" sz="2800" baseline="30000" dirty="0" smtClean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91935" y="1619141"/>
              <a:ext cx="1969251" cy="1664834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5341" y="415292"/>
            <a:ext cx="1944456" cy="2930505"/>
            <a:chOff x="812777" y="3962078"/>
            <a:chExt cx="1944456" cy="2930505"/>
          </a:xfrm>
        </p:grpSpPr>
        <p:sp>
          <p:nvSpPr>
            <p:cNvPr id="23" name="Rectangle 22"/>
            <p:cNvSpPr/>
            <p:nvPr/>
          </p:nvSpPr>
          <p:spPr>
            <a:xfrm>
              <a:off x="887088" y="6369363"/>
              <a:ext cx="18102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Publication</a:t>
              </a:r>
              <a:endParaRPr lang="en-US" sz="2800" baseline="30000" dirty="0" smtClean="0"/>
            </a:p>
          </p:txBody>
        </p:sp>
        <p:pic>
          <p:nvPicPr>
            <p:cNvPr id="28" name="Picture 18" descr="RÃ©sultat de recherche d'images pour &quot;galaxy toolshed&quot;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" y="4641500"/>
              <a:ext cx="1791343" cy="818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8" descr="RÃ©sultat de recherche d'images pour &quot;zenodo&quot;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606" y="5918487"/>
              <a:ext cx="978702" cy="3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462" y="5395112"/>
              <a:ext cx="1754124" cy="537821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827183" y="3962078"/>
              <a:ext cx="1930050" cy="240728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36478" y="4059615"/>
              <a:ext cx="1567642" cy="585053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5213050" y="4058127"/>
            <a:ext cx="2366176" cy="2656327"/>
            <a:chOff x="8714780" y="4066080"/>
            <a:chExt cx="2366176" cy="2656327"/>
          </a:xfrm>
        </p:grpSpPr>
        <p:sp>
          <p:nvSpPr>
            <p:cNvPr id="54" name="Rounded Rectangle 53"/>
            <p:cNvSpPr/>
            <p:nvPr/>
          </p:nvSpPr>
          <p:spPr>
            <a:xfrm>
              <a:off x="8714780" y="4066080"/>
              <a:ext cx="2366176" cy="215245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228249" y="6199187"/>
              <a:ext cx="13364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Training</a:t>
              </a:r>
              <a:endParaRPr lang="en-US" sz="2800" baseline="30000" dirty="0" smtClean="0"/>
            </a:p>
          </p:txBody>
        </p:sp>
        <p:pic>
          <p:nvPicPr>
            <p:cNvPr id="56" name="Picture 55" descr="Galaxy Training Network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541" y="4322083"/>
              <a:ext cx="1203040" cy="571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8" descr="CodeRefinery logo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604" y="4317983"/>
              <a:ext cx="712202" cy="528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https://www.uio.no/english/for-employees/support/research/research-data/training/carpentry/uio-carpentry-660.jp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6577" y="5698793"/>
              <a:ext cx="1962066" cy="327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RÃ©sultat de recherche d'images pour &quot;The carpentries&quot;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145" y="4910479"/>
              <a:ext cx="1469260" cy="771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ectangle 69"/>
          <p:cNvSpPr/>
          <p:nvPr/>
        </p:nvSpPr>
        <p:spPr>
          <a:xfrm>
            <a:off x="-207478" y="5502912"/>
            <a:ext cx="339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Data Management</a:t>
            </a:r>
            <a:endParaRPr lang="en-US" sz="2800" baseline="300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541217" y="4483685"/>
            <a:ext cx="1445086" cy="101104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Rectangle 71"/>
          <p:cNvSpPr/>
          <p:nvPr/>
        </p:nvSpPr>
        <p:spPr>
          <a:xfrm>
            <a:off x="818058" y="459309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0" i="0" dirty="0" smtClean="0">
                <a:solidFill>
                  <a:srgbClr val="333333"/>
                </a:solidFill>
                <a:effectLst/>
                <a:latin typeface="colfaxMedium"/>
              </a:rPr>
              <a:t>DMP</a:t>
            </a:r>
            <a:endParaRPr lang="nb-NO" b="0" i="0" dirty="0">
              <a:solidFill>
                <a:srgbClr val="333333"/>
              </a:solidFill>
              <a:effectLst/>
              <a:latin typeface="colfaxMedium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341" y="4959165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0" i="0" dirty="0" smtClean="0">
                <a:solidFill>
                  <a:srgbClr val="333333"/>
                </a:solidFill>
                <a:effectLst/>
                <a:latin typeface="colfaxMedium"/>
              </a:rPr>
              <a:t>ES-DOC</a:t>
            </a:r>
            <a:r>
              <a:rPr lang="nb-NO" b="0" i="0" baseline="30000" dirty="0" smtClean="0">
                <a:solidFill>
                  <a:srgbClr val="333333"/>
                </a:solidFill>
                <a:effectLst/>
                <a:latin typeface="colfaxMedium"/>
              </a:rPr>
              <a:t>1</a:t>
            </a:r>
            <a:endParaRPr lang="nb-NO" b="0" i="0" baseline="30000" dirty="0">
              <a:solidFill>
                <a:srgbClr val="333333"/>
              </a:solidFill>
              <a:effectLst/>
              <a:latin typeface="colfaxMedium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863" y="6495015"/>
            <a:ext cx="38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0" i="1" baseline="30000" dirty="0" smtClean="0">
                <a:solidFill>
                  <a:srgbClr val="333333"/>
                </a:solidFill>
                <a:effectLst/>
                <a:latin typeface="colfaxMedium"/>
              </a:rPr>
              <a:t>1</a:t>
            </a:r>
            <a:r>
              <a:rPr lang="en-US" i="1" dirty="0" smtClean="0"/>
              <a:t>Earth </a:t>
            </a:r>
            <a:r>
              <a:rPr lang="en-US" i="1" dirty="0"/>
              <a:t>System Documentation (ES-DOC</a:t>
            </a:r>
            <a:r>
              <a:rPr lang="en-US" i="1" dirty="0" smtClean="0"/>
              <a:t>)</a:t>
            </a:r>
            <a:endParaRPr lang="nb-NO" b="0" i="1" baseline="30000" dirty="0">
              <a:solidFill>
                <a:srgbClr val="333333"/>
              </a:solidFill>
              <a:effectLst/>
              <a:latin typeface="colfax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27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Adopted</a:t>
            </a:r>
            <a:r>
              <a:rPr lang="nb-NO" dirty="0" smtClean="0"/>
              <a:t> </a:t>
            </a:r>
            <a:r>
              <a:rPr lang="nb-NO" dirty="0" err="1" smtClean="0"/>
              <a:t>strategy</a:t>
            </a:r>
            <a:r>
              <a:rPr lang="nb-NO" dirty="0" smtClean="0"/>
              <a:t> and </a:t>
            </a:r>
            <a:r>
              <a:rPr lang="nb-NO" dirty="0" err="1" smtClean="0"/>
              <a:t>technical</a:t>
            </a:r>
            <a:r>
              <a:rPr lang="nb-NO" dirty="0" smtClean="0"/>
              <a:t> </a:t>
            </a:r>
            <a:r>
              <a:rPr lang="nb-NO" dirty="0" err="1" smtClean="0"/>
              <a:t>challenges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54" y="1877963"/>
            <a:ext cx="11088329" cy="4493342"/>
          </a:xfrm>
        </p:spPr>
        <p:txBody>
          <a:bodyPr>
            <a:normAutofit/>
          </a:bodyPr>
          <a:lstStyle/>
          <a:p>
            <a:r>
              <a:rPr lang="nb-NO" dirty="0" smtClean="0"/>
              <a:t>Development </a:t>
            </a:r>
            <a:r>
              <a:rPr lang="nb-NO" dirty="0" err="1" smtClean="0"/>
              <a:t>of</a:t>
            </a:r>
            <a:r>
              <a:rPr lang="nb-NO" dirty="0" smtClean="0"/>
              <a:t> «</a:t>
            </a:r>
            <a:r>
              <a:rPr lang="nb-NO" dirty="0" err="1" smtClean="0"/>
              <a:t>individual</a:t>
            </a:r>
            <a:r>
              <a:rPr lang="nb-NO" dirty="0" smtClean="0"/>
              <a:t>» services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coordinated</a:t>
            </a:r>
            <a:r>
              <a:rPr lang="nb-NO" dirty="0" smtClean="0"/>
              <a:t> </a:t>
            </a:r>
            <a:r>
              <a:rPr lang="nb-NO" dirty="0" err="1" smtClean="0"/>
              <a:t>deployment</a:t>
            </a:r>
            <a:r>
              <a:rPr lang="nb-NO" dirty="0" smtClean="0"/>
              <a:t> 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Nomad</a:t>
            </a:r>
            <a:r>
              <a:rPr lang="nb-NO" dirty="0" smtClean="0"/>
              <a:t>» </a:t>
            </a:r>
            <a:r>
              <a:rPr lang="nb-NO" dirty="0" err="1" smtClean="0"/>
              <a:t>computing</a:t>
            </a:r>
            <a:endParaRPr lang="nb-NO" dirty="0" smtClean="0"/>
          </a:p>
          <a:p>
            <a:pPr lvl="1"/>
            <a:r>
              <a:rPr lang="nb-NO" dirty="0" err="1" smtClean="0"/>
              <a:t>Difficulty</a:t>
            </a:r>
            <a:r>
              <a:rPr lang="nb-NO" dirty="0" smtClean="0"/>
              <a:t> to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smtClean="0"/>
              <a:t>«</a:t>
            </a:r>
            <a:r>
              <a:rPr lang="nb-NO" dirty="0" err="1" smtClean="0"/>
              <a:t>colocated</a:t>
            </a:r>
            <a:r>
              <a:rPr lang="nb-NO" dirty="0" smtClean="0"/>
              <a:t>» </a:t>
            </a:r>
            <a:r>
              <a:rPr lang="nb-NO" dirty="0" err="1" smtClean="0"/>
              <a:t>computing</a:t>
            </a:r>
            <a:r>
              <a:rPr lang="nb-NO" dirty="0" smtClean="0"/>
              <a:t> </a:t>
            </a:r>
            <a:r>
              <a:rPr lang="nb-NO" b="1" dirty="0" smtClean="0"/>
              <a:t>AND</a:t>
            </a:r>
            <a:r>
              <a:rPr lang="nb-NO" dirty="0" smtClean="0"/>
              <a:t> </a:t>
            </a:r>
            <a:r>
              <a:rPr lang="nb-NO" dirty="0" err="1" smtClean="0"/>
              <a:t>storage</a:t>
            </a:r>
            <a:r>
              <a:rPr lang="nb-NO" dirty="0" smtClean="0"/>
              <a:t> </a:t>
            </a:r>
            <a:r>
              <a:rPr lang="nb-NO" dirty="0" err="1" smtClean="0"/>
              <a:t>allocations</a:t>
            </a:r>
            <a:endParaRPr lang="nb-NO" dirty="0" smtClean="0"/>
          </a:p>
          <a:p>
            <a:pPr lvl="1"/>
            <a:r>
              <a:rPr lang="nb-NO" dirty="0" smtClean="0"/>
              <a:t>Lot </a:t>
            </a:r>
            <a:r>
              <a:rPr lang="nb-NO" dirty="0" err="1" smtClean="0"/>
              <a:t>of</a:t>
            </a:r>
            <a:r>
              <a:rPr lang="nb-NO" dirty="0" smtClean="0"/>
              <a:t> time </a:t>
            </a:r>
            <a:r>
              <a:rPr lang="nb-NO" dirty="0" err="1" smtClean="0"/>
              <a:t>wasted</a:t>
            </a:r>
            <a:r>
              <a:rPr lang="nb-NO" dirty="0" smtClean="0"/>
              <a:t> </a:t>
            </a:r>
            <a:r>
              <a:rPr lang="nb-NO" dirty="0" err="1" smtClean="0"/>
              <a:t>moving</a:t>
            </a:r>
            <a:r>
              <a:rPr lang="nb-NO" dirty="0" smtClean="0"/>
              <a:t> data </a:t>
            </a:r>
            <a:r>
              <a:rPr lang="nb-NO" dirty="0" smtClean="0"/>
              <a:t>(</a:t>
            </a:r>
            <a:r>
              <a:rPr lang="nb-NO" dirty="0" err="1" smtClean="0"/>
              <a:t>especially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collaborating</a:t>
            </a:r>
            <a:r>
              <a:rPr lang="nb-NO" dirty="0" smtClean="0"/>
              <a:t>) </a:t>
            </a:r>
            <a:r>
              <a:rPr lang="nb-NO" dirty="0" smtClean="0"/>
              <a:t>or </a:t>
            </a:r>
            <a:r>
              <a:rPr lang="nb-NO" dirty="0" err="1" smtClean="0"/>
              <a:t>waiting</a:t>
            </a:r>
            <a:r>
              <a:rPr lang="nb-NO" dirty="0" smtClean="0"/>
              <a:t> for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compute</a:t>
            </a:r>
            <a:r>
              <a:rPr lang="nb-NO" dirty="0" smtClean="0"/>
              <a:t> </a:t>
            </a:r>
            <a:r>
              <a:rPr lang="nb-NO" dirty="0" err="1" smtClean="0"/>
              <a:t>resources</a:t>
            </a:r>
            <a:r>
              <a:rPr lang="nb-NO" dirty="0" smtClean="0"/>
              <a:t> </a:t>
            </a:r>
            <a:endParaRPr lang="nb-NO" dirty="0" smtClean="0"/>
          </a:p>
          <a:p>
            <a:r>
              <a:rPr lang="nb-NO" dirty="0" err="1" smtClean="0"/>
              <a:t>Increasing</a:t>
            </a:r>
            <a:r>
              <a:rPr lang="nb-NO" dirty="0" smtClean="0"/>
              <a:t> </a:t>
            </a:r>
            <a:r>
              <a:rPr lang="nb-NO" dirty="0" err="1" smtClean="0"/>
              <a:t>user</a:t>
            </a:r>
            <a:r>
              <a:rPr lang="nb-NO" dirty="0" smtClean="0"/>
              <a:t> </a:t>
            </a:r>
            <a:r>
              <a:rPr lang="nb-NO" dirty="0" err="1" smtClean="0"/>
              <a:t>expectations</a:t>
            </a:r>
            <a:r>
              <a:rPr lang="nb-NO" dirty="0" smtClean="0"/>
              <a:t> for </a:t>
            </a:r>
            <a:r>
              <a:rPr lang="nb-NO" dirty="0" err="1" smtClean="0"/>
              <a:t>tools</a:t>
            </a:r>
            <a:r>
              <a:rPr lang="nb-NO" dirty="0" smtClean="0"/>
              <a:t> to </a:t>
            </a:r>
            <a:r>
              <a:rPr lang="nb-NO" dirty="0" err="1" smtClean="0"/>
              <a:t>visualize</a:t>
            </a:r>
            <a:r>
              <a:rPr lang="nb-NO" dirty="0" smtClean="0"/>
              <a:t> </a:t>
            </a:r>
            <a:r>
              <a:rPr lang="nb-NO" dirty="0" err="1" smtClean="0"/>
              <a:t>complex</a:t>
            </a:r>
            <a:r>
              <a:rPr lang="nb-NO" dirty="0" smtClean="0"/>
              <a:t> </a:t>
            </a:r>
            <a:r>
              <a:rPr lang="nb-NO" dirty="0" err="1" smtClean="0"/>
              <a:t>climate</a:t>
            </a:r>
            <a:r>
              <a:rPr lang="nb-NO" dirty="0" smtClean="0"/>
              <a:t> data</a:t>
            </a:r>
          </a:p>
          <a:p>
            <a:r>
              <a:rPr lang="nb-NO" dirty="0" smtClean="0"/>
              <a:t>Our </a:t>
            </a:r>
            <a:r>
              <a:rPr lang="nb-NO" dirty="0" err="1" smtClean="0"/>
              <a:t>community</a:t>
            </a:r>
            <a:r>
              <a:rPr lang="nb-NO" dirty="0" smtClean="0"/>
              <a:t> is </a:t>
            </a:r>
            <a:r>
              <a:rPr lang="nb-NO" dirty="0" err="1" smtClean="0"/>
              <a:t>impatient</a:t>
            </a:r>
            <a:r>
              <a:rPr lang="nb-NO" dirty="0" smtClean="0"/>
              <a:t> and it is </a:t>
            </a:r>
            <a:r>
              <a:rPr lang="nb-NO" dirty="0" err="1" smtClean="0"/>
              <a:t>now</a:t>
            </a:r>
            <a:r>
              <a:rPr lang="nb-NO" dirty="0" smtClean="0"/>
              <a:t> </a:t>
            </a:r>
            <a:r>
              <a:rPr lang="nb-NO" dirty="0" err="1" smtClean="0"/>
              <a:t>becoming</a:t>
            </a:r>
            <a:r>
              <a:rPr lang="nb-NO" dirty="0" smtClean="0"/>
              <a:t> </a:t>
            </a:r>
            <a:r>
              <a:rPr lang="nb-NO" dirty="0" err="1" smtClean="0"/>
              <a:t>critical</a:t>
            </a:r>
            <a:r>
              <a:rPr lang="nb-NO" dirty="0" smtClean="0"/>
              <a:t> to </a:t>
            </a:r>
            <a:r>
              <a:rPr lang="nb-NO" dirty="0" err="1" smtClean="0"/>
              <a:t>capitalize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efforts</a:t>
            </a:r>
            <a:r>
              <a:rPr lang="nb-NO" dirty="0" smtClean="0"/>
              <a:t> </a:t>
            </a:r>
            <a:r>
              <a:rPr lang="nb-NO" dirty="0" err="1" smtClean="0"/>
              <a:t>towards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deployment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effective</a:t>
            </a:r>
            <a:r>
              <a:rPr lang="nb-NO" dirty="0" smtClean="0"/>
              <a:t> services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55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do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expect</a:t>
            </a:r>
            <a:r>
              <a:rPr lang="nb-NO" dirty="0" smtClean="0"/>
              <a:t> from EOSC-Nordic?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Facilitate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sharing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data and </a:t>
            </a:r>
            <a:r>
              <a:rPr lang="nb-NO" dirty="0" err="1" smtClean="0"/>
              <a:t>compute</a:t>
            </a:r>
            <a:r>
              <a:rPr lang="nb-NO" dirty="0" smtClean="0"/>
              <a:t> </a:t>
            </a:r>
            <a:r>
              <a:rPr lang="nb-NO" dirty="0" err="1" smtClean="0"/>
              <a:t>across</a:t>
            </a:r>
            <a:r>
              <a:rPr lang="nb-NO" dirty="0" smtClean="0"/>
              <a:t> Nordic </a:t>
            </a:r>
            <a:r>
              <a:rPr lang="nb-NO" dirty="0" err="1" smtClean="0"/>
              <a:t>countries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Identify</a:t>
            </a:r>
            <a:r>
              <a:rPr lang="nb-NO" dirty="0" smtClean="0"/>
              <a:t> gaps for </a:t>
            </a:r>
            <a:r>
              <a:rPr lang="nb-NO" dirty="0" err="1" smtClean="0"/>
              <a:t>uptake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FAIR data </a:t>
            </a:r>
            <a:r>
              <a:rPr lang="nb-NO" dirty="0" err="1" smtClean="0"/>
              <a:t>practices</a:t>
            </a:r>
            <a:r>
              <a:rPr lang="nb-NO" dirty="0" smtClean="0"/>
              <a:t> </a:t>
            </a:r>
            <a:r>
              <a:rPr lang="nb-NO" dirty="0" err="1" smtClean="0"/>
              <a:t>across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/>
              <a:t>c</a:t>
            </a:r>
            <a:r>
              <a:rPr lang="nb-NO" dirty="0" err="1" smtClean="0"/>
              <a:t>limate</a:t>
            </a:r>
            <a:r>
              <a:rPr lang="nb-NO" dirty="0" smtClean="0"/>
              <a:t> </a:t>
            </a:r>
            <a:r>
              <a:rPr lang="nb-NO" dirty="0" err="1" smtClean="0"/>
              <a:t>community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Nordic </a:t>
            </a:r>
            <a:r>
              <a:rPr lang="nb-NO" dirty="0" err="1" smtClean="0"/>
              <a:t>countries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best all-in-</a:t>
            </a:r>
            <a:r>
              <a:rPr lang="nb-NO" dirty="0" err="1" smtClean="0"/>
              <a:t>one</a:t>
            </a:r>
            <a:r>
              <a:rPr lang="nb-NO" dirty="0" smtClean="0"/>
              <a:t> computer and </a:t>
            </a:r>
            <a:r>
              <a:rPr lang="nb-NO" dirty="0" err="1" smtClean="0"/>
              <a:t>storage</a:t>
            </a:r>
            <a:r>
              <a:rPr lang="nb-NO" dirty="0" smtClean="0"/>
              <a:t> </a:t>
            </a:r>
            <a:r>
              <a:rPr lang="nb-NO" dirty="0" err="1" smtClean="0"/>
              <a:t>solutions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Take</a:t>
            </a:r>
            <a:r>
              <a:rPr lang="nb-NO" dirty="0" smtClean="0"/>
              <a:t> over </a:t>
            </a:r>
            <a:r>
              <a:rPr lang="nb-NO" dirty="0" err="1" smtClean="0"/>
              <a:t>security</a:t>
            </a:r>
            <a:r>
              <a:rPr lang="nb-NO" dirty="0" smtClean="0"/>
              <a:t>, </a:t>
            </a:r>
            <a:r>
              <a:rPr lang="nb-NO" dirty="0" err="1" smtClean="0"/>
              <a:t>authentication</a:t>
            </a:r>
            <a:r>
              <a:rPr lang="nb-NO" dirty="0" smtClean="0"/>
              <a:t> and </a:t>
            </a:r>
            <a:r>
              <a:rPr lang="nb-NO" dirty="0" err="1" smtClean="0"/>
              <a:t>other</a:t>
            </a:r>
            <a:r>
              <a:rPr lang="nb-NO" dirty="0" smtClean="0"/>
              <a:t> administrative </a:t>
            </a:r>
            <a:r>
              <a:rPr lang="nb-NO" dirty="0" err="1" smtClean="0"/>
              <a:t>tasks</a:t>
            </a:r>
            <a:endParaRPr lang="nb-NO" dirty="0" smtClean="0"/>
          </a:p>
          <a:p>
            <a:r>
              <a:rPr lang="nb-NO" dirty="0" smtClean="0"/>
              <a:t>Support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deployment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ESM </a:t>
            </a:r>
            <a:r>
              <a:rPr lang="nb-NO" dirty="0" err="1" smtClean="0"/>
              <a:t>tools</a:t>
            </a:r>
            <a:r>
              <a:rPr lang="nb-NO" dirty="0" smtClean="0"/>
              <a:t> &amp; </a:t>
            </a:r>
            <a:r>
              <a:rPr lang="nb-NO" dirty="0" err="1" smtClean="0"/>
              <a:t>workflows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EOSC for </a:t>
            </a:r>
            <a:r>
              <a:rPr lang="nb-NO" dirty="0" err="1" smtClean="0"/>
              <a:t>running</a:t>
            </a:r>
            <a:r>
              <a:rPr lang="nb-NO" dirty="0" smtClean="0"/>
              <a:t> ESM </a:t>
            </a:r>
            <a:r>
              <a:rPr lang="nb-NO" dirty="0" err="1" smtClean="0"/>
              <a:t>models</a:t>
            </a:r>
            <a:r>
              <a:rPr lang="nb-NO" dirty="0" smtClean="0"/>
              <a:t>, </a:t>
            </a:r>
            <a:r>
              <a:rPr lang="nb-NO" dirty="0" err="1" smtClean="0"/>
              <a:t>processing</a:t>
            </a:r>
            <a:r>
              <a:rPr lang="nb-NO" dirty="0" smtClean="0"/>
              <a:t> and </a:t>
            </a:r>
            <a:r>
              <a:rPr lang="nb-NO" dirty="0" err="1" smtClean="0"/>
              <a:t>visualizing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outputs</a:t>
            </a:r>
          </a:p>
          <a:p>
            <a:pPr lvl="1">
              <a:buFontTx/>
              <a:buChar char="-"/>
            </a:pPr>
            <a:r>
              <a:rPr lang="nb-NO" dirty="0" err="1" smtClean="0"/>
              <a:t>Get</a:t>
            </a:r>
            <a:r>
              <a:rPr lang="nb-NO" dirty="0" smtClean="0"/>
              <a:t> feedback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current</a:t>
            </a:r>
            <a:r>
              <a:rPr lang="nb-NO" dirty="0" smtClean="0"/>
              <a:t> </a:t>
            </a:r>
            <a:r>
              <a:rPr lang="nb-NO" dirty="0" err="1" smtClean="0"/>
              <a:t>approach</a:t>
            </a:r>
            <a:r>
              <a:rPr lang="nb-NO" dirty="0" smtClean="0"/>
              <a:t> to </a:t>
            </a:r>
            <a:r>
              <a:rPr lang="nb-NO" dirty="0" err="1" smtClean="0"/>
              <a:t>adapt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practices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/>
              <a:t> </a:t>
            </a:r>
            <a:r>
              <a:rPr lang="nb-NO" dirty="0" smtClean="0"/>
              <a:t>«</a:t>
            </a:r>
            <a:r>
              <a:rPr lang="nb-NO" dirty="0" err="1" smtClean="0"/>
              <a:t>nomad</a:t>
            </a:r>
            <a:r>
              <a:rPr lang="nb-NO" dirty="0" smtClean="0"/>
              <a:t>» </a:t>
            </a:r>
            <a:r>
              <a:rPr lang="nb-NO" dirty="0" err="1" smtClean="0"/>
              <a:t>computing</a:t>
            </a:r>
            <a:r>
              <a:rPr lang="nb-NO" dirty="0" smtClean="0"/>
              <a:t> so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focus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Science 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4288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320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colfaxMedium</vt:lpstr>
      <vt:lpstr>Office Theme</vt:lpstr>
      <vt:lpstr>Open Research Demonstrator</vt:lpstr>
      <vt:lpstr>What do we have to offer to EOSC-Nordic?</vt:lpstr>
      <vt:lpstr>PowerPoint Presentation</vt:lpstr>
      <vt:lpstr>Adopted strategy and technical challenges</vt:lpstr>
      <vt:lpstr>What do we expect from EOSC-Nordic?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Research Demonstrator</dc:title>
  <dc:creator>Anne Claire Fouilloux</dc:creator>
  <cp:lastModifiedBy>Anne Claire Fouilloux</cp:lastModifiedBy>
  <cp:revision>66</cp:revision>
  <dcterms:created xsi:type="dcterms:W3CDTF">2019-05-10T13:38:33Z</dcterms:created>
  <dcterms:modified xsi:type="dcterms:W3CDTF">2019-05-12T19:33:20Z</dcterms:modified>
</cp:coreProperties>
</file>