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61" r:id="rId4"/>
    <p:sldId id="266" r:id="rId5"/>
    <p:sldId id="277" r:id="rId6"/>
    <p:sldId id="281" r:id="rId7"/>
    <p:sldId id="284" r:id="rId8"/>
    <p:sldId id="290" r:id="rId9"/>
    <p:sldId id="292" r:id="rId10"/>
    <p:sldId id="293" r:id="rId11"/>
    <p:sldId id="294" r:id="rId12"/>
    <p:sldId id="273" r:id="rId13"/>
    <p:sldId id="260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5" autoAdjust="0"/>
    <p:restoredTop sz="94660"/>
  </p:normalViewPr>
  <p:slideViewPr>
    <p:cSldViewPr snapToGrid="0">
      <p:cViewPr>
        <p:scale>
          <a:sx n="40" d="100"/>
          <a:sy n="40" d="100"/>
        </p:scale>
        <p:origin x="94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8379-9C0E-44A7-B1D3-768D726D3F93}" type="datetimeFigureOut">
              <a:rPr lang="nb-NO" smtClean="0"/>
              <a:t>08.05.2019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821C-3E73-43FE-9C32-9970379BC0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252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8379-9C0E-44A7-B1D3-768D726D3F93}" type="datetimeFigureOut">
              <a:rPr lang="nb-NO" smtClean="0"/>
              <a:t>08.05.2019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821C-3E73-43FE-9C32-9970379BC0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185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8379-9C0E-44A7-B1D3-768D726D3F93}" type="datetimeFigureOut">
              <a:rPr lang="nb-NO" smtClean="0"/>
              <a:t>08.05.2019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821C-3E73-43FE-9C32-9970379BC0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531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8379-9C0E-44A7-B1D3-768D726D3F93}" type="datetimeFigureOut">
              <a:rPr lang="nb-NO" smtClean="0"/>
              <a:t>08.05.2019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821C-3E73-43FE-9C32-9970379BC0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036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8379-9C0E-44A7-B1D3-768D726D3F93}" type="datetimeFigureOut">
              <a:rPr lang="nb-NO" smtClean="0"/>
              <a:t>08.05.2019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821C-3E73-43FE-9C32-9970379BC0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633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8379-9C0E-44A7-B1D3-768D726D3F93}" type="datetimeFigureOut">
              <a:rPr lang="nb-NO" smtClean="0"/>
              <a:t>08.05.2019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821C-3E73-43FE-9C32-9970379BC0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156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8379-9C0E-44A7-B1D3-768D726D3F93}" type="datetimeFigureOut">
              <a:rPr lang="nb-NO" smtClean="0"/>
              <a:t>08.05.2019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821C-3E73-43FE-9C32-9970379BC0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177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8379-9C0E-44A7-B1D3-768D726D3F93}" type="datetimeFigureOut">
              <a:rPr lang="nb-NO" smtClean="0"/>
              <a:t>08.05.2019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821C-3E73-43FE-9C32-9970379BC0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937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8379-9C0E-44A7-B1D3-768D726D3F93}" type="datetimeFigureOut">
              <a:rPr lang="nb-NO" smtClean="0"/>
              <a:t>08.05.2019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821C-3E73-43FE-9C32-9970379BC0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95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8379-9C0E-44A7-B1D3-768D726D3F93}" type="datetimeFigureOut">
              <a:rPr lang="nb-NO" smtClean="0"/>
              <a:t>08.05.2019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821C-3E73-43FE-9C32-9970379BC0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380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8379-9C0E-44A7-B1D3-768D726D3F93}" type="datetimeFigureOut">
              <a:rPr lang="nb-NO" smtClean="0"/>
              <a:t>08.05.2019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821C-3E73-43FE-9C32-9970379BC0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99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18379-9C0E-44A7-B1D3-768D726D3F93}" type="datetimeFigureOut">
              <a:rPr lang="nb-NO" smtClean="0"/>
              <a:t>08.05.2019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B821C-3E73-43FE-9C32-9970379BC0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244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eo-ronchetti/Pointillis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0.png"/><Relationship Id="rId18" Type="http://schemas.openxmlformats.org/officeDocument/2006/relationships/image" Target="../media/image53.png"/><Relationship Id="rId3" Type="http://schemas.openxmlformats.org/officeDocument/2006/relationships/image" Target="../media/image28.png"/><Relationship Id="rId21" Type="http://schemas.openxmlformats.org/officeDocument/2006/relationships/image" Target="../media/image55.jpeg"/><Relationship Id="rId7" Type="http://schemas.openxmlformats.org/officeDocument/2006/relationships/image" Target="../media/image33.pn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image" Target="../media/image29.png"/><Relationship Id="rId16" Type="http://schemas.openxmlformats.org/officeDocument/2006/relationships/image" Target="../media/image27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8.png"/><Relationship Id="rId24" Type="http://schemas.openxmlformats.org/officeDocument/2006/relationships/image" Target="../media/image9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6.png"/><Relationship Id="rId19" Type="http://schemas.openxmlformats.org/officeDocument/2006/relationships/image" Target="../media/image54.png"/><Relationship Id="rId4" Type="http://schemas.openxmlformats.org/officeDocument/2006/relationships/image" Target="../media/image30.png"/><Relationship Id="rId9" Type="http://schemas.openxmlformats.org/officeDocument/2006/relationships/image" Target="../media/image7.png"/><Relationship Id="rId14" Type="http://schemas.openxmlformats.org/officeDocument/2006/relationships/image" Target="../media/image51.png"/><Relationship Id="rId22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nersc.no/project/ines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undation.mozilla.org/en/opportunity/mozilla-open-leaders/" TargetMode="External"/><Relationship Id="rId5" Type="http://schemas.openxmlformats.org/officeDocument/2006/relationships/hyperlink" Target="https://neic.no/nicest/" TargetMode="External"/><Relationship Id="rId4" Type="http://schemas.openxmlformats.org/officeDocument/2006/relationships/image" Target="../media/image3.jpeg"/><Relationship Id="rId9" Type="http://schemas.openxmlformats.org/officeDocument/2006/relationships/hyperlink" Target="https://nordicesmhub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Relationship Id="rId1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47.png"/><Relationship Id="rId4" Type="http://schemas.openxmlformats.org/officeDocument/2006/relationships/image" Target="../media/image15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0" y="88639"/>
            <a:ext cx="6645667" cy="6615251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5941888" y="1269367"/>
            <a:ext cx="6250112" cy="2288658"/>
          </a:xfrm>
        </p:spPr>
        <p:txBody>
          <a:bodyPr/>
          <a:lstStyle/>
          <a:p>
            <a:r>
              <a:rPr lang="nb-NO" b="1" dirty="0" err="1"/>
              <a:t>Repurposing</a:t>
            </a:r>
            <a:r>
              <a:rPr lang="nb-NO" b="1" dirty="0"/>
              <a:t> </a:t>
            </a:r>
            <a:r>
              <a:rPr lang="nb-NO" b="1" dirty="0" smtClean="0"/>
              <a:t/>
            </a:r>
            <a:br>
              <a:rPr lang="nb-NO" b="1" dirty="0" smtClean="0"/>
            </a:br>
            <a:r>
              <a:rPr lang="nb-NO" b="1" dirty="0" err="1" smtClean="0"/>
              <a:t>Climate</a:t>
            </a:r>
            <a:r>
              <a:rPr lang="nb-NO" b="1" dirty="0" smtClean="0"/>
              <a:t> </a:t>
            </a:r>
            <a:r>
              <a:rPr lang="nb-NO" b="1" dirty="0"/>
              <a:t>Data</a:t>
            </a:r>
            <a:endParaRPr lang="nb-NO" dirty="0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4357955" y="364638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i="1" dirty="0" smtClean="0">
                <a:solidFill>
                  <a:schemeClr val="accent1">
                    <a:lumMod val="75000"/>
                  </a:schemeClr>
                </a:solidFill>
              </a:rPr>
              <a:t>Anne Fouilloux</a:t>
            </a:r>
            <a:r>
              <a:rPr lang="nb-NO" i="1" baseline="30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47" y="6470666"/>
            <a:ext cx="6830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smtClean="0"/>
              <a:t>Image </a:t>
            </a:r>
            <a:r>
              <a:rPr lang="nb-NO" dirty="0" err="1" smtClean="0"/>
              <a:t>generated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>
                <a:hlinkClick r:id="rId3"/>
              </a:rPr>
              <a:t>https://github.com/matteo-ronchetti/Pointillism</a:t>
            </a:r>
            <a:endParaRPr lang="nb-NO" dirty="0"/>
          </a:p>
          <a:p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7064564" y="4206212"/>
            <a:ext cx="4665729" cy="133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i="1" dirty="0" err="1">
                <a:solidFill>
                  <a:schemeClr val="accent1">
                    <a:lumMod val="50000"/>
                  </a:schemeClr>
                </a:solidFill>
              </a:rPr>
              <a:t>Bérénice</a:t>
            </a:r>
            <a:r>
              <a:rPr lang="nb-NO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b-NO" b="1" i="1" dirty="0" smtClean="0">
                <a:solidFill>
                  <a:schemeClr val="accent1">
                    <a:lumMod val="50000"/>
                  </a:schemeClr>
                </a:solidFill>
              </a:rPr>
              <a:t>Batut</a:t>
            </a:r>
            <a:r>
              <a:rPr lang="nb-NO" b="1" i="1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nb-NO" b="1" i="1" dirty="0" smtClean="0">
                <a:solidFill>
                  <a:schemeClr val="accent1">
                    <a:lumMod val="50000"/>
                  </a:schemeClr>
                </a:solidFill>
              </a:rPr>
              <a:t>, Björn Grüning</a:t>
            </a:r>
            <a:r>
              <a:rPr lang="nb-NO" b="1" i="1" baseline="30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nb-NO" b="1" i="1" dirty="0" smtClean="0">
                <a:solidFill>
                  <a:schemeClr val="accent1">
                    <a:lumMod val="50000"/>
                  </a:schemeClr>
                </a:solidFill>
              </a:rPr>
              <a:t>, Jean Iaquinta</a:t>
            </a:r>
            <a:r>
              <a:rPr lang="nb-NO" b="1" i="1" baseline="30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nb-NO" b="1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nb-NO" b="1" i="1" dirty="0" err="1" smtClean="0">
                <a:solidFill>
                  <a:schemeClr val="accent1">
                    <a:lumMod val="50000"/>
                  </a:schemeClr>
                </a:solidFill>
              </a:rPr>
              <a:t>Yvan</a:t>
            </a:r>
            <a:r>
              <a:rPr lang="nb-NO" b="1" i="1" dirty="0" smtClean="0">
                <a:solidFill>
                  <a:schemeClr val="accent1">
                    <a:lumMod val="50000"/>
                  </a:schemeClr>
                </a:solidFill>
              </a:rPr>
              <a:t> Le Bras</a:t>
            </a:r>
            <a:r>
              <a:rPr lang="nb-NO" b="1" i="1" baseline="300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nb-NO" b="1" i="1" dirty="0" smtClean="0">
                <a:solidFill>
                  <a:schemeClr val="accent1">
                    <a:lumMod val="50000"/>
                  </a:schemeClr>
                </a:solidFill>
              </a:rPr>
              <a:t> and @</a:t>
            </a:r>
            <a:r>
              <a:rPr lang="nb-NO" b="1" i="1" dirty="0" err="1" smtClean="0">
                <a:solidFill>
                  <a:schemeClr val="accent1">
                    <a:lumMod val="50000"/>
                  </a:schemeClr>
                </a:solidFill>
              </a:rPr>
              <a:t>galaxyproject</a:t>
            </a:r>
            <a:r>
              <a:rPr lang="nb-NO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nb-NO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692616" y="5870502"/>
            <a:ext cx="34070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i="1" baseline="30000" dirty="0" smtClean="0"/>
              <a:t>1 </a:t>
            </a:r>
            <a:r>
              <a:rPr lang="nb-NO" b="1" i="1" dirty="0" err="1" smtClean="0"/>
              <a:t>University</a:t>
            </a:r>
            <a:r>
              <a:rPr lang="nb-NO" b="1" i="1" dirty="0" smtClean="0"/>
              <a:t> </a:t>
            </a:r>
            <a:r>
              <a:rPr lang="nb-NO" b="1" i="1" dirty="0" err="1" smtClean="0"/>
              <a:t>of</a:t>
            </a:r>
            <a:r>
              <a:rPr lang="nb-NO" b="1" i="1" dirty="0" smtClean="0"/>
              <a:t> Oslo, Norway</a:t>
            </a:r>
          </a:p>
          <a:p>
            <a:r>
              <a:rPr lang="nb-NO" b="1" i="1" baseline="30000" dirty="0"/>
              <a:t>2 </a:t>
            </a:r>
            <a:r>
              <a:rPr lang="nb-NO" b="1" i="1" dirty="0" err="1"/>
              <a:t>University</a:t>
            </a:r>
            <a:r>
              <a:rPr lang="nb-NO" b="1" i="1" dirty="0"/>
              <a:t> </a:t>
            </a:r>
            <a:r>
              <a:rPr lang="nb-NO" b="1" i="1" dirty="0" err="1"/>
              <a:t>of</a:t>
            </a:r>
            <a:r>
              <a:rPr lang="nb-NO" b="1" i="1" dirty="0"/>
              <a:t> Freiburg, Germany</a:t>
            </a:r>
          </a:p>
          <a:p>
            <a:r>
              <a:rPr lang="nb-NO" b="1" i="1" baseline="30000" dirty="0" smtClean="0"/>
              <a:t>3 </a:t>
            </a:r>
            <a:r>
              <a:rPr lang="nb-NO" b="1" i="1" dirty="0" smtClean="0"/>
              <a:t>Natural </a:t>
            </a:r>
            <a:r>
              <a:rPr lang="nb-NO" b="1" i="1" dirty="0" err="1" smtClean="0"/>
              <a:t>History</a:t>
            </a:r>
            <a:r>
              <a:rPr lang="nb-NO" b="1" i="1" dirty="0" smtClean="0"/>
              <a:t> Museum, France</a:t>
            </a:r>
            <a:endParaRPr lang="nb-NO" b="1" i="1" dirty="0"/>
          </a:p>
        </p:txBody>
      </p:sp>
    </p:spTree>
    <p:extLst>
      <p:ext uri="{BB962C8B-B14F-4D97-AF65-F5344CB8AC3E}">
        <p14:creationId xmlns:p14="http://schemas.microsoft.com/office/powerpoint/2010/main" val="1654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3863" y="201432"/>
            <a:ext cx="11899499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b-NO" dirty="0" err="1" smtClean="0"/>
              <a:t>Example</a:t>
            </a:r>
            <a:r>
              <a:rPr lang="nb-NO" dirty="0" smtClean="0"/>
              <a:t>:  </a:t>
            </a:r>
            <a:r>
              <a:rPr lang="nb-NO" dirty="0" err="1" smtClean="0"/>
              <a:t>Coupling</a:t>
            </a:r>
            <a:r>
              <a:rPr lang="nb-NO" dirty="0" smtClean="0"/>
              <a:t> </a:t>
            </a:r>
            <a:r>
              <a:rPr lang="nb-NO" dirty="0" err="1" smtClean="0"/>
              <a:t>climate</a:t>
            </a:r>
            <a:r>
              <a:rPr lang="nb-NO" dirty="0" smtClean="0"/>
              <a:t> and </a:t>
            </a:r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models</a:t>
            </a:r>
            <a:endParaRPr lang="nb-NO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" y="3407292"/>
            <a:ext cx="1195607" cy="1195607"/>
          </a:xfrm>
          <a:prstGeom prst="rect">
            <a:avLst/>
          </a:prstGeom>
        </p:spPr>
      </p:pic>
      <p:sp>
        <p:nvSpPr>
          <p:cNvPr id="62" name="Left-Right Arrow 61"/>
          <p:cNvSpPr/>
          <p:nvPr/>
        </p:nvSpPr>
        <p:spPr>
          <a:xfrm>
            <a:off x="1164796" y="3966746"/>
            <a:ext cx="1178926" cy="3941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5" name="Group 4"/>
          <p:cNvGrpSpPr/>
          <p:nvPr/>
        </p:nvGrpSpPr>
        <p:grpSpPr>
          <a:xfrm>
            <a:off x="781887" y="2334155"/>
            <a:ext cx="1971249" cy="1344611"/>
            <a:chOff x="210745" y="1964349"/>
            <a:chExt cx="2401623" cy="16052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78" y="2137361"/>
              <a:ext cx="529019" cy="52901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04" y="2674667"/>
              <a:ext cx="438212" cy="438212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874" y="2904024"/>
              <a:ext cx="393634" cy="39363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929" y="2137361"/>
              <a:ext cx="629628" cy="629628"/>
            </a:xfrm>
            <a:prstGeom prst="rect">
              <a:avLst/>
            </a:prstGeom>
          </p:spPr>
        </p:pic>
        <p:sp>
          <p:nvSpPr>
            <p:cNvPr id="57" name="Oval 56"/>
            <p:cNvSpPr/>
            <p:nvPr/>
          </p:nvSpPr>
          <p:spPr>
            <a:xfrm>
              <a:off x="210745" y="1964349"/>
              <a:ext cx="2401623" cy="160527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1955" y="3006297"/>
              <a:ext cx="361623" cy="36162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25764" y="2697920"/>
              <a:ext cx="523049" cy="521606"/>
            </a:xfrm>
            <a:prstGeom prst="rect">
              <a:avLst/>
            </a:prstGeom>
          </p:spPr>
        </p:pic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0863" y="2110874"/>
            <a:ext cx="3202290" cy="180128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5074" y="1295726"/>
            <a:ext cx="2205893" cy="65748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59" y="3654781"/>
            <a:ext cx="966435" cy="966435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9107813" y="866677"/>
            <a:ext cx="2945411" cy="1801319"/>
            <a:chOff x="-386840" y="5993141"/>
            <a:chExt cx="5680736" cy="3479334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908973" y="6667449"/>
              <a:ext cx="3160332" cy="141546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386840" y="5993141"/>
              <a:ext cx="5680736" cy="3479334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37087" y="8073304"/>
              <a:ext cx="3311497" cy="1144715"/>
            </a:xfrm>
            <a:prstGeom prst="rect">
              <a:avLst/>
            </a:prstGeom>
          </p:spPr>
        </p:pic>
      </p:grpSp>
      <p:pic>
        <p:nvPicPr>
          <p:cNvPr id="110" name="Picture 10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0904" y="4765065"/>
            <a:ext cx="1406705" cy="4192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81525" y="5015103"/>
            <a:ext cx="13006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200" b="1" dirty="0" err="1" smtClean="0"/>
              <a:t>workflow</a:t>
            </a:r>
            <a:endParaRPr lang="nb-NO" sz="2200" b="1" dirty="0"/>
          </a:p>
        </p:txBody>
      </p:sp>
      <p:sp>
        <p:nvSpPr>
          <p:cNvPr id="111" name="Right Arrow 110"/>
          <p:cNvSpPr/>
          <p:nvPr/>
        </p:nvSpPr>
        <p:spPr>
          <a:xfrm rot="10800000" flipH="1">
            <a:off x="3596958" y="3920120"/>
            <a:ext cx="1054462" cy="370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2" name="Right Arrow 111"/>
          <p:cNvSpPr/>
          <p:nvPr/>
        </p:nvSpPr>
        <p:spPr>
          <a:xfrm rot="19522827">
            <a:off x="3577355" y="2113624"/>
            <a:ext cx="1054462" cy="370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3" name="Right Arrow 112"/>
          <p:cNvSpPr/>
          <p:nvPr/>
        </p:nvSpPr>
        <p:spPr>
          <a:xfrm rot="1345186" flipV="1">
            <a:off x="3612035" y="4782139"/>
            <a:ext cx="1054462" cy="370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151" y="1348232"/>
            <a:ext cx="926564" cy="926564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99" y="3612626"/>
            <a:ext cx="764269" cy="764269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80" y="2643668"/>
            <a:ext cx="762106" cy="762106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34" y="5955120"/>
            <a:ext cx="625199" cy="625199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981" y="4747155"/>
            <a:ext cx="592904" cy="592904"/>
          </a:xfrm>
          <a:prstGeom prst="rect">
            <a:avLst/>
          </a:prstGeom>
        </p:spPr>
      </p:pic>
      <p:sp>
        <p:nvSpPr>
          <p:cNvPr id="119" name="Right Arrow 118"/>
          <p:cNvSpPr/>
          <p:nvPr/>
        </p:nvSpPr>
        <p:spPr>
          <a:xfrm rot="20721210">
            <a:off x="3614460" y="3085763"/>
            <a:ext cx="1054462" cy="370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0" name="Right Arrow 119"/>
          <p:cNvSpPr/>
          <p:nvPr/>
        </p:nvSpPr>
        <p:spPr>
          <a:xfrm rot="2244517" flipV="1">
            <a:off x="3557520" y="5787602"/>
            <a:ext cx="1054462" cy="370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9" name="Group 128"/>
          <p:cNvGrpSpPr/>
          <p:nvPr/>
        </p:nvGrpSpPr>
        <p:grpSpPr>
          <a:xfrm>
            <a:off x="8756995" y="3559021"/>
            <a:ext cx="2949582" cy="2125311"/>
            <a:chOff x="-2170359" y="5211165"/>
            <a:chExt cx="6952830" cy="3910967"/>
          </a:xfrm>
        </p:grpSpPr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2170359" y="5211165"/>
              <a:ext cx="6952830" cy="3910967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-529737" y="6376426"/>
              <a:ext cx="3673067" cy="2209309"/>
            </a:xfrm>
            <a:prstGeom prst="rect">
              <a:avLst/>
            </a:prstGeom>
          </p:spPr>
        </p:pic>
      </p:grpSp>
      <p:pic>
        <p:nvPicPr>
          <p:cNvPr id="132" name="Picture 1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2812" y="4978490"/>
            <a:ext cx="3202290" cy="1801288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416" y="5389164"/>
            <a:ext cx="1392969" cy="1386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98" y="2832146"/>
            <a:ext cx="2364816" cy="2286319"/>
          </a:xfrm>
          <a:prstGeom prst="rect">
            <a:avLst/>
          </a:prstGeom>
        </p:spPr>
      </p:pic>
      <p:sp>
        <p:nvSpPr>
          <p:cNvPr id="134" name="Rectangle 133"/>
          <p:cNvSpPr/>
          <p:nvPr/>
        </p:nvSpPr>
        <p:spPr>
          <a:xfrm>
            <a:off x="522713" y="1810897"/>
            <a:ext cx="2594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800" b="1" dirty="0" smtClean="0"/>
              <a:t>Research Object</a:t>
            </a:r>
            <a:endParaRPr lang="nb-NO" sz="28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744454" y="1139177"/>
            <a:ext cx="1079778" cy="5642221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37" y="3793549"/>
            <a:ext cx="457264" cy="457264"/>
          </a:xfrm>
          <a:prstGeom prst="rect">
            <a:avLst/>
          </a:prstGeom>
        </p:spPr>
      </p:pic>
      <p:pic>
        <p:nvPicPr>
          <p:cNvPr id="136" name="Picture 2" descr="RÃ©sultat de recherche d'images pour &quot;jupyterlab terminal&quot;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470" y="5882463"/>
            <a:ext cx="2578754" cy="87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8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29125" y="183818"/>
            <a:ext cx="10515600" cy="884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 err="1" smtClean="0"/>
              <a:t>Lessons</a:t>
            </a:r>
            <a:r>
              <a:rPr lang="nb-NO" dirty="0" smtClean="0"/>
              <a:t> </a:t>
            </a:r>
            <a:r>
              <a:rPr lang="nb-NO" dirty="0" err="1" smtClean="0"/>
              <a:t>learnt</a:t>
            </a:r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18" y="2405021"/>
            <a:ext cx="1813620" cy="181362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488037" y="2167501"/>
            <a:ext cx="7276215" cy="2597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b-NO" sz="7200" b="1" dirty="0" smtClean="0"/>
              <a:t>First, be </a:t>
            </a:r>
            <a:r>
              <a:rPr lang="nb-NO" sz="7200" b="1" dirty="0" err="1" smtClean="0"/>
              <a:t>patient</a:t>
            </a:r>
            <a:r>
              <a:rPr lang="nb-NO" sz="7200" b="1" dirty="0" smtClean="0"/>
              <a:t>…</a:t>
            </a:r>
            <a:endParaRPr lang="nb-NO" sz="7200" dirty="0"/>
          </a:p>
        </p:txBody>
      </p:sp>
    </p:spTree>
    <p:extLst>
      <p:ext uri="{BB962C8B-B14F-4D97-AF65-F5344CB8AC3E}">
        <p14:creationId xmlns:p14="http://schemas.microsoft.com/office/powerpoint/2010/main" val="13997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alaxy Training Net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232" y="3156425"/>
            <a:ext cx="5002273" cy="237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www.uio.no/english/for-employees/support/research/research-data/training/carpentry/uio-carpentry-6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970" y="5910923"/>
            <a:ext cx="4960558" cy="82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RÃ©sultat de recherche d'images pour &quot;The carpentries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30" y="1390693"/>
            <a:ext cx="3773069" cy="198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CodeRefinery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03" y="2123639"/>
            <a:ext cx="4100071" cy="304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857875"/>
            <a:ext cx="5305425" cy="1000125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744619" y="-2295081"/>
            <a:ext cx="78050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48030" y="0"/>
            <a:ext cx="11407086" cy="160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b-NO" sz="6000" b="1" dirty="0" smtClean="0"/>
              <a:t>Second, training is </a:t>
            </a:r>
            <a:r>
              <a:rPr lang="nb-NO" sz="6000" b="1" dirty="0" err="1" smtClean="0"/>
              <a:t>paramount</a:t>
            </a:r>
            <a:endParaRPr lang="nb-NO" sz="6000" dirty="0"/>
          </a:p>
        </p:txBody>
      </p:sp>
    </p:spTree>
    <p:extLst>
      <p:ext uri="{BB962C8B-B14F-4D97-AF65-F5344CB8AC3E}">
        <p14:creationId xmlns:p14="http://schemas.microsoft.com/office/powerpoint/2010/main" val="16512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102"/>
            <a:ext cx="10515600" cy="1325563"/>
          </a:xfrm>
        </p:spPr>
        <p:txBody>
          <a:bodyPr/>
          <a:lstStyle/>
          <a:p>
            <a:r>
              <a:rPr lang="nb-NO" dirty="0" err="1" smtClean="0"/>
              <a:t>What’s</a:t>
            </a:r>
            <a:r>
              <a:rPr lang="nb-NO" dirty="0" smtClean="0"/>
              <a:t> </a:t>
            </a:r>
            <a:r>
              <a:rPr lang="nb-NO" dirty="0" err="1" smtClean="0"/>
              <a:t>next</a:t>
            </a:r>
            <a:r>
              <a:rPr lang="nb-NO" dirty="0" smtClean="0"/>
              <a:t>?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06" y="4199543"/>
            <a:ext cx="1190712" cy="1190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06" y="2191880"/>
            <a:ext cx="972732" cy="9727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807" y="1787085"/>
            <a:ext cx="972732" cy="972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22" y="1737446"/>
            <a:ext cx="972732" cy="9727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18479" y="5282815"/>
            <a:ext cx="3036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Compute &amp; Storage</a:t>
            </a:r>
            <a:endParaRPr lang="en-US" sz="2800" baseline="300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3584386" y="1440398"/>
            <a:ext cx="4751749" cy="465282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558275" y="3114973"/>
            <a:ext cx="4803969" cy="1133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 smtClean="0"/>
              <a:t>EOSC-Nordic </a:t>
            </a:r>
            <a:r>
              <a:rPr lang="nb-NO" dirty="0" err="1" smtClean="0"/>
              <a:t>project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861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www.nersc.no/sites/www.nersc.no/files/imagecache/one_third/in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4" y="418469"/>
            <a:ext cx="902034" cy="84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303606" y="555049"/>
            <a:ext cx="99098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3000" i="1" dirty="0" smtClean="0">
                <a:solidFill>
                  <a:srgbClr val="323232"/>
                </a:solidFill>
              </a:rPr>
              <a:t>INES - </a:t>
            </a:r>
            <a:r>
              <a:rPr lang="nb-NO" sz="3000" i="1" dirty="0" smtClean="0">
                <a:solidFill>
                  <a:srgbClr val="323232"/>
                </a:solidFill>
                <a:hlinkClick r:id="rId3"/>
              </a:rPr>
              <a:t>Infrastructure </a:t>
            </a:r>
            <a:r>
              <a:rPr lang="nb-NO" sz="3000" i="1" dirty="0">
                <a:solidFill>
                  <a:srgbClr val="323232"/>
                </a:solidFill>
                <a:hlinkClick r:id="rId3"/>
              </a:rPr>
              <a:t>for Norwegian Earth System </a:t>
            </a:r>
            <a:r>
              <a:rPr lang="nb-NO" sz="3000" i="1" dirty="0" err="1" smtClean="0">
                <a:solidFill>
                  <a:srgbClr val="323232"/>
                </a:solidFill>
                <a:hlinkClick r:id="rId3"/>
              </a:rPr>
              <a:t>modelling</a:t>
            </a:r>
            <a:r>
              <a:rPr lang="nb-NO" sz="3000" i="1" dirty="0" smtClean="0">
                <a:solidFill>
                  <a:srgbClr val="323232"/>
                </a:solidFill>
                <a:hlinkClick r:id="rId3"/>
              </a:rPr>
              <a:t> </a:t>
            </a:r>
            <a:endParaRPr lang="nb-NO" sz="3000" i="1" dirty="0" smtClean="0">
              <a:solidFill>
                <a:srgbClr val="323232"/>
              </a:solidFill>
            </a:endParaRPr>
          </a:p>
          <a:p>
            <a:r>
              <a:rPr lang="nb-NO" sz="3000" i="1" dirty="0" smtClean="0">
                <a:solidFill>
                  <a:srgbClr val="323232"/>
                </a:solidFill>
              </a:rPr>
              <a:t>(NRC grant </a:t>
            </a:r>
            <a:r>
              <a:rPr lang="nb-NO" sz="3000" dirty="0"/>
              <a:t>270061</a:t>
            </a:r>
            <a:r>
              <a:rPr lang="nb-NO" sz="3000" i="1" dirty="0" smtClean="0">
                <a:solidFill>
                  <a:srgbClr val="323232"/>
                </a:solidFill>
              </a:rPr>
              <a:t>)</a:t>
            </a:r>
            <a:endParaRPr lang="nb-NO" sz="3000" i="1" dirty="0">
              <a:solidFill>
                <a:srgbClr val="323232"/>
              </a:solidFill>
              <a:effectLst/>
            </a:endParaRPr>
          </a:p>
        </p:txBody>
      </p:sp>
      <p:pic>
        <p:nvPicPr>
          <p:cNvPr id="10" name="Picture 4" descr="RÃ©sultat de recherche d'images pour &quot;Neic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67" y="3968507"/>
            <a:ext cx="777155" cy="77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019654" y="4157030"/>
            <a:ext cx="104976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dirty="0">
                <a:solidFill>
                  <a:srgbClr val="000000"/>
                </a:solidFill>
                <a:hlinkClick r:id="rId5"/>
              </a:rPr>
              <a:t>Nordic Infrastructure Collaboration on Earth System </a:t>
            </a:r>
            <a:r>
              <a:rPr lang="en-US" sz="3000" i="1" dirty="0" smtClean="0">
                <a:solidFill>
                  <a:srgbClr val="000000"/>
                </a:solidFill>
                <a:hlinkClick r:id="rId5"/>
              </a:rPr>
              <a:t>Tools </a:t>
            </a:r>
            <a:r>
              <a:rPr lang="en-US" sz="3000" i="1" dirty="0" smtClean="0">
                <a:solidFill>
                  <a:srgbClr val="000000"/>
                </a:solidFill>
              </a:rPr>
              <a:t>(NICEST)</a:t>
            </a:r>
            <a:endParaRPr lang="nb-NO" sz="3000" i="1" dirty="0"/>
          </a:p>
        </p:txBody>
      </p:sp>
      <p:sp>
        <p:nvSpPr>
          <p:cNvPr id="12" name="Rectangle 11"/>
          <p:cNvSpPr/>
          <p:nvPr/>
        </p:nvSpPr>
        <p:spPr>
          <a:xfrm>
            <a:off x="579163" y="5562309"/>
            <a:ext cx="49725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u="sng" dirty="0">
                <a:solidFill>
                  <a:srgbClr val="23527C"/>
                </a:solidFill>
                <a:hlinkClick r:id="rId6"/>
              </a:rPr>
              <a:t>Mozilla Open Leaders</a:t>
            </a:r>
            <a:r>
              <a:rPr lang="en-US" sz="3000" i="1" dirty="0">
                <a:solidFill>
                  <a:srgbClr val="363636"/>
                </a:solidFill>
              </a:rPr>
              <a:t> </a:t>
            </a:r>
            <a:r>
              <a:rPr lang="en-US" sz="3000" i="1" dirty="0" smtClean="0">
                <a:solidFill>
                  <a:srgbClr val="363636"/>
                </a:solidFill>
              </a:rPr>
              <a:t>Program</a:t>
            </a:r>
            <a:endParaRPr lang="nb-NO" sz="3000" i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3884" y="5327880"/>
            <a:ext cx="1687930" cy="511428"/>
          </a:xfrm>
          <a:prstGeom prst="rect">
            <a:avLst/>
          </a:prstGeom>
        </p:spPr>
      </p:pic>
      <p:pic>
        <p:nvPicPr>
          <p:cNvPr id="14" name="Picture 2" descr="nordicESMHub_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55" y="2167976"/>
            <a:ext cx="1287316" cy="80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1879471" y="2816212"/>
            <a:ext cx="5302343" cy="489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fontAlgn="base"/>
            <a:r>
              <a:rPr lang="nb-NO" sz="3000" i="1" u="sng" dirty="0" smtClean="0">
                <a:hlinkClick r:id="rId9"/>
              </a:rPr>
              <a:t>https</a:t>
            </a:r>
            <a:r>
              <a:rPr lang="nb-NO" sz="3000" i="1" u="sng" dirty="0">
                <a:hlinkClick r:id="rId9"/>
              </a:rPr>
              <a:t>://nordicesmhub.github.io</a:t>
            </a:r>
            <a:r>
              <a:rPr lang="nb-NO" sz="3000" i="1" u="sng" dirty="0" smtClean="0">
                <a:hlinkClick r:id="rId9"/>
              </a:rPr>
              <a:t>/</a:t>
            </a:r>
            <a:endParaRPr lang="nb-NO" sz="3000" i="1" dirty="0"/>
          </a:p>
        </p:txBody>
      </p:sp>
    </p:spTree>
    <p:extLst>
      <p:ext uri="{BB962C8B-B14F-4D97-AF65-F5344CB8AC3E}">
        <p14:creationId xmlns:p14="http://schemas.microsoft.com/office/powerpoint/2010/main" val="545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698" y="0"/>
            <a:ext cx="10515600" cy="1325563"/>
          </a:xfrm>
        </p:spPr>
        <p:txBody>
          <a:bodyPr/>
          <a:lstStyle/>
          <a:p>
            <a:pPr algn="ctr"/>
            <a:r>
              <a:rPr lang="nb-NO" dirty="0" err="1" smtClean="0"/>
              <a:t>Overview</a:t>
            </a:r>
            <a:endParaRPr lang="nb-NO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6698" y="2257609"/>
            <a:ext cx="11341142" cy="393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3200" dirty="0" smtClean="0"/>
              <a:t>Why and what for?</a:t>
            </a:r>
          </a:p>
          <a:p>
            <a:pPr>
              <a:spcAft>
                <a:spcPts val="1800"/>
              </a:spcAft>
            </a:pPr>
            <a:r>
              <a:rPr lang="en-US" sz="3200" dirty="0" smtClean="0"/>
              <a:t>What have we done so far to make climate data and models more reusable?</a:t>
            </a:r>
          </a:p>
          <a:p>
            <a:pPr>
              <a:spcAft>
                <a:spcPts val="1800"/>
              </a:spcAft>
            </a:pPr>
            <a:r>
              <a:rPr lang="en-US" sz="3200" dirty="0" smtClean="0"/>
              <a:t>What have we learned?</a:t>
            </a:r>
          </a:p>
          <a:p>
            <a:pPr>
              <a:spcAft>
                <a:spcPts val="1800"/>
              </a:spcAft>
            </a:pPr>
            <a:r>
              <a:rPr lang="en-US" sz="3200" dirty="0" smtClean="0"/>
              <a:t>What is the way forward?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561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0034" y="2504051"/>
            <a:ext cx="11210143" cy="3659397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200" dirty="0" smtClean="0"/>
              <a:t>Is this information easily </a:t>
            </a:r>
            <a:r>
              <a:rPr lang="en-US" sz="3200" b="1" dirty="0" smtClean="0">
                <a:solidFill>
                  <a:srgbClr val="FF0000"/>
                </a:solidFill>
              </a:rPr>
              <a:t>accessible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rgbClr val="FF0000"/>
                </a:solidFill>
              </a:rPr>
              <a:t>discoverable</a:t>
            </a:r>
            <a:r>
              <a:rPr lang="en-US" sz="3200" dirty="0" smtClean="0"/>
              <a:t> or </a:t>
            </a:r>
            <a:r>
              <a:rPr lang="en-US" sz="3200" b="1" dirty="0" smtClean="0">
                <a:solidFill>
                  <a:srgbClr val="FF0000"/>
                </a:solidFill>
              </a:rPr>
              <a:t>reusable</a:t>
            </a:r>
            <a:r>
              <a:rPr lang="en-US" sz="3200" dirty="0" smtClean="0"/>
              <a:t>?</a:t>
            </a:r>
          </a:p>
          <a:p>
            <a:pPr>
              <a:spcAft>
                <a:spcPts val="1800"/>
              </a:spcAft>
            </a:pPr>
            <a:r>
              <a:rPr lang="en-US" sz="3200" dirty="0"/>
              <a:t>Which information is </a:t>
            </a:r>
            <a:r>
              <a:rPr lang="en-US" sz="3200" b="1" dirty="0">
                <a:solidFill>
                  <a:srgbClr val="FF0000"/>
                </a:solidFill>
              </a:rPr>
              <a:t>authoritative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trustworthy</a:t>
            </a:r>
            <a:r>
              <a:rPr lang="en-US" sz="3200" dirty="0"/>
              <a:t> and which information to use when and how</a:t>
            </a:r>
            <a:r>
              <a:rPr lang="en-US" sz="3200" dirty="0" smtClean="0"/>
              <a:t>?</a:t>
            </a:r>
          </a:p>
          <a:p>
            <a:pPr>
              <a:spcAft>
                <a:spcPts val="1800"/>
              </a:spcAft>
            </a:pPr>
            <a:r>
              <a:rPr lang="en-US" sz="3200" dirty="0" smtClean="0"/>
              <a:t>What about </a:t>
            </a:r>
            <a:r>
              <a:rPr lang="en-US" sz="3200" b="1" dirty="0" smtClean="0">
                <a:solidFill>
                  <a:srgbClr val="FF0000"/>
                </a:solidFill>
              </a:rPr>
              <a:t>local and regional impacts </a:t>
            </a:r>
            <a:r>
              <a:rPr lang="en-US" sz="3200" dirty="0"/>
              <a:t>of global </a:t>
            </a:r>
            <a:r>
              <a:rPr lang="en-US" sz="3200" dirty="0" smtClean="0"/>
              <a:t>change?</a:t>
            </a:r>
          </a:p>
          <a:p>
            <a:pPr>
              <a:spcAft>
                <a:spcPts val="1800"/>
              </a:spcAft>
            </a:pPr>
            <a:r>
              <a:rPr lang="en-US" sz="3200" dirty="0" smtClean="0"/>
              <a:t>Should we better </a:t>
            </a:r>
            <a:r>
              <a:rPr lang="en-US" sz="3200" b="1" dirty="0" smtClean="0">
                <a:solidFill>
                  <a:srgbClr val="FF0000"/>
                </a:solidFill>
              </a:rPr>
              <a:t>support education </a:t>
            </a:r>
            <a:r>
              <a:rPr lang="en-US" sz="3200" dirty="0" smtClean="0"/>
              <a:t>and </a:t>
            </a:r>
            <a:r>
              <a:rPr lang="en-US" sz="3200" b="1" dirty="0" smtClean="0">
                <a:solidFill>
                  <a:srgbClr val="FF0000"/>
                </a:solidFill>
              </a:rPr>
              <a:t>innovation</a:t>
            </a:r>
            <a:r>
              <a:rPr lang="en-US" sz="3200" dirty="0" smtClean="0"/>
              <a:t>?</a:t>
            </a:r>
            <a:endParaRPr lang="nb-NO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1735" y="-531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b-NO" dirty="0" err="1" smtClean="0"/>
              <a:t>What</a:t>
            </a:r>
            <a:r>
              <a:rPr lang="nb-NO" dirty="0" smtClean="0"/>
              <a:t> for?</a:t>
            </a:r>
            <a:endParaRPr lang="nb-NO" dirty="0"/>
          </a:p>
        </p:txBody>
      </p:sp>
      <p:sp>
        <p:nvSpPr>
          <p:cNvPr id="6" name="Rectangle 5"/>
          <p:cNvSpPr/>
          <p:nvPr/>
        </p:nvSpPr>
        <p:spPr>
          <a:xfrm>
            <a:off x="440076" y="1149739"/>
            <a:ext cx="113401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There is a wealth of </a:t>
            </a:r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sz="3200" i="1" baseline="30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</a:rPr>
              <a:t> and information available about 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</a:rPr>
              <a:t>past, current 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and future </a:t>
            </a:r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</a:rPr>
              <a:t>climate.</a:t>
            </a:r>
            <a:endParaRPr lang="nb-NO" sz="3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7777" y="6440542"/>
            <a:ext cx="5354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i="1" baseline="30000" dirty="0" smtClean="0"/>
              <a:t>1 </a:t>
            </a:r>
            <a:r>
              <a:rPr lang="nb-NO" b="1" i="1" dirty="0" err="1" smtClean="0"/>
              <a:t>Climate</a:t>
            </a:r>
            <a:r>
              <a:rPr lang="nb-NO" b="1" i="1" dirty="0" smtClean="0"/>
              <a:t> </a:t>
            </a:r>
            <a:r>
              <a:rPr lang="nb-NO" b="1" i="1" dirty="0" err="1" smtClean="0"/>
              <a:t>models</a:t>
            </a:r>
            <a:r>
              <a:rPr lang="nb-NO" b="1" i="1" dirty="0" smtClean="0"/>
              <a:t>, </a:t>
            </a:r>
            <a:r>
              <a:rPr lang="nb-NO" b="1" i="1" dirty="0" err="1" smtClean="0"/>
              <a:t>model</a:t>
            </a:r>
            <a:r>
              <a:rPr lang="nb-NO" b="1" i="1" dirty="0" smtClean="0"/>
              <a:t> outputs, </a:t>
            </a:r>
            <a:r>
              <a:rPr lang="nb-NO" b="1" i="1" dirty="0" err="1" smtClean="0"/>
              <a:t>diagnostic</a:t>
            </a:r>
            <a:r>
              <a:rPr lang="nb-NO" b="1" i="1" dirty="0" smtClean="0"/>
              <a:t> </a:t>
            </a:r>
            <a:r>
              <a:rPr lang="nb-NO" b="1" i="1" dirty="0" err="1" smtClean="0"/>
              <a:t>tools</a:t>
            </a:r>
            <a:r>
              <a:rPr lang="nb-NO" b="1" i="1" dirty="0" smtClean="0"/>
              <a:t>, etc.</a:t>
            </a:r>
            <a:endParaRPr lang="nb-NO" b="1" i="1" dirty="0"/>
          </a:p>
        </p:txBody>
      </p:sp>
    </p:spTree>
    <p:extLst>
      <p:ext uri="{BB962C8B-B14F-4D97-AF65-F5344CB8AC3E}">
        <p14:creationId xmlns:p14="http://schemas.microsoft.com/office/powerpoint/2010/main" val="38223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b-NO" dirty="0" smtClean="0"/>
              <a:t>One </a:t>
            </a:r>
            <a:r>
              <a:rPr lang="nb-NO" dirty="0" err="1" smtClean="0"/>
              <a:t>constraint</a:t>
            </a:r>
            <a:endParaRPr lang="nb-NO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29025" y="1690688"/>
            <a:ext cx="6250112" cy="2288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b-NO" sz="7200" b="1" dirty="0" smtClean="0"/>
              <a:t>Be </a:t>
            </a:r>
            <a:r>
              <a:rPr lang="nb-NO" sz="7200" b="1" dirty="0" err="1" smtClean="0"/>
              <a:t>inclusive</a:t>
            </a:r>
            <a:endParaRPr lang="nb-NO" sz="7200" dirty="0"/>
          </a:p>
        </p:txBody>
      </p:sp>
      <p:sp>
        <p:nvSpPr>
          <p:cNvPr id="7" name="Rectangle 6"/>
          <p:cNvSpPr/>
          <p:nvPr/>
        </p:nvSpPr>
        <p:spPr>
          <a:xfrm>
            <a:off x="493486" y="3979346"/>
            <a:ext cx="116985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Cover 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needs from students, researchers, decision makers, businesses, 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media, artists, 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citizen, 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etc.</a:t>
            </a:r>
          </a:p>
          <a:p>
            <a:pPr marL="285750" indent="-285750">
              <a:buFontTx/>
              <a:buChar char="-"/>
            </a:pP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Cater 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cross-disciplinary aspects </a:t>
            </a:r>
            <a:endParaRPr lang="en-US" sz="32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Cater 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different expectations and different level of expertise in climate Science, data &amp; visualization analysis, programming, etc.</a:t>
            </a:r>
          </a:p>
        </p:txBody>
      </p:sp>
    </p:spTree>
    <p:extLst>
      <p:ext uri="{BB962C8B-B14F-4D97-AF65-F5344CB8AC3E}">
        <p14:creationId xmlns:p14="http://schemas.microsoft.com/office/powerpoint/2010/main" val="204849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685" y="1036356"/>
            <a:ext cx="2362905" cy="7042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0"/>
            <a:ext cx="10515600" cy="951874"/>
          </a:xfrm>
        </p:spPr>
        <p:txBody>
          <a:bodyPr/>
          <a:lstStyle/>
          <a:p>
            <a:pPr algn="ctr"/>
            <a:r>
              <a:rPr lang="nb-NO" dirty="0" smtClean="0"/>
              <a:t>Our </a:t>
            </a:r>
            <a:r>
              <a:rPr lang="nb-NO" dirty="0" err="1" smtClean="0"/>
              <a:t>approach</a:t>
            </a:r>
            <a:r>
              <a:rPr lang="nb-NO" dirty="0" smtClean="0"/>
              <a:t>: </a:t>
            </a:r>
            <a:r>
              <a:rPr lang="nb-NO" dirty="0" err="1" smtClean="0"/>
              <a:t>the</a:t>
            </a:r>
            <a:r>
              <a:rPr lang="nb-NO" dirty="0" smtClean="0"/>
              <a:t> front end</a:t>
            </a:r>
            <a:endParaRPr lang="nb-NO" dirty="0"/>
          </a:p>
        </p:txBody>
      </p:sp>
      <p:sp>
        <p:nvSpPr>
          <p:cNvPr id="8" name="Rectangle 7"/>
          <p:cNvSpPr/>
          <p:nvPr/>
        </p:nvSpPr>
        <p:spPr>
          <a:xfrm>
            <a:off x="196051" y="6213466"/>
            <a:ext cx="4796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Galaxy Command Line Interface</a:t>
            </a:r>
            <a:endParaRPr lang="en-US" sz="2800" baseline="30000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7154294" y="1126885"/>
            <a:ext cx="1759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web portal</a:t>
            </a:r>
            <a:endParaRPr lang="en-US" sz="2800" baseline="30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4179536" y="1579024"/>
            <a:ext cx="6431910" cy="3718989"/>
            <a:chOff x="-1148219" y="1395799"/>
            <a:chExt cx="8928290" cy="502216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148219" y="1395799"/>
              <a:ext cx="8928290" cy="5022164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8688" y="4739569"/>
              <a:ext cx="699770" cy="196148"/>
            </a:xfrm>
            <a:prstGeom prst="rect">
              <a:avLst/>
            </a:prstGeom>
          </p:spPr>
        </p:pic>
      </p:grpSp>
      <p:pic>
        <p:nvPicPr>
          <p:cNvPr id="44" name="Picture 2" descr="RÃ©sultat de recherche d'images pour &quot;jupyterlab terminal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0" y="4664219"/>
            <a:ext cx="4591061" cy="154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F93983F-AC50-4A2C-B843-964058E4A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54340"/>
            <a:ext cx="4035654" cy="148229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411604" y="2993055"/>
            <a:ext cx="27350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Galaxy workflows</a:t>
            </a:r>
            <a:endParaRPr lang="en-US" sz="2800" baseline="30000" dirty="0" smtClean="0"/>
          </a:p>
        </p:txBody>
      </p:sp>
      <p:sp>
        <p:nvSpPr>
          <p:cNvPr id="53" name="Left-Right Arrow 52"/>
          <p:cNvSpPr/>
          <p:nvPr/>
        </p:nvSpPr>
        <p:spPr>
          <a:xfrm rot="1371993" flipV="1">
            <a:off x="2550874" y="3583267"/>
            <a:ext cx="1779726" cy="437407"/>
          </a:xfrm>
          <a:prstGeom prst="leftRightArrow">
            <a:avLst>
              <a:gd name="adj1" fmla="val 50000"/>
              <a:gd name="adj2" fmla="val 69294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4" name="Picture 12" descr="Jupyterlab git extens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895" y="4547931"/>
            <a:ext cx="3712105" cy="227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6766952" y="6298557"/>
            <a:ext cx="2867645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800" dirty="0" err="1" smtClean="0"/>
              <a:t>Jupyter</a:t>
            </a:r>
            <a:r>
              <a:rPr lang="en-US" sz="2800" dirty="0" smtClean="0"/>
              <a:t> ecosyste</a:t>
            </a:r>
            <a:r>
              <a:rPr lang="en-US" sz="2800" dirty="0"/>
              <a:t>m</a:t>
            </a:r>
            <a:endParaRPr lang="en-US" sz="2800" baseline="30000" dirty="0" smtClean="0"/>
          </a:p>
        </p:txBody>
      </p:sp>
      <p:sp>
        <p:nvSpPr>
          <p:cNvPr id="57" name="Left-Right Arrow 56"/>
          <p:cNvSpPr/>
          <p:nvPr/>
        </p:nvSpPr>
        <p:spPr>
          <a:xfrm rot="926203" flipV="1">
            <a:off x="9548102" y="4216957"/>
            <a:ext cx="2282697" cy="422553"/>
          </a:xfrm>
          <a:prstGeom prst="leftRightArrow">
            <a:avLst>
              <a:gd name="adj1" fmla="val 50000"/>
              <a:gd name="adj2" fmla="val 7048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8" name="Picture 57" descr="Description de l'image Jupyter logo.svg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508" y="5438843"/>
            <a:ext cx="770089" cy="89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Left-Right Arrow 58"/>
          <p:cNvSpPr/>
          <p:nvPr/>
        </p:nvSpPr>
        <p:spPr>
          <a:xfrm rot="20555628">
            <a:off x="4863851" y="5224251"/>
            <a:ext cx="2433296" cy="429184"/>
          </a:xfrm>
          <a:prstGeom prst="leftRightArrow">
            <a:avLst>
              <a:gd name="adj1" fmla="val 50000"/>
              <a:gd name="adj2" fmla="val 6998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05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06" y="4199543"/>
            <a:ext cx="1190712" cy="1190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06" y="2191880"/>
            <a:ext cx="972732" cy="972732"/>
          </a:xfrm>
          <a:prstGeom prst="rect">
            <a:avLst/>
          </a:prstGeom>
        </p:spPr>
      </p:pic>
      <p:pic>
        <p:nvPicPr>
          <p:cNvPr id="7" name="Picture 30" descr="RÃ©sultat de recherche d'images pour &quot;conda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82" y="5618198"/>
            <a:ext cx="1546190" cy="32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associÃ©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932" y="1524821"/>
            <a:ext cx="974827" cy="83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14229" y="98281"/>
            <a:ext cx="10515600" cy="951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b-NO" dirty="0" smtClean="0"/>
              <a:t>Our </a:t>
            </a:r>
            <a:r>
              <a:rPr lang="nb-NO" dirty="0" err="1" smtClean="0"/>
              <a:t>approach</a:t>
            </a:r>
            <a:r>
              <a:rPr lang="nb-NO" dirty="0" smtClean="0"/>
              <a:t>: </a:t>
            </a:r>
            <a:r>
              <a:rPr lang="nb-NO" dirty="0" err="1" smtClean="0"/>
              <a:t>behind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scene</a:t>
            </a:r>
            <a:endParaRPr lang="nb-NO" dirty="0"/>
          </a:p>
        </p:txBody>
      </p:sp>
      <p:pic>
        <p:nvPicPr>
          <p:cNvPr id="13316" name="Picture 4" descr="RÃ©sultat de recherche d'images pour &quot;conda-forge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82" y="3690290"/>
            <a:ext cx="1386645" cy="138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Ã©sultat de recherche d'images pour &quot;bioconda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316" y="5023040"/>
            <a:ext cx="2387600" cy="32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788932" y="3768753"/>
            <a:ext cx="2879189" cy="24794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807" y="1787085"/>
            <a:ext cx="972732" cy="9727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22" y="1737446"/>
            <a:ext cx="972732" cy="972732"/>
          </a:xfrm>
          <a:prstGeom prst="rect">
            <a:avLst/>
          </a:prstGeom>
        </p:spPr>
      </p:pic>
      <p:pic>
        <p:nvPicPr>
          <p:cNvPr id="13324" name="Picture 12" descr="Image associÃ©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434" y="1129477"/>
            <a:ext cx="1157901" cy="116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8361680" y="741679"/>
            <a:ext cx="3144158" cy="21601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Rectangle 21"/>
          <p:cNvSpPr/>
          <p:nvPr/>
        </p:nvSpPr>
        <p:spPr>
          <a:xfrm>
            <a:off x="8156665" y="2905448"/>
            <a:ext cx="4035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Create containers for tools</a:t>
            </a:r>
            <a:endParaRPr lang="en-US" sz="2800" baseline="30000" dirty="0" smtClean="0"/>
          </a:p>
        </p:txBody>
      </p:sp>
      <p:pic>
        <p:nvPicPr>
          <p:cNvPr id="13326" name="Picture 14" descr="https://cdn-images-1.medium.com/max/1200/1*j9hbjszo0zXS32yhvSkdAQ.jpe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77" y="2034080"/>
            <a:ext cx="2371369" cy="118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 descr="Image associÃ©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77" y="1544973"/>
            <a:ext cx="798921" cy="133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6" descr="RÃ©sultat de recherche d'images pour &quot;bitbucket&quot;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856" y="1561281"/>
            <a:ext cx="1851425" cy="61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/>
          <p:cNvSpPr/>
          <p:nvPr/>
        </p:nvSpPr>
        <p:spPr>
          <a:xfrm>
            <a:off x="372590" y="997051"/>
            <a:ext cx="3057725" cy="23672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Rectangle 27"/>
          <p:cNvSpPr/>
          <p:nvPr/>
        </p:nvSpPr>
        <p:spPr>
          <a:xfrm>
            <a:off x="305975" y="3443309"/>
            <a:ext cx="3347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Manage source codes</a:t>
            </a:r>
            <a:endParaRPr lang="en-US" sz="2800" baseline="300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8972980" y="6308914"/>
            <a:ext cx="2775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Manage packages</a:t>
            </a:r>
            <a:endParaRPr lang="en-US" sz="2800" baseline="300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4418479" y="5282815"/>
            <a:ext cx="3036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Compute &amp; Storage</a:t>
            </a:r>
            <a:endParaRPr lang="en-US" sz="2800" baseline="30000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5324" y="3309609"/>
            <a:ext cx="2809875" cy="4572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" y="6361294"/>
            <a:ext cx="5495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Share and publish tools &amp; workflows</a:t>
            </a:r>
            <a:endParaRPr lang="en-US" sz="2800" baseline="30000" dirty="0" smtClean="0"/>
          </a:p>
        </p:txBody>
      </p:sp>
      <p:sp>
        <p:nvSpPr>
          <p:cNvPr id="20" name="Left-Right Arrow 19"/>
          <p:cNvSpPr/>
          <p:nvPr/>
        </p:nvSpPr>
        <p:spPr>
          <a:xfrm rot="1509633">
            <a:off x="3747310" y="2517211"/>
            <a:ext cx="779736" cy="262078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Left-Right Arrow 36"/>
          <p:cNvSpPr/>
          <p:nvPr/>
        </p:nvSpPr>
        <p:spPr>
          <a:xfrm rot="20090367" flipV="1">
            <a:off x="7175497" y="2493907"/>
            <a:ext cx="779736" cy="262078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Left-Right Arrow 37"/>
          <p:cNvSpPr/>
          <p:nvPr/>
        </p:nvSpPr>
        <p:spPr>
          <a:xfrm rot="1509633" flipH="1" flipV="1">
            <a:off x="7186432" y="4744759"/>
            <a:ext cx="779736" cy="210645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Left-Right Arrow 38"/>
          <p:cNvSpPr/>
          <p:nvPr/>
        </p:nvSpPr>
        <p:spPr>
          <a:xfrm rot="20090367" flipH="1">
            <a:off x="3816639" y="4744759"/>
            <a:ext cx="779736" cy="210645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3330" name="Picture 18" descr="RÃ©sultat de recherche d'images pour &quot;galaxy toolshed&quot;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89" y="4350763"/>
            <a:ext cx="2236332" cy="102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Oval 40"/>
          <p:cNvSpPr/>
          <p:nvPr/>
        </p:nvSpPr>
        <p:spPr>
          <a:xfrm>
            <a:off x="372591" y="4301398"/>
            <a:ext cx="3022690" cy="2059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43" name="Picture 18" descr="RÃ©sultat de recherche d'images pour &quot;zenodo&quot;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378" y="5845041"/>
            <a:ext cx="978702" cy="38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12" y="5289645"/>
            <a:ext cx="1990434" cy="6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507" y="72379"/>
            <a:ext cx="11899499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b-NO" dirty="0" err="1" smtClean="0"/>
              <a:t>Example</a:t>
            </a:r>
            <a:r>
              <a:rPr lang="nb-NO" dirty="0" smtClean="0"/>
              <a:t>: </a:t>
            </a:r>
            <a:r>
              <a:rPr lang="nb-NO" dirty="0" err="1" smtClean="0"/>
              <a:t>climate</a:t>
            </a:r>
            <a:r>
              <a:rPr lang="nb-NO" dirty="0" smtClean="0"/>
              <a:t> and </a:t>
            </a:r>
            <a:r>
              <a:rPr lang="nb-NO" dirty="0" err="1" smtClean="0"/>
              <a:t>economic</a:t>
            </a:r>
            <a:r>
              <a:rPr lang="nb-NO" dirty="0" smtClean="0"/>
              <a:t> </a:t>
            </a:r>
            <a:r>
              <a:rPr lang="nb-NO" dirty="0" err="1" smtClean="0"/>
              <a:t>models</a:t>
            </a:r>
            <a:endParaRPr lang="nb-NO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4129" y="1043535"/>
            <a:ext cx="12076417" cy="64527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PhD Research Fellow working on climate modelling and economic impacts of climate change</a:t>
            </a:r>
          </a:p>
          <a:p>
            <a:pPr marL="0" indent="0">
              <a:buNone/>
            </a:pPr>
            <a:endParaRPr lang="nb-NO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61" y="1562649"/>
            <a:ext cx="982122" cy="9821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02" y="2103481"/>
            <a:ext cx="529019" cy="5290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5" y="3516816"/>
            <a:ext cx="1195607" cy="11956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28" y="2640787"/>
            <a:ext cx="438212" cy="4382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98" y="2870144"/>
            <a:ext cx="393634" cy="3936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53" y="2103481"/>
            <a:ext cx="629628" cy="629628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103669" y="1930469"/>
            <a:ext cx="2401623" cy="160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79" y="2972417"/>
            <a:ext cx="361623" cy="36162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7648" y="4920387"/>
            <a:ext cx="40006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Running NorESM</a:t>
            </a:r>
            <a:r>
              <a:rPr lang="en-US" sz="3000" baseline="30000" dirty="0" smtClean="0"/>
              <a:t>1</a:t>
            </a:r>
            <a:r>
              <a:rPr lang="en-US" sz="3000" dirty="0" smtClean="0"/>
              <a:t>/CESM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 on HPC</a:t>
            </a:r>
            <a:endParaRPr lang="nb-NO" sz="3000" baseline="300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13789" y="1512591"/>
            <a:ext cx="1162076" cy="116207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62105" y="6139757"/>
            <a:ext cx="5084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baseline="30000" dirty="0" smtClean="0"/>
              <a:t>1</a:t>
            </a:r>
            <a:r>
              <a:rPr lang="en-US" sz="2000" i="1" dirty="0"/>
              <a:t> </a:t>
            </a:r>
            <a:r>
              <a:rPr lang="en-US" sz="2000" i="1" dirty="0" smtClean="0"/>
              <a:t>Norwegian Earth System Model</a:t>
            </a:r>
            <a:endParaRPr lang="en-US" sz="2000" i="1" dirty="0"/>
          </a:p>
          <a:p>
            <a:r>
              <a:rPr lang="en-US" sz="2000" i="1" baseline="30000" dirty="0" smtClean="0"/>
              <a:t>2</a:t>
            </a:r>
            <a:r>
              <a:rPr lang="en-US" sz="2000" i="1" dirty="0"/>
              <a:t> </a:t>
            </a:r>
            <a:r>
              <a:rPr lang="en-US" sz="2000" i="1" dirty="0" smtClean="0"/>
              <a:t>UCAR/NCAR Community Earth System Model </a:t>
            </a:r>
            <a:endParaRPr lang="nb-NO" sz="2000" i="1" baseline="30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29" y="2611179"/>
            <a:ext cx="941450" cy="87611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106" y="1896920"/>
            <a:ext cx="1326634" cy="1326634"/>
          </a:xfrm>
          <a:prstGeom prst="rect">
            <a:avLst/>
          </a:prstGeom>
        </p:spPr>
      </p:pic>
      <p:sp>
        <p:nvSpPr>
          <p:cNvPr id="48" name="Left-Right Arrow 47"/>
          <p:cNvSpPr/>
          <p:nvPr/>
        </p:nvSpPr>
        <p:spPr>
          <a:xfrm>
            <a:off x="1901122" y="4199526"/>
            <a:ext cx="1178926" cy="3941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Down Arrow 49"/>
          <p:cNvSpPr/>
          <p:nvPr/>
        </p:nvSpPr>
        <p:spPr>
          <a:xfrm>
            <a:off x="10620990" y="4890505"/>
            <a:ext cx="400661" cy="78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Rectangle 52"/>
          <p:cNvSpPr/>
          <p:nvPr/>
        </p:nvSpPr>
        <p:spPr>
          <a:xfrm>
            <a:off x="8883338" y="3966529"/>
            <a:ext cx="1686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/>
              <a:t>Running </a:t>
            </a:r>
          </a:p>
          <a:p>
            <a:pPr algn="ctr"/>
            <a:r>
              <a:rPr lang="en-US" sz="3000" dirty="0" smtClean="0"/>
              <a:t>DIAM</a:t>
            </a:r>
            <a:endParaRPr lang="nb-NO" sz="3000" baseline="300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04" y="3929410"/>
            <a:ext cx="1219370" cy="121937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51624" y="2617097"/>
            <a:ext cx="1003713" cy="1137097"/>
          </a:xfrm>
          <a:prstGeom prst="rect">
            <a:avLst/>
          </a:prstGeom>
        </p:spPr>
      </p:pic>
      <p:sp>
        <p:nvSpPr>
          <p:cNvPr id="65" name="Right Arrow 64"/>
          <p:cNvSpPr/>
          <p:nvPr/>
        </p:nvSpPr>
        <p:spPr>
          <a:xfrm>
            <a:off x="7109351" y="3167045"/>
            <a:ext cx="1145602" cy="429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Right Arrow 65"/>
          <p:cNvSpPr/>
          <p:nvPr/>
        </p:nvSpPr>
        <p:spPr>
          <a:xfrm>
            <a:off x="9178841" y="3167045"/>
            <a:ext cx="1145602" cy="429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69" y="2871924"/>
            <a:ext cx="558489" cy="55848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50" y="2904079"/>
            <a:ext cx="526334" cy="526334"/>
          </a:xfrm>
          <a:prstGeom prst="rect">
            <a:avLst/>
          </a:prstGeom>
        </p:spPr>
      </p:pic>
      <p:sp>
        <p:nvSpPr>
          <p:cNvPr id="72" name="Right Arrow 71"/>
          <p:cNvSpPr/>
          <p:nvPr/>
        </p:nvSpPr>
        <p:spPr>
          <a:xfrm flipH="1">
            <a:off x="8986925" y="5954575"/>
            <a:ext cx="1145602" cy="429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Right Arrow 72"/>
          <p:cNvSpPr/>
          <p:nvPr/>
        </p:nvSpPr>
        <p:spPr>
          <a:xfrm flipH="1">
            <a:off x="6930586" y="5954575"/>
            <a:ext cx="1145602" cy="429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166" y="5725410"/>
            <a:ext cx="558489" cy="55848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789" y="5741488"/>
            <a:ext cx="526334" cy="52633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4412" y="5453096"/>
            <a:ext cx="1003713" cy="1137097"/>
          </a:xfrm>
          <a:prstGeom prst="rect">
            <a:avLst/>
          </a:prstGeom>
        </p:spPr>
      </p:pic>
      <p:sp>
        <p:nvSpPr>
          <p:cNvPr id="77" name="Right Arrow 76"/>
          <p:cNvSpPr/>
          <p:nvPr/>
        </p:nvSpPr>
        <p:spPr>
          <a:xfrm rot="1821099" flipH="1">
            <a:off x="4086282" y="5399661"/>
            <a:ext cx="1658321" cy="368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97" y="4955715"/>
            <a:ext cx="532709" cy="53270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18688" y="2664040"/>
            <a:ext cx="523049" cy="5216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03" y="5148780"/>
            <a:ext cx="549138" cy="549138"/>
          </a:xfrm>
          <a:prstGeom prst="rect">
            <a:avLst/>
          </a:prstGeom>
        </p:spPr>
      </p:pic>
      <p:sp>
        <p:nvSpPr>
          <p:cNvPr id="43" name="Right Arrow 42"/>
          <p:cNvSpPr/>
          <p:nvPr/>
        </p:nvSpPr>
        <p:spPr>
          <a:xfrm rot="19778901">
            <a:off x="4321518" y="3650504"/>
            <a:ext cx="1658321" cy="368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06" y="3263778"/>
            <a:ext cx="680864" cy="680864"/>
          </a:xfrm>
          <a:prstGeom prst="rect">
            <a:avLst/>
          </a:prstGeom>
        </p:spPr>
      </p:pic>
      <p:sp>
        <p:nvSpPr>
          <p:cNvPr id="47" name="Down Arrow 46"/>
          <p:cNvSpPr/>
          <p:nvPr/>
        </p:nvSpPr>
        <p:spPr>
          <a:xfrm>
            <a:off x="10607563" y="3209354"/>
            <a:ext cx="400661" cy="78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43" y="4017097"/>
            <a:ext cx="457264" cy="457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202" y="3346604"/>
            <a:ext cx="457264" cy="45726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360" y="4042006"/>
            <a:ext cx="741946" cy="74194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920" y="5798506"/>
            <a:ext cx="741946" cy="74194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839" y="2963067"/>
            <a:ext cx="741946" cy="74194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045" y="5782254"/>
            <a:ext cx="741946" cy="74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3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8" descr="RÃ©sultat de recherche d'images pour &quot;galaxy toolshe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602" y="2308446"/>
            <a:ext cx="1872845" cy="8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 descr="Image associÃ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87" y="3063083"/>
            <a:ext cx="698445" cy="11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0" descr="RÃ©sultat de recherche d'images pour &quot;conda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630" y="3968678"/>
            <a:ext cx="1423102" cy="29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ight Arrow 29"/>
          <p:cNvSpPr/>
          <p:nvPr/>
        </p:nvSpPr>
        <p:spPr>
          <a:xfrm rot="19787350">
            <a:off x="3086212" y="2896980"/>
            <a:ext cx="1054462" cy="370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Right Arrow 30"/>
          <p:cNvSpPr/>
          <p:nvPr/>
        </p:nvSpPr>
        <p:spPr>
          <a:xfrm rot="1812650" flipV="1">
            <a:off x="3128299" y="3726644"/>
            <a:ext cx="1054462" cy="370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Left-Right Arrow 31"/>
          <p:cNvSpPr/>
          <p:nvPr/>
        </p:nvSpPr>
        <p:spPr>
          <a:xfrm>
            <a:off x="1573922" y="3345215"/>
            <a:ext cx="905135" cy="3163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4" name="Picture 4" descr="Image associÃ©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304" y="3396294"/>
            <a:ext cx="648447" cy="55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Image associÃ©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292" y="3329102"/>
            <a:ext cx="514052" cy="51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9243" y="3274860"/>
            <a:ext cx="1664973" cy="496255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13080652" flipH="1">
            <a:off x="5761666" y="2917933"/>
            <a:ext cx="1054462" cy="370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Right Arrow 46"/>
          <p:cNvSpPr/>
          <p:nvPr/>
        </p:nvSpPr>
        <p:spPr>
          <a:xfrm rot="8639371" flipH="1" flipV="1">
            <a:off x="5731614" y="3762398"/>
            <a:ext cx="1054462" cy="370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50" name="Group 49"/>
          <p:cNvGrpSpPr/>
          <p:nvPr/>
        </p:nvGrpSpPr>
        <p:grpSpPr>
          <a:xfrm>
            <a:off x="8922453" y="3938481"/>
            <a:ext cx="3063426" cy="2135307"/>
            <a:chOff x="-2170359" y="5211165"/>
            <a:chExt cx="6952830" cy="3910967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170359" y="5211165"/>
              <a:ext cx="6952830" cy="3910967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529737" y="6376426"/>
              <a:ext cx="3673067" cy="2209309"/>
            </a:xfrm>
            <a:prstGeom prst="rect">
              <a:avLst/>
            </a:prstGeom>
          </p:spPr>
        </p:pic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7072" y="1554563"/>
            <a:ext cx="3274189" cy="184173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7072" y="1188595"/>
            <a:ext cx="1862207" cy="555042"/>
          </a:xfrm>
          <a:prstGeom prst="rect">
            <a:avLst/>
          </a:prstGeom>
        </p:spPr>
      </p:pic>
      <p:sp>
        <p:nvSpPr>
          <p:cNvPr id="60" name="Right Arrow 59"/>
          <p:cNvSpPr/>
          <p:nvPr/>
        </p:nvSpPr>
        <p:spPr>
          <a:xfrm rot="19787350">
            <a:off x="7801907" y="2837553"/>
            <a:ext cx="1054462" cy="370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Right Arrow 60"/>
          <p:cNvSpPr/>
          <p:nvPr/>
        </p:nvSpPr>
        <p:spPr>
          <a:xfrm rot="1812650" flipV="1">
            <a:off x="7801907" y="3885610"/>
            <a:ext cx="1054462" cy="370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4" y="3068346"/>
            <a:ext cx="870135" cy="870135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>
          <a:xfrm>
            <a:off x="649800" y="1157264"/>
            <a:ext cx="7679338" cy="465282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Rectangle 68"/>
          <p:cNvSpPr/>
          <p:nvPr/>
        </p:nvSpPr>
        <p:spPr>
          <a:xfrm>
            <a:off x="9902734" y="3032514"/>
            <a:ext cx="11552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200" dirty="0" err="1" smtClean="0"/>
              <a:t>NorESM</a:t>
            </a:r>
            <a:endParaRPr lang="nb-NO" sz="2200" dirty="0"/>
          </a:p>
        </p:txBody>
      </p:sp>
      <p:sp>
        <p:nvSpPr>
          <p:cNvPr id="70" name="Rectangle 69"/>
          <p:cNvSpPr/>
          <p:nvPr/>
        </p:nvSpPr>
        <p:spPr>
          <a:xfrm>
            <a:off x="10025177" y="5722343"/>
            <a:ext cx="8322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200" dirty="0" smtClean="0"/>
              <a:t>DIAM</a:t>
            </a:r>
            <a:endParaRPr lang="nb-NO" sz="2200" dirty="0"/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63863" y="201432"/>
            <a:ext cx="11899499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b-NO" dirty="0" err="1" smtClean="0"/>
              <a:t>Example</a:t>
            </a:r>
            <a:r>
              <a:rPr lang="nb-NO" dirty="0" smtClean="0"/>
              <a:t>:  </a:t>
            </a:r>
            <a:r>
              <a:rPr lang="nb-NO" dirty="0" err="1" smtClean="0"/>
              <a:t>NorESM</a:t>
            </a:r>
            <a:r>
              <a:rPr lang="nb-NO" dirty="0" smtClean="0"/>
              <a:t>/CESM &amp; DIAM in Galaxy</a:t>
            </a:r>
            <a:endParaRPr lang="nb-NO" dirty="0"/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976624" y="1228995"/>
            <a:ext cx="4776823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b-NO" i="1" dirty="0" smtClean="0">
                <a:solidFill>
                  <a:schemeClr val="accent6">
                    <a:lumMod val="75000"/>
                  </a:schemeClr>
                </a:solidFill>
              </a:rPr>
              <a:t>A one</a:t>
            </a:r>
            <a:r>
              <a:rPr lang="nb-NO" i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nb-NO" i="1" dirty="0" smtClean="0">
                <a:solidFill>
                  <a:schemeClr val="accent6">
                    <a:lumMod val="75000"/>
                  </a:schemeClr>
                </a:solidFill>
              </a:rPr>
              <a:t>time </a:t>
            </a:r>
            <a:r>
              <a:rPr lang="nb-NO" i="1" dirty="0" err="1" smtClean="0">
                <a:solidFill>
                  <a:schemeClr val="accent6">
                    <a:lumMod val="75000"/>
                  </a:schemeClr>
                </a:solidFill>
              </a:rPr>
              <a:t>effort</a:t>
            </a:r>
            <a:endParaRPr lang="nb-NO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Down Arrow 73"/>
          <p:cNvSpPr/>
          <p:nvPr/>
        </p:nvSpPr>
        <p:spPr>
          <a:xfrm>
            <a:off x="3752232" y="4499019"/>
            <a:ext cx="2261380" cy="1659489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0" y="6233536"/>
            <a:ext cx="12205225" cy="585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b-NO" sz="4200" i="1" dirty="0" err="1" smtClean="0">
                <a:solidFill>
                  <a:srgbClr val="7030A0"/>
                </a:solidFill>
              </a:rPr>
              <a:t>NorESM</a:t>
            </a:r>
            <a:r>
              <a:rPr lang="nb-NO" sz="4200" i="1" dirty="0" smtClean="0">
                <a:solidFill>
                  <a:srgbClr val="7030A0"/>
                </a:solidFill>
              </a:rPr>
              <a:t>/CESM &amp; DIAM </a:t>
            </a:r>
            <a:r>
              <a:rPr lang="nb-NO" sz="4200" i="1" dirty="0" err="1" smtClean="0">
                <a:solidFill>
                  <a:srgbClr val="7030A0"/>
                </a:solidFill>
              </a:rPr>
              <a:t>package</a:t>
            </a:r>
            <a:r>
              <a:rPr lang="nb-NO" sz="4200" i="1" dirty="0" smtClean="0">
                <a:solidFill>
                  <a:srgbClr val="7030A0"/>
                </a:solidFill>
              </a:rPr>
              <a:t> and containers for all</a:t>
            </a:r>
            <a:endParaRPr lang="nb-NO" sz="4200" i="1" dirty="0">
              <a:solidFill>
                <a:srgbClr val="7030A0"/>
              </a:solidFill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4058" y="3539747"/>
            <a:ext cx="1862207" cy="55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5883</TotalTime>
  <Words>357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Repurposing  Climate Data</vt:lpstr>
      <vt:lpstr>PowerPoint Presentation</vt:lpstr>
      <vt:lpstr>Overview</vt:lpstr>
      <vt:lpstr>PowerPoint Presentation</vt:lpstr>
      <vt:lpstr>One constraint</vt:lpstr>
      <vt:lpstr>Our approach: the front 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next?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Repurposing Climate Data</dc:title>
  <dc:creator>Anne Claire Fouilloux</dc:creator>
  <cp:lastModifiedBy>Anne Claire Fouilloux</cp:lastModifiedBy>
  <cp:revision>256</cp:revision>
  <dcterms:created xsi:type="dcterms:W3CDTF">2019-05-06T07:56:51Z</dcterms:created>
  <dcterms:modified xsi:type="dcterms:W3CDTF">2019-05-10T13:12:22Z</dcterms:modified>
</cp:coreProperties>
</file>