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6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8E0C-CE3F-4B2A-BB4D-C524539FBD81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7034-3027-4A04-B97A-D2CF04148B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817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8E0C-CE3F-4B2A-BB4D-C524539FBD81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7034-3027-4A04-B97A-D2CF04148B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748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8E0C-CE3F-4B2A-BB4D-C524539FBD81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7034-3027-4A04-B97A-D2CF04148B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458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8E0C-CE3F-4B2A-BB4D-C524539FBD81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7034-3027-4A04-B97A-D2CF04148B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929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8E0C-CE3F-4B2A-BB4D-C524539FBD81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7034-3027-4A04-B97A-D2CF04148B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585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8E0C-CE3F-4B2A-BB4D-C524539FBD81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7034-3027-4A04-B97A-D2CF04148B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789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8E0C-CE3F-4B2A-BB4D-C524539FBD81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7034-3027-4A04-B97A-D2CF04148B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560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8E0C-CE3F-4B2A-BB4D-C524539FBD81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7034-3027-4A04-B97A-D2CF04148B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335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8E0C-CE3F-4B2A-BB4D-C524539FBD81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7034-3027-4A04-B97A-D2CF04148B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657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8E0C-CE3F-4B2A-BB4D-C524539FBD81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7034-3027-4A04-B97A-D2CF04148B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370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8E0C-CE3F-4B2A-BB4D-C524539FBD81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7034-3027-4A04-B97A-D2CF04148B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348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C8E0C-CE3F-4B2A-BB4D-C524539FBD81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7034-3027-4A04-B97A-D2CF04148B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119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eic.no/nices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4228" y="98281"/>
            <a:ext cx="11377771" cy="8593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b-NO" dirty="0" smtClean="0"/>
              <a:t>NICEST – Nordic </a:t>
            </a:r>
            <a:r>
              <a:rPr lang="nb-NO" dirty="0" err="1" smtClean="0"/>
              <a:t>Climate</a:t>
            </a:r>
            <a:r>
              <a:rPr lang="nb-NO" dirty="0" smtClean="0"/>
              <a:t> </a:t>
            </a:r>
            <a:r>
              <a:rPr lang="nb-NO" dirty="0" err="1" smtClean="0"/>
              <a:t>community</a:t>
            </a:r>
            <a:r>
              <a:rPr lang="nb-NO" dirty="0" smtClean="0"/>
              <a:t> in a Nutshell</a:t>
            </a:r>
            <a:endParaRPr lang="nb-NO" dirty="0"/>
          </a:p>
        </p:txBody>
      </p:sp>
      <p:sp>
        <p:nvSpPr>
          <p:cNvPr id="3" name="Rectangle 2"/>
          <p:cNvSpPr/>
          <p:nvPr/>
        </p:nvSpPr>
        <p:spPr>
          <a:xfrm>
            <a:off x="669104" y="957581"/>
            <a:ext cx="95207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rgbClr val="FF0000"/>
                </a:solidFill>
              </a:rPr>
              <a:t>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community focused on understanding, quantifying and reducing uncertainty in projected northern latitude climate change and in particular rapid Artic warming.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9104" y="2584940"/>
            <a:ext cx="11100371" cy="37145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main</a:t>
            </a:r>
            <a:r>
              <a:rPr lang="nb-NO" dirty="0" smtClean="0"/>
              <a:t> Earth System Models (EC-EARTH and </a:t>
            </a:r>
            <a:r>
              <a:rPr lang="nb-NO" dirty="0" err="1" smtClean="0"/>
              <a:t>NorESM</a:t>
            </a:r>
            <a:r>
              <a:rPr lang="nb-NO" dirty="0" smtClean="0"/>
              <a:t>)</a:t>
            </a:r>
          </a:p>
          <a:p>
            <a:r>
              <a:rPr lang="nb-NO" dirty="0" smtClean="0"/>
              <a:t>International </a:t>
            </a:r>
            <a:r>
              <a:rPr lang="nb-NO" dirty="0" err="1" smtClean="0"/>
              <a:t>participation</a:t>
            </a:r>
            <a:r>
              <a:rPr lang="nb-NO" dirty="0" smtClean="0"/>
              <a:t> to </a:t>
            </a:r>
            <a:r>
              <a:rPr lang="nb-NO" i="1" dirty="0" smtClean="0">
                <a:solidFill>
                  <a:srgbClr val="660099"/>
                </a:solidFill>
                <a:latin typeface="arial" panose="020B0604020202020204" pitchFamily="34" charset="0"/>
              </a:rPr>
              <a:t>World </a:t>
            </a:r>
            <a:r>
              <a:rPr lang="nb-NO" i="1" dirty="0" err="1">
                <a:solidFill>
                  <a:srgbClr val="660099"/>
                </a:solidFill>
                <a:latin typeface="arial" panose="020B0604020202020204" pitchFamily="34" charset="0"/>
              </a:rPr>
              <a:t>Climate</a:t>
            </a:r>
            <a:r>
              <a:rPr lang="nb-NO" i="1" dirty="0">
                <a:solidFill>
                  <a:srgbClr val="660099"/>
                </a:solidFill>
                <a:latin typeface="arial" panose="020B0604020202020204" pitchFamily="34" charset="0"/>
              </a:rPr>
              <a:t> Research </a:t>
            </a:r>
            <a:r>
              <a:rPr lang="nb-NO" i="1" dirty="0" err="1" smtClean="0">
                <a:solidFill>
                  <a:srgbClr val="660099"/>
                </a:solidFill>
                <a:latin typeface="arial" panose="020B0604020202020204" pitchFamily="34" charset="0"/>
              </a:rPr>
              <a:t>Programme</a:t>
            </a:r>
            <a:r>
              <a:rPr lang="en-US" dirty="0" smtClean="0"/>
              <a:t> </a:t>
            </a:r>
            <a:r>
              <a:rPr lang="en-US" dirty="0"/>
              <a:t>Coupled </a:t>
            </a:r>
            <a:r>
              <a:rPr lang="en-US" b="1" dirty="0"/>
              <a:t>Model </a:t>
            </a:r>
            <a:r>
              <a:rPr lang="en-US" b="1" dirty="0" err="1"/>
              <a:t>Intercomparison</a:t>
            </a:r>
            <a:r>
              <a:rPr lang="en-US" b="1" dirty="0"/>
              <a:t> Project Phase </a:t>
            </a:r>
            <a:r>
              <a:rPr lang="en-US" b="1" dirty="0" smtClean="0"/>
              <a:t>6</a:t>
            </a:r>
          </a:p>
          <a:p>
            <a:r>
              <a:rPr lang="nb-NO" dirty="0" err="1" smtClean="0"/>
              <a:t>Aware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importance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sharing</a:t>
            </a:r>
            <a:r>
              <a:rPr lang="nb-NO" dirty="0" smtClean="0"/>
              <a:t>, </a:t>
            </a:r>
            <a:r>
              <a:rPr lang="nb-NO" dirty="0" err="1" smtClean="0"/>
              <a:t>comparing</a:t>
            </a:r>
            <a:r>
              <a:rPr lang="nb-NO" dirty="0" smtClean="0"/>
              <a:t> and </a:t>
            </a:r>
            <a:r>
              <a:rPr lang="nb-NO" dirty="0" err="1" smtClean="0"/>
              <a:t>analyzing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en-US" dirty="0"/>
              <a:t>outcomes of global climate </a:t>
            </a:r>
            <a:r>
              <a:rPr lang="en-US" dirty="0" smtClean="0"/>
              <a:t>models</a:t>
            </a:r>
          </a:p>
          <a:p>
            <a:pPr lvl="1"/>
            <a:r>
              <a:rPr lang="en-US" dirty="0"/>
              <a:t>Earth System Grid Federation (ESGF) </a:t>
            </a:r>
            <a:r>
              <a:rPr lang="en-US" dirty="0" smtClean="0"/>
              <a:t>to </a:t>
            </a:r>
            <a:r>
              <a:rPr lang="en-US" dirty="0"/>
              <a:t>handle large-scale data management for worldwide </a:t>
            </a:r>
            <a:r>
              <a:rPr lang="en-US" dirty="0" smtClean="0"/>
              <a:t>distribution</a:t>
            </a:r>
          </a:p>
          <a:p>
            <a:pPr lvl="1"/>
            <a:r>
              <a:rPr lang="nb-NO" dirty="0" err="1"/>
              <a:t>Conda</a:t>
            </a:r>
            <a:r>
              <a:rPr lang="nb-NO" dirty="0"/>
              <a:t> </a:t>
            </a:r>
            <a:r>
              <a:rPr lang="nb-NO" dirty="0" err="1"/>
              <a:t>package</a:t>
            </a:r>
            <a:r>
              <a:rPr lang="nb-NO" dirty="0"/>
              <a:t>, </a:t>
            </a:r>
            <a:r>
              <a:rPr lang="nb-NO" dirty="0" err="1"/>
              <a:t>docker</a:t>
            </a:r>
            <a:r>
              <a:rPr lang="nb-NO" dirty="0"/>
              <a:t>/</a:t>
            </a:r>
            <a:r>
              <a:rPr lang="nb-NO" dirty="0" err="1"/>
              <a:t>singularity</a:t>
            </a:r>
            <a:r>
              <a:rPr lang="nb-NO" dirty="0"/>
              <a:t> containers for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 smtClean="0"/>
              <a:t>complex</a:t>
            </a:r>
            <a:r>
              <a:rPr lang="nb-NO" dirty="0" smtClean="0"/>
              <a:t> </a:t>
            </a:r>
            <a:r>
              <a:rPr lang="nb-NO" dirty="0" err="1" smtClean="0"/>
              <a:t>workflow</a:t>
            </a:r>
            <a:r>
              <a:rPr lang="nb-NO" dirty="0" smtClean="0"/>
              <a:t> in a </a:t>
            </a:r>
            <a:r>
              <a:rPr lang="nb-NO" dirty="0" err="1" smtClean="0"/>
              <a:t>reproducible</a:t>
            </a:r>
            <a:r>
              <a:rPr lang="nb-NO" dirty="0" smtClean="0"/>
              <a:t> </a:t>
            </a:r>
            <a:r>
              <a:rPr lang="nb-NO" dirty="0" err="1" smtClean="0"/>
              <a:t>way</a:t>
            </a:r>
            <a:endParaRPr lang="en-US" dirty="0"/>
          </a:p>
        </p:txBody>
      </p:sp>
      <p:pic>
        <p:nvPicPr>
          <p:cNvPr id="7" name="Picture 6" descr="RÃ©sultat de recherche d'images pour &quot;Neic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5293"/>
            <a:ext cx="501324" cy="50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02149" y="6339940"/>
            <a:ext cx="8119082" cy="44627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nb-N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i="1" dirty="0">
                <a:solidFill>
                  <a:srgbClr val="000000"/>
                </a:solidFill>
                <a:hlinkClick r:id="rId3"/>
              </a:rPr>
              <a:t>Nordic Infrastructure Collaboration on Earth System </a:t>
            </a:r>
            <a:r>
              <a:rPr lang="en-US" sz="2300" i="1" dirty="0" smtClean="0">
                <a:solidFill>
                  <a:srgbClr val="000000"/>
                </a:solidFill>
                <a:hlinkClick r:id="rId3"/>
              </a:rPr>
              <a:t>Tools </a:t>
            </a:r>
            <a:r>
              <a:rPr lang="en-US" sz="2300" i="1" dirty="0" smtClean="0">
                <a:solidFill>
                  <a:srgbClr val="000000"/>
                </a:solidFill>
              </a:rPr>
              <a:t>(NICEST)</a:t>
            </a:r>
            <a:endParaRPr lang="nb-NO" sz="2300" i="1" dirty="0"/>
          </a:p>
        </p:txBody>
      </p:sp>
    </p:spTree>
    <p:extLst>
      <p:ext uri="{BB962C8B-B14F-4D97-AF65-F5344CB8AC3E}">
        <p14:creationId xmlns:p14="http://schemas.microsoft.com/office/powerpoint/2010/main" val="380509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50172" y="40182"/>
            <a:ext cx="10515600" cy="951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/>
              <a:t>O</a:t>
            </a:r>
            <a:r>
              <a:rPr lang="nb-NO" dirty="0" smtClean="0"/>
              <a:t>ur </a:t>
            </a:r>
            <a:r>
              <a:rPr lang="nb-NO" dirty="0" err="1" smtClean="0"/>
              <a:t>approach</a:t>
            </a:r>
            <a:r>
              <a:rPr lang="nb-NO" dirty="0"/>
              <a:t> </a:t>
            </a:r>
            <a:r>
              <a:rPr lang="nb-NO" dirty="0" err="1" smtClean="0"/>
              <a:t>today</a:t>
            </a:r>
            <a:r>
              <a:rPr lang="nb-NO" dirty="0" smtClean="0"/>
              <a:t> </a:t>
            </a:r>
            <a:endParaRPr lang="nb-NO" dirty="0"/>
          </a:p>
        </p:txBody>
      </p:sp>
      <p:pic>
        <p:nvPicPr>
          <p:cNvPr id="1026" name="Picture 2" descr="RÃ©sultat de recherche d'images pour &quot;High performance computing ic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160" y="1527666"/>
            <a:ext cx="999407" cy="99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7" y="2858164"/>
            <a:ext cx="1195607" cy="119560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90965" y="1475714"/>
            <a:ext cx="1971249" cy="1344611"/>
            <a:chOff x="210745" y="1964349"/>
            <a:chExt cx="2401623" cy="160527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78" y="2137361"/>
              <a:ext cx="529019" cy="52901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04" y="2674667"/>
              <a:ext cx="438212" cy="43821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874" y="2904024"/>
              <a:ext cx="393634" cy="39363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929" y="2137361"/>
              <a:ext cx="629628" cy="629628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210745" y="1964349"/>
              <a:ext cx="2401623" cy="16052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1955" y="3006297"/>
              <a:ext cx="361623" cy="36162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25764" y="2697920"/>
              <a:ext cx="523049" cy="521606"/>
            </a:xfrm>
            <a:prstGeom prst="rect">
              <a:avLst/>
            </a:prstGeom>
          </p:spPr>
        </p:pic>
      </p:grpSp>
      <p:sp>
        <p:nvSpPr>
          <p:cNvPr id="4" name="Right Arrow 3"/>
          <p:cNvSpPr/>
          <p:nvPr/>
        </p:nvSpPr>
        <p:spPr>
          <a:xfrm rot="19289197">
            <a:off x="2161173" y="2314483"/>
            <a:ext cx="845178" cy="229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Right Arrow 21"/>
          <p:cNvSpPr/>
          <p:nvPr/>
        </p:nvSpPr>
        <p:spPr>
          <a:xfrm rot="20970443">
            <a:off x="2182891" y="3162160"/>
            <a:ext cx="845178" cy="229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55463" y="3138841"/>
            <a:ext cx="558107" cy="5581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32077" y="2840874"/>
            <a:ext cx="558107" cy="55810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10768" y="2825721"/>
            <a:ext cx="558107" cy="558107"/>
          </a:xfrm>
          <a:prstGeom prst="rect">
            <a:avLst/>
          </a:prstGeom>
        </p:spPr>
      </p:pic>
      <p:pic>
        <p:nvPicPr>
          <p:cNvPr id="1028" name="Picture 4" descr="Image associÃ©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838" y="4925030"/>
            <a:ext cx="1054214" cy="105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ight Arrow 26"/>
          <p:cNvSpPr/>
          <p:nvPr/>
        </p:nvSpPr>
        <p:spPr>
          <a:xfrm rot="1468122">
            <a:off x="2184029" y="3937065"/>
            <a:ext cx="845178" cy="229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Right Arrow 27"/>
          <p:cNvSpPr/>
          <p:nvPr/>
        </p:nvSpPr>
        <p:spPr>
          <a:xfrm rot="3195539">
            <a:off x="2087502" y="4731739"/>
            <a:ext cx="845178" cy="229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054" y="3921077"/>
            <a:ext cx="771621" cy="771621"/>
          </a:xfrm>
          <a:prstGeom prst="rect">
            <a:avLst/>
          </a:prstGeom>
        </p:spPr>
      </p:pic>
      <p:pic>
        <p:nvPicPr>
          <p:cNvPr id="1036" name="Picture 12" descr="Image associÃ©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856" y="5065135"/>
            <a:ext cx="554667" cy="39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2" descr="Image associÃ©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256" y="5217535"/>
            <a:ext cx="554667" cy="39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2" descr="Image associÃ©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656" y="5369935"/>
            <a:ext cx="554667" cy="39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associÃ©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927" y="1610677"/>
            <a:ext cx="432728" cy="54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3035" y="723154"/>
            <a:ext cx="431662" cy="54244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05176" y="816158"/>
            <a:ext cx="466673" cy="58643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69209" y="2361974"/>
            <a:ext cx="538782" cy="551923"/>
          </a:xfrm>
          <a:prstGeom prst="rect">
            <a:avLst/>
          </a:prstGeom>
        </p:spPr>
      </p:pic>
      <p:pic>
        <p:nvPicPr>
          <p:cNvPr id="73" name="Picture 12" descr="Image associÃ©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009" y="4879758"/>
            <a:ext cx="554667" cy="39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2" descr="Image associÃ©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409" y="5032158"/>
            <a:ext cx="554667" cy="39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2" descr="Image associÃ©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09" y="5184558"/>
            <a:ext cx="554667" cy="39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846488" y="6067007"/>
            <a:ext cx="35972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200" b="1" dirty="0" err="1" smtClean="0"/>
              <a:t>Various</a:t>
            </a:r>
            <a:r>
              <a:rPr lang="nb-NO" sz="2200" b="1" dirty="0" smtClean="0"/>
              <a:t> Computing </a:t>
            </a:r>
            <a:r>
              <a:rPr lang="nb-NO" sz="2200" b="1" dirty="0" err="1" smtClean="0"/>
              <a:t>resources</a:t>
            </a:r>
            <a:endParaRPr lang="nb-NO" sz="2200" b="1" dirty="0" smtClean="0"/>
          </a:p>
          <a:p>
            <a:r>
              <a:rPr lang="nb-NO" sz="2200" b="1" dirty="0" err="1"/>
              <a:t>d</a:t>
            </a:r>
            <a:r>
              <a:rPr lang="nb-NO" sz="2200" b="1" dirty="0" err="1" smtClean="0"/>
              <a:t>epending</a:t>
            </a:r>
            <a:r>
              <a:rPr lang="nb-NO" sz="2200" b="1" dirty="0" smtClean="0"/>
              <a:t> </a:t>
            </a:r>
            <a:r>
              <a:rPr lang="nb-NO" sz="2200" b="1" dirty="0" err="1" smtClean="0"/>
              <a:t>on</a:t>
            </a:r>
            <a:r>
              <a:rPr lang="nb-NO" sz="2200" b="1" dirty="0" smtClean="0"/>
              <a:t> </a:t>
            </a:r>
            <a:r>
              <a:rPr lang="nb-NO" sz="2200" b="1" dirty="0" err="1" smtClean="0"/>
              <a:t>the</a:t>
            </a:r>
            <a:r>
              <a:rPr lang="nb-NO" sz="2200" b="1" dirty="0" smtClean="0"/>
              <a:t> </a:t>
            </a:r>
            <a:r>
              <a:rPr lang="nb-NO" sz="2200" b="1" dirty="0" err="1" smtClean="0"/>
              <a:t>use</a:t>
            </a:r>
            <a:r>
              <a:rPr lang="nb-NO" sz="2200" b="1" dirty="0" smtClean="0"/>
              <a:t> case</a:t>
            </a:r>
            <a:endParaRPr lang="nb-NO" sz="2200" b="1" dirty="0"/>
          </a:p>
        </p:txBody>
      </p:sp>
      <p:sp>
        <p:nvSpPr>
          <p:cNvPr id="79" name="Rectangle 78"/>
          <p:cNvSpPr/>
          <p:nvPr/>
        </p:nvSpPr>
        <p:spPr>
          <a:xfrm>
            <a:off x="4881480" y="6130230"/>
            <a:ext cx="22020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b-NO" sz="2200" b="1" dirty="0" smtClean="0"/>
              <a:t>Different </a:t>
            </a:r>
          </a:p>
          <a:p>
            <a:pPr algn="ctr"/>
            <a:r>
              <a:rPr lang="nb-NO" sz="2200" b="1" dirty="0" smtClean="0"/>
              <a:t>Storage </a:t>
            </a:r>
            <a:r>
              <a:rPr lang="nb-NO" sz="2200" b="1" dirty="0" err="1" smtClean="0"/>
              <a:t>solutions</a:t>
            </a:r>
            <a:endParaRPr lang="nb-NO" sz="2200" b="1" dirty="0"/>
          </a:p>
        </p:txBody>
      </p:sp>
      <p:pic>
        <p:nvPicPr>
          <p:cNvPr id="84" name="Picture 16" descr="Image associÃ©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071" y="4475715"/>
            <a:ext cx="390570" cy="48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2" descr="Image associÃ©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009" y="3350022"/>
            <a:ext cx="554667" cy="39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2" descr="Image associÃ©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446" y="4006674"/>
            <a:ext cx="554667" cy="39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ight Arrow 93"/>
          <p:cNvSpPr/>
          <p:nvPr/>
        </p:nvSpPr>
        <p:spPr>
          <a:xfrm rot="21259938">
            <a:off x="4413841" y="2532035"/>
            <a:ext cx="845178" cy="229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Right Arrow 94"/>
          <p:cNvSpPr/>
          <p:nvPr/>
        </p:nvSpPr>
        <p:spPr>
          <a:xfrm rot="839642">
            <a:off x="4464523" y="3380618"/>
            <a:ext cx="845178" cy="229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Right Arrow 95"/>
          <p:cNvSpPr/>
          <p:nvPr/>
        </p:nvSpPr>
        <p:spPr>
          <a:xfrm rot="839642">
            <a:off x="4458891" y="3917672"/>
            <a:ext cx="845178" cy="229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7" name="Right Arrow 96"/>
          <p:cNvSpPr/>
          <p:nvPr/>
        </p:nvSpPr>
        <p:spPr>
          <a:xfrm rot="839642">
            <a:off x="4373361" y="4575596"/>
            <a:ext cx="845178" cy="229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Right Arrow 97"/>
          <p:cNvSpPr/>
          <p:nvPr/>
        </p:nvSpPr>
        <p:spPr>
          <a:xfrm rot="839642">
            <a:off x="4388643" y="5531290"/>
            <a:ext cx="845178" cy="229440"/>
          </a:xfrm>
          <a:prstGeom prst="rightArrow">
            <a:avLst>
              <a:gd name="adj1" fmla="val 50000"/>
              <a:gd name="adj2" fmla="val 51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Right Arrow 98"/>
          <p:cNvSpPr/>
          <p:nvPr/>
        </p:nvSpPr>
        <p:spPr>
          <a:xfrm rot="20590700">
            <a:off x="4364887" y="1370082"/>
            <a:ext cx="845178" cy="229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Right Arrow 99"/>
          <p:cNvSpPr/>
          <p:nvPr/>
        </p:nvSpPr>
        <p:spPr>
          <a:xfrm rot="21109938">
            <a:off x="4395892" y="1870681"/>
            <a:ext cx="845178" cy="229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60126" y="875335"/>
            <a:ext cx="431662" cy="542443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05227" y="2268402"/>
            <a:ext cx="538782" cy="55192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77002" y="2635515"/>
            <a:ext cx="538782" cy="551923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7145709" y="1737342"/>
            <a:ext cx="504629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b-NO" sz="2800" dirty="0" smtClean="0">
                <a:sym typeface="Wingdings" panose="05000000000000000000" pitchFamily="2" charset="2"/>
              </a:rPr>
              <a:t> </a:t>
            </a:r>
            <a:r>
              <a:rPr lang="nb-NO" sz="2800" dirty="0" smtClean="0"/>
              <a:t>No «</a:t>
            </a:r>
            <a:r>
              <a:rPr lang="nb-NO" sz="2800" dirty="0" err="1" smtClean="0"/>
              <a:t>colocated</a:t>
            </a:r>
            <a:r>
              <a:rPr lang="nb-NO" sz="2800" dirty="0"/>
              <a:t>» </a:t>
            </a:r>
            <a:r>
              <a:rPr lang="nb-NO" sz="2800" dirty="0" err="1" smtClean="0"/>
              <a:t>view</a:t>
            </a:r>
            <a:r>
              <a:rPr lang="nb-NO" sz="2800" dirty="0" smtClean="0"/>
              <a:t> </a:t>
            </a:r>
            <a:r>
              <a:rPr lang="nb-NO" sz="2800" dirty="0" err="1" smtClean="0"/>
              <a:t>of</a:t>
            </a:r>
            <a:r>
              <a:rPr lang="nb-NO" sz="2800" dirty="0" smtClean="0"/>
              <a:t> </a:t>
            </a:r>
            <a:r>
              <a:rPr lang="nb-NO" sz="2800" dirty="0" err="1" smtClean="0"/>
              <a:t>our</a:t>
            </a:r>
            <a:r>
              <a:rPr lang="nb-NO" sz="2800" dirty="0" smtClean="0"/>
              <a:t> </a:t>
            </a:r>
            <a:r>
              <a:rPr lang="nb-NO" sz="2800" dirty="0" err="1" smtClean="0"/>
              <a:t>computing</a:t>
            </a:r>
            <a:r>
              <a:rPr lang="nb-NO" sz="2800" dirty="0" smtClean="0"/>
              <a:t> </a:t>
            </a:r>
            <a:r>
              <a:rPr lang="nb-NO" sz="2800" b="1" dirty="0"/>
              <a:t>AND</a:t>
            </a:r>
            <a:r>
              <a:rPr lang="nb-NO" sz="2800" dirty="0"/>
              <a:t> </a:t>
            </a:r>
            <a:r>
              <a:rPr lang="nb-NO" sz="2800" dirty="0" err="1"/>
              <a:t>storage</a:t>
            </a:r>
            <a:r>
              <a:rPr lang="nb-NO" sz="2800" dirty="0"/>
              <a:t> </a:t>
            </a:r>
            <a:r>
              <a:rPr lang="nb-NO" sz="2800" dirty="0" err="1" smtClean="0"/>
              <a:t>allocations</a:t>
            </a:r>
            <a:endParaRPr lang="nb-NO" sz="2800" dirty="0" smtClean="0"/>
          </a:p>
          <a:p>
            <a:pPr lvl="1"/>
            <a:r>
              <a:rPr lang="nb-NO" sz="2800" dirty="0" smtClean="0">
                <a:sym typeface="Wingdings" panose="05000000000000000000" pitchFamily="2" charset="2"/>
              </a:rPr>
              <a:t> </a:t>
            </a:r>
            <a:r>
              <a:rPr lang="nb-NO" sz="2800" dirty="0" smtClean="0"/>
              <a:t>Lot </a:t>
            </a:r>
            <a:r>
              <a:rPr lang="nb-NO" sz="2800" dirty="0" err="1"/>
              <a:t>of</a:t>
            </a:r>
            <a:r>
              <a:rPr lang="nb-NO" sz="2800" dirty="0"/>
              <a:t> time </a:t>
            </a:r>
            <a:r>
              <a:rPr lang="nb-NO" sz="2800" dirty="0" err="1"/>
              <a:t>wasted</a:t>
            </a:r>
            <a:r>
              <a:rPr lang="nb-NO" sz="2800" dirty="0"/>
              <a:t> </a:t>
            </a:r>
            <a:r>
              <a:rPr lang="nb-NO" sz="2800" dirty="0" err="1"/>
              <a:t>moving</a:t>
            </a:r>
            <a:r>
              <a:rPr lang="nb-NO" sz="2800" dirty="0"/>
              <a:t> data (</a:t>
            </a:r>
            <a:r>
              <a:rPr lang="nb-NO" sz="2800" dirty="0" err="1"/>
              <a:t>especially</a:t>
            </a:r>
            <a:r>
              <a:rPr lang="nb-NO" sz="2800" dirty="0"/>
              <a:t> </a:t>
            </a:r>
            <a:r>
              <a:rPr lang="nb-NO" sz="2800" dirty="0" err="1"/>
              <a:t>when</a:t>
            </a:r>
            <a:r>
              <a:rPr lang="nb-NO" sz="2800" dirty="0"/>
              <a:t> </a:t>
            </a:r>
            <a:r>
              <a:rPr lang="nb-NO" sz="2800" dirty="0" err="1"/>
              <a:t>collaborating</a:t>
            </a:r>
            <a:r>
              <a:rPr lang="nb-NO" sz="2800" dirty="0"/>
              <a:t>) or </a:t>
            </a:r>
            <a:r>
              <a:rPr lang="nb-NO" sz="2800" dirty="0" err="1"/>
              <a:t>waiting</a:t>
            </a:r>
            <a:r>
              <a:rPr lang="nb-NO" sz="2800" dirty="0"/>
              <a:t> for </a:t>
            </a:r>
            <a:r>
              <a:rPr lang="nb-NO" sz="2800" dirty="0" err="1"/>
              <a:t>available</a:t>
            </a:r>
            <a:r>
              <a:rPr lang="nb-NO" sz="2800" dirty="0"/>
              <a:t> </a:t>
            </a:r>
            <a:r>
              <a:rPr lang="nb-NO" sz="2800" dirty="0" err="1"/>
              <a:t>compute</a:t>
            </a:r>
            <a:r>
              <a:rPr lang="nb-NO" sz="2800" dirty="0"/>
              <a:t> </a:t>
            </a:r>
            <a:r>
              <a:rPr lang="nb-NO" sz="2800" dirty="0" err="1"/>
              <a:t>resources</a:t>
            </a:r>
            <a:r>
              <a:rPr lang="nb-NO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74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33"/>
            <a:ext cx="10515600" cy="968725"/>
          </a:xfrm>
        </p:spPr>
        <p:txBody>
          <a:bodyPr/>
          <a:lstStyle/>
          <a:p>
            <a:r>
              <a:rPr lang="nb-NO" dirty="0" smtClean="0"/>
              <a:t>Our </a:t>
            </a:r>
            <a:r>
              <a:rPr lang="nb-NO" dirty="0" err="1" smtClean="0"/>
              <a:t>needs</a:t>
            </a:r>
            <a:endParaRPr lang="nb-NO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b-NO" dirty="0"/>
              <a:t>Support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deployment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ESM </a:t>
            </a:r>
            <a:r>
              <a:rPr lang="nb-NO" dirty="0" err="1"/>
              <a:t>tools</a:t>
            </a:r>
            <a:r>
              <a:rPr lang="nb-NO" dirty="0"/>
              <a:t> &amp; </a:t>
            </a:r>
            <a:r>
              <a:rPr lang="nb-NO" dirty="0" err="1"/>
              <a:t>workflows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EOSC for </a:t>
            </a:r>
            <a:r>
              <a:rPr lang="nb-NO" dirty="0" err="1"/>
              <a:t>running</a:t>
            </a:r>
            <a:r>
              <a:rPr lang="nb-NO" dirty="0"/>
              <a:t> ESM </a:t>
            </a:r>
            <a:r>
              <a:rPr lang="nb-NO" dirty="0" err="1"/>
              <a:t>models</a:t>
            </a:r>
            <a:r>
              <a:rPr lang="nb-NO" dirty="0"/>
              <a:t>, </a:t>
            </a:r>
            <a:r>
              <a:rPr lang="nb-NO" dirty="0" err="1"/>
              <a:t>processing</a:t>
            </a:r>
            <a:r>
              <a:rPr lang="nb-NO" dirty="0"/>
              <a:t> and </a:t>
            </a:r>
            <a:r>
              <a:rPr lang="nb-NO" dirty="0" err="1"/>
              <a:t>visualizing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outputs</a:t>
            </a:r>
          </a:p>
          <a:p>
            <a:r>
              <a:rPr lang="nb-NO" dirty="0" err="1" smtClean="0"/>
              <a:t>Facilitate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sharing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data and </a:t>
            </a:r>
            <a:r>
              <a:rPr lang="nb-NO" dirty="0" err="1" smtClean="0"/>
              <a:t>compute</a:t>
            </a:r>
            <a:r>
              <a:rPr lang="nb-NO" dirty="0" smtClean="0"/>
              <a:t> </a:t>
            </a:r>
            <a:r>
              <a:rPr lang="nb-NO" dirty="0" err="1" smtClean="0"/>
              <a:t>across</a:t>
            </a:r>
            <a:r>
              <a:rPr lang="nb-NO" dirty="0" smtClean="0"/>
              <a:t> Nordic </a:t>
            </a:r>
            <a:r>
              <a:rPr lang="nb-NO" dirty="0" err="1" smtClean="0"/>
              <a:t>countries</a:t>
            </a:r>
            <a:endParaRPr lang="nb-NO" dirty="0" smtClean="0"/>
          </a:p>
          <a:p>
            <a:pPr lvl="1">
              <a:buFontTx/>
              <a:buChar char="-"/>
            </a:pPr>
            <a:r>
              <a:rPr lang="nb-NO" dirty="0" err="1" smtClean="0"/>
              <a:t>Identify</a:t>
            </a:r>
            <a:r>
              <a:rPr lang="nb-NO" dirty="0" smtClean="0"/>
              <a:t> gaps for </a:t>
            </a:r>
            <a:r>
              <a:rPr lang="nb-NO" dirty="0" err="1" smtClean="0"/>
              <a:t>uptake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FAIR data </a:t>
            </a:r>
            <a:r>
              <a:rPr lang="nb-NO" dirty="0" err="1" smtClean="0"/>
              <a:t>practices</a:t>
            </a:r>
            <a:r>
              <a:rPr lang="nb-NO" dirty="0" smtClean="0"/>
              <a:t> </a:t>
            </a:r>
            <a:r>
              <a:rPr lang="nb-NO" dirty="0" err="1" smtClean="0"/>
              <a:t>across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/>
              <a:t>c</a:t>
            </a:r>
            <a:r>
              <a:rPr lang="nb-NO" dirty="0" err="1" smtClean="0"/>
              <a:t>limate</a:t>
            </a:r>
            <a:r>
              <a:rPr lang="nb-NO" dirty="0" smtClean="0"/>
              <a:t> </a:t>
            </a:r>
            <a:r>
              <a:rPr lang="nb-NO" dirty="0" err="1" smtClean="0"/>
              <a:t>community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Nordic </a:t>
            </a:r>
            <a:r>
              <a:rPr lang="nb-NO" dirty="0" err="1" smtClean="0"/>
              <a:t>countries</a:t>
            </a:r>
            <a:endParaRPr lang="nb-NO" dirty="0" smtClean="0"/>
          </a:p>
          <a:p>
            <a:pPr lvl="1">
              <a:buFontTx/>
              <a:buChar char="-"/>
            </a:pPr>
            <a:r>
              <a:rPr lang="nb-NO" dirty="0" err="1" smtClean="0"/>
              <a:t>Orchestration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our</a:t>
            </a:r>
            <a:r>
              <a:rPr lang="nb-NO" dirty="0" smtClean="0"/>
              <a:t> </a:t>
            </a:r>
            <a:r>
              <a:rPr lang="nb-NO" dirty="0" err="1" smtClean="0"/>
              <a:t>workflows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 and best </a:t>
            </a:r>
            <a:r>
              <a:rPr lang="nb-NO" dirty="0" err="1" smtClean="0"/>
              <a:t>suited</a:t>
            </a:r>
            <a:r>
              <a:rPr lang="nb-NO" dirty="0" smtClean="0"/>
              <a:t> </a:t>
            </a:r>
            <a:r>
              <a:rPr lang="nb-NO" dirty="0" err="1" smtClean="0"/>
              <a:t>computing</a:t>
            </a:r>
            <a:r>
              <a:rPr lang="nb-NO" dirty="0" smtClean="0"/>
              <a:t> </a:t>
            </a:r>
            <a:r>
              <a:rPr lang="nb-NO" dirty="0" err="1" smtClean="0"/>
              <a:t>resources</a:t>
            </a:r>
            <a:endParaRPr lang="nb-NO" dirty="0" smtClean="0"/>
          </a:p>
          <a:p>
            <a:pPr lvl="1">
              <a:buFontTx/>
              <a:buChar char="-"/>
            </a:pPr>
            <a:r>
              <a:rPr lang="nb-NO" dirty="0" err="1" smtClean="0"/>
              <a:t>Unified</a:t>
            </a:r>
            <a:r>
              <a:rPr lang="nb-NO" dirty="0" smtClean="0"/>
              <a:t> </a:t>
            </a:r>
            <a:r>
              <a:rPr lang="nb-NO" dirty="0" err="1" smtClean="0"/>
              <a:t>view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our</a:t>
            </a:r>
            <a:r>
              <a:rPr lang="nb-NO" dirty="0" smtClean="0"/>
              <a:t> data and </a:t>
            </a:r>
            <a:r>
              <a:rPr lang="nb-NO" dirty="0" err="1" smtClean="0"/>
              <a:t>workflows</a:t>
            </a:r>
            <a:r>
              <a:rPr lang="nb-NO" dirty="0" smtClean="0"/>
              <a:t> </a:t>
            </a:r>
            <a:r>
              <a:rPr lang="nb-NO" dirty="0" err="1" smtClean="0"/>
              <a:t>whatever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storage</a:t>
            </a:r>
            <a:r>
              <a:rPr lang="nb-NO" dirty="0" smtClean="0"/>
              <a:t> location</a:t>
            </a:r>
            <a:endParaRPr lang="nb-NO" dirty="0" smtClean="0"/>
          </a:p>
          <a:p>
            <a:pPr lvl="1">
              <a:buFontTx/>
              <a:buChar char="-"/>
            </a:pPr>
            <a:r>
              <a:rPr lang="nb-NO" dirty="0" err="1" smtClean="0"/>
              <a:t>Take</a:t>
            </a:r>
            <a:r>
              <a:rPr lang="nb-NO" dirty="0" smtClean="0"/>
              <a:t> over </a:t>
            </a:r>
            <a:r>
              <a:rPr lang="nb-NO" dirty="0" err="1" smtClean="0"/>
              <a:t>security</a:t>
            </a:r>
            <a:r>
              <a:rPr lang="nb-NO" dirty="0" smtClean="0"/>
              <a:t>, </a:t>
            </a:r>
            <a:r>
              <a:rPr lang="nb-NO" dirty="0" err="1" smtClean="0"/>
              <a:t>authentication</a:t>
            </a:r>
            <a:r>
              <a:rPr lang="nb-NO" dirty="0" smtClean="0"/>
              <a:t> and </a:t>
            </a:r>
            <a:r>
              <a:rPr lang="nb-NO" dirty="0" err="1" smtClean="0"/>
              <a:t>other</a:t>
            </a:r>
            <a:r>
              <a:rPr lang="nb-NO" dirty="0" smtClean="0"/>
              <a:t> administrative </a:t>
            </a:r>
            <a:r>
              <a:rPr lang="nb-NO" dirty="0" err="1" smtClean="0"/>
              <a:t>tasks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03186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182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Our needs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Claire Fouilloux</dc:creator>
  <cp:lastModifiedBy>Anne Claire Fouilloux</cp:lastModifiedBy>
  <cp:revision>23</cp:revision>
  <dcterms:created xsi:type="dcterms:W3CDTF">2019-06-04T13:02:43Z</dcterms:created>
  <dcterms:modified xsi:type="dcterms:W3CDTF">2019-06-06T19:42:24Z</dcterms:modified>
</cp:coreProperties>
</file>