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Everyone is needing to compute, skill level decreasing, more fields, tools not necessarily easier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 strategies: digital hum, AI, etc.Everyone wants to be abre to compute and needs to be able to.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Aalto less interested in teaching skills, providing computational environmon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Juppter combines input, docs, output, plots, etc.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History, backgroutd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Demo slide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Easier access to existing resources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Don't make a new environment without transferable </a:t>
            </a:r>
            <a:r>
              <a:rPr lang="en"/>
              <a:t>skills.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 existing resources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219b5407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219b5407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226daab4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226daab4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219b540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219b540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219b540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219b540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226daab4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226daab4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226daab4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226daab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226daab4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226daab4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219b5407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219b5407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219b5407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219b5407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219b5407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219b5407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219b5407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219b5407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219b54078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219b54078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eb0076d21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eb0076d21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219b5407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219b5407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eb0076d2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eb0076d2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0fe344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0fe344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226daab4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226daab4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219b540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219b540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219b540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219b540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219b540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219b540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7" name="Google Shape;9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jupyterhub/batchspawne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jupyterhub/kubespawner" TargetMode="External"/><Relationship Id="rId4" Type="http://schemas.openxmlformats.org/officeDocument/2006/relationships/hyperlink" Target="https://github.com/jupyter/docker-stacks/" TargetMode="External"/><Relationship Id="rId5" Type="http://schemas.openxmlformats.org/officeDocument/2006/relationships/hyperlink" Target="https://github.com/AaltoScienceIT/jupyter-aalto-singleuser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Jupyter{,Hub}: tech details for sysadmins</a:t>
            </a:r>
            <a:endParaRPr/>
          </a:p>
        </p:txBody>
      </p:sp>
      <p:sp>
        <p:nvSpPr>
          <p:cNvPr id="104" name="Google Shape;104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Richard Darst, Aalto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of connections to launch a server</a:t>
            </a:r>
            <a:endParaRPr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connects to </a:t>
            </a:r>
            <a:r>
              <a:rPr b="1" lang="en"/>
              <a:t>proxy</a:t>
            </a:r>
            <a:r>
              <a:rPr lang="en"/>
              <a:t>, proxy forwards connection to </a:t>
            </a:r>
            <a:r>
              <a:rPr b="1" lang="en"/>
              <a:t>hub</a:t>
            </a:r>
            <a:r>
              <a:rPr lang="en"/>
              <a:t> at /hub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spawns server via the </a:t>
            </a:r>
            <a:r>
              <a:rPr b="1" lang="en"/>
              <a:t>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hub</a:t>
            </a:r>
            <a:r>
              <a:rPr lang="en"/>
              <a:t> uses </a:t>
            </a:r>
            <a:r>
              <a:rPr b="1" lang="en"/>
              <a:t>spawner</a:t>
            </a:r>
            <a:r>
              <a:rPr lang="en"/>
              <a:t> to request single-user server start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spawner starts single-user server (</a:t>
            </a:r>
            <a:r>
              <a:rPr b="1" lang="en"/>
              <a:t>notebook</a:t>
            </a:r>
            <a:r>
              <a:rPr lang="en"/>
              <a:t>)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jupyterhub-singleuser</a:t>
            </a:r>
            <a:r>
              <a:rPr lang="en"/>
              <a:t>) with some env vars.  This is nothing different than Jupyter on your own laptop, but some initial setup to tell the hub it's alive.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notebook</a:t>
            </a:r>
            <a:r>
              <a:rPr lang="en"/>
              <a:t> contacts the hub to say "I'm alive"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hub</a:t>
            </a:r>
            <a:r>
              <a:rPr lang="en"/>
              <a:t> contacts </a:t>
            </a:r>
            <a:r>
              <a:rPr b="1" lang="en"/>
              <a:t>proxy</a:t>
            </a:r>
            <a:r>
              <a:rPr lang="en"/>
              <a:t> to say "this user's server now available at path /user/{username}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hub</a:t>
            </a:r>
            <a:r>
              <a:rPr lang="en"/>
              <a:t> redirects user's browser to /user/{username}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(hub no longer has any role in user's communication, but receives ping from </a:t>
            </a:r>
            <a:r>
              <a:rPr b="1" lang="en"/>
              <a:t>notebook</a:t>
            </a:r>
            <a:r>
              <a:rPr lang="en"/>
              <a:t> every 5 min or so to stay alive)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Connections which need to exist...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Receives connection from user (internet)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Receives API connection from hub (internal, different port)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Connects to hub and notebook (http/websocket forwarding)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Receives connections from proxy and notebook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Connects to proxy to configure routes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Receives connection from proxy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Connects to hub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Authenticators</a:t>
            </a:r>
            <a:endParaRPr/>
          </a:p>
        </p:txBody>
      </p:sp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Pluggable, modular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ones: PAM, Oauth (google, github, etc), LDAP,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Returns the authentication state (username) to 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Username (recent development: auth_state dictionary)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Spawners</a:t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sudo -u {username} jupyterhub-singleuser</a:t>
            </a:r>
            <a:r>
              <a:rPr lang="en"/>
              <a:t>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Pluggable, modular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They are resource managers</a:t>
            </a:r>
            <a:r>
              <a:rPr lang="en"/>
              <a:t>: "start X", "terminate X", "is X alive?"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ones: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kubespawner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batchspawer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SudoSpawner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LocalProcessSpawner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SshSpawner</a:t>
            </a:r>
            <a:r>
              <a:rPr lang="en"/>
              <a:t>, and many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 able to run a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 must be able to communicate back to 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Proxy must be able to forward ports to the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May</a:t>
            </a:r>
            <a:r>
              <a:rPr lang="en"/>
              <a:t> set uid, storage, CPU limits, isolation, etc.  Nothing Jupyter-specific here.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Spawner: LocalProcessSpawner and SudoSpawner</a:t>
            </a:r>
            <a:endParaRPr/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good first examples: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LocalProcessSpawner</a:t>
            </a:r>
            <a:r>
              <a:rPr lang="en"/>
              <a:t>: starts as another user locally, based on username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SudoSpawner</a:t>
            </a:r>
            <a:r>
              <a:rPr lang="en"/>
              <a:t>: "sudo -u {username}"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… need we say more?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Batchspawer: running in batch system (e.g. slurm)</a:t>
            </a:r>
            <a:endParaRPr/>
          </a:p>
        </p:txBody>
      </p:sp>
      <p:sp>
        <p:nvSpPr>
          <p:cNvPr id="301" name="Google Shape;30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I've spent a fair amount of time thinking about Slurm + Jupyter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https://github.com/jupyterhub/batchspawner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if you know your batch system, this is relatively easy to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avoid under-utilizing resources with notebooks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(comments about our Slurm configuration)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Kubespawner: launching kubernetes pods</a:t>
            </a:r>
            <a:endParaRPr/>
          </a:p>
        </p:txBody>
      </p:sp>
      <p:sp>
        <p:nvSpPr>
          <p:cNvPr id="307" name="Google Shape;30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use for teaching 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https://github.com/jupyterhub/kubespawner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if you know kubernetes you can make this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build images based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https://github.com/jupyter/docker-stacks/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docker images</a:t>
            </a:r>
            <a:r>
              <a:rPr lang="en"/>
              <a:t>: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https://github.com/AaltoScienceIT/jupyter-aalto-singleuser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</a:t>
            </a:r>
            <a:endParaRPr/>
          </a:p>
        </p:txBody>
      </p:sp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often overlooked but critical part of JupyterHub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connect to proxy directly, not the 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user connections to continue even if hub shuts down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tracks activity of users (but that will move to notebooks)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main option now: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configurable-http-proxy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options: Kubernetes ingress, Traefik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</a:t>
            </a:r>
            <a:r>
              <a:rPr i="1" lang="en"/>
              <a:t>can</a:t>
            </a:r>
            <a:r>
              <a:rPr lang="en"/>
              <a:t> have another reverse proxy in front of the JupyterHub proxy (e.g. Apache to SSL termination and other stuff.)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notebook/lab itself</a:t>
            </a:r>
            <a:endParaRPr/>
          </a:p>
        </p:txBody>
      </p:sp>
      <p:sp>
        <p:nvSpPr>
          <p:cNvPr id="319" name="Google Shape;31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notebook</a:t>
            </a:r>
            <a:r>
              <a:rPr lang="en"/>
              <a:t> (traditional jupyter UI) and </a:t>
            </a:r>
            <a:r>
              <a:rPr b="1" lang="en"/>
              <a:t>jupyterlab</a:t>
            </a:r>
            <a:r>
              <a:rPr lang="en"/>
              <a:t> are </a:t>
            </a:r>
            <a:r>
              <a:rPr i="1" lang="en"/>
              <a:t>not</a:t>
            </a:r>
            <a:r>
              <a:rPr lang="en"/>
              <a:t> really big issues when setting up the 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hub just launches a process which starts these, and all "normal" upstream docs apply.  You need to ensure that users have good environments 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TODO: perhaps this talk should talk more about notebook/lab/kernels, because setting them up can end up taking time.  (... relates to software distribution…)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Kernels</a:t>
            </a:r>
            <a:endParaRPr/>
          </a:p>
        </p:txBody>
      </p:sp>
      <p:sp>
        <p:nvSpPr>
          <p:cNvPr id="325" name="Google Shape;32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Nothing JupyterHub-specific here.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 user code is run in notebook </a:t>
            </a:r>
            <a:r>
              <a:rPr b="1" lang="en"/>
              <a:t>kernels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kernel communicates with notebook </a:t>
            </a:r>
            <a:r>
              <a:rPr lang="en" sz="1200"/>
              <a:t>(5 TCP ports but it doesn't matter)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Normally runs only on machine local to notebook, but see jupyter-kernel-gateway.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runs e.g. </a:t>
            </a:r>
            <a:r>
              <a:rPr b="1" lang="en"/>
              <a:t>python</a:t>
            </a:r>
            <a:r>
              <a:rPr lang="en"/>
              <a:t> and sends code over "stdin" and returns output to notebook.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python</a:t>
            </a:r>
            <a:r>
              <a:rPr lang="en"/>
              <a:t> doesn't read notebook file itself, but can access whatever storage the process can.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specification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directory and json file:  {kernel_name}/kernel.json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"jupyter kernelspec list"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User, Python SYS_PREFIX, and global directories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Contents</a:t>
            </a:r>
            <a:endParaRPr sz="2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Jupyter{,Hub} big picture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Jupyterhub: brief description of all pieces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Tech details: sysadmin view of each component and setting things up.</a:t>
            </a:r>
            <a:endParaRPr/>
          </a:p>
        </p:txBody>
      </p:sp>
      <p:sp>
        <p:nvSpPr>
          <p:cNvPr id="111" name="Google Shape;111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Themes</a:t>
            </a:r>
            <a:endParaRPr sz="2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Jupyter isn't a service, but a way to access services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issues I see about jupyter are because of: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not understanding what is what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not having the right sysadmin knowledge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If you know these two, setting up JH is easy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you know Linux sysadmining well enough, setting this up is a breeze.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limits</a:t>
            </a:r>
            <a:endParaRPr/>
          </a:p>
        </p:txBody>
      </p:sp>
      <p:sp>
        <p:nvSpPr>
          <p:cNvPr id="331" name="Google Shape;33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Normally responsibility of the spawner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JupyterHub has a sample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cull_idle_servers.py</a:t>
            </a:r>
            <a:r>
              <a:rPr lang="en"/>
              <a:t> that can monitor activity and shut down inactive or long-running servers.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Thanks, any questions?</a:t>
            </a:r>
            <a:endParaRPr/>
          </a:p>
        </p:txBody>
      </p:sp>
      <p:sp>
        <p:nvSpPr>
          <p:cNvPr id="337" name="Google Shape;33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Ask not “what does Jupyter need?” but “what computing resources do we need?”</a:t>
            </a:r>
            <a:endParaRPr/>
          </a:p>
        </p:txBody>
      </p:sp>
      <p:pic>
        <p:nvPicPr>
          <p:cNvPr id="338" name="Google Shape;3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200" y="1594925"/>
            <a:ext cx="3953400" cy="3517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25" y="2156775"/>
            <a:ext cx="2393750" cy="23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2400" y="2156775"/>
            <a:ext cx="2393750" cy="23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question</a:t>
            </a:r>
            <a:endParaRPr/>
          </a:p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Is Jupyter </a:t>
            </a:r>
            <a:r>
              <a:rPr lang="en" sz="2400"/>
              <a:t>a "</a:t>
            </a:r>
            <a:r>
              <a:rPr b="1" lang="en" sz="2400"/>
              <a:t>service</a:t>
            </a:r>
            <a:r>
              <a:rPr lang="en" sz="2400"/>
              <a:t>"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is Jupyter a "</a:t>
            </a:r>
            <a:r>
              <a:rPr b="1" lang="en" sz="2400"/>
              <a:t>interface to accessing resources</a:t>
            </a:r>
            <a:r>
              <a:rPr lang="en" sz="2400"/>
              <a:t>"?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Example: "Let's just let CSC run jupyter, we don't need it too" to me sounds like "Let's let CSC run ssh, ...".  Why have a cluster if it is hard to use?</a:t>
            </a:r>
            <a:endParaRPr/>
          </a:p>
        </p:txBody>
      </p:sp>
      <p:sp>
        <p:nvSpPr>
          <p:cNvPr id="118" name="Google Shape;118;p28"/>
          <p:cNvSpPr txBox="1"/>
          <p:nvPr/>
        </p:nvSpPr>
        <p:spPr>
          <a:xfrm>
            <a:off x="5879400" y="4753750"/>
            <a:ext cx="3325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Hint: I think it's the second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JupyterHub ecosystem profile</a:t>
            </a:r>
            <a:endParaRPr/>
          </a:p>
        </p:txBody>
      </p:sp>
      <p:sp>
        <p:nvSpPr>
          <p:cNvPr id="124" name="Google Shape;124;p29"/>
          <p:cNvSpPr txBox="1"/>
          <p:nvPr/>
        </p:nvSpPr>
        <p:spPr>
          <a:xfrm>
            <a:off x="1061875" y="1351050"/>
            <a:ext cx="1918200" cy="634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Auth</a:t>
            </a:r>
            <a:endParaRPr sz="2400"/>
          </a:p>
        </p:txBody>
      </p:sp>
      <p:sp>
        <p:nvSpPr>
          <p:cNvPr id="125" name="Google Shape;125;p29"/>
          <p:cNvSpPr txBox="1"/>
          <p:nvPr/>
        </p:nvSpPr>
        <p:spPr>
          <a:xfrm>
            <a:off x="6524100" y="1112250"/>
            <a:ext cx="2393100" cy="4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Storage</a:t>
            </a:r>
            <a:endParaRPr sz="2400"/>
          </a:p>
        </p:txBody>
      </p:sp>
      <p:sp>
        <p:nvSpPr>
          <p:cNvPr id="126" name="Google Shape;126;p29"/>
          <p:cNvSpPr txBox="1"/>
          <p:nvPr/>
        </p:nvSpPr>
        <p:spPr>
          <a:xfrm>
            <a:off x="6524100" y="1833625"/>
            <a:ext cx="2393100" cy="4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Computation</a:t>
            </a:r>
            <a:endParaRPr sz="2400"/>
          </a:p>
        </p:txBody>
      </p:sp>
      <p:sp>
        <p:nvSpPr>
          <p:cNvPr id="127" name="Google Shape;127;p29"/>
          <p:cNvSpPr txBox="1"/>
          <p:nvPr/>
        </p:nvSpPr>
        <p:spPr>
          <a:xfrm>
            <a:off x="89925" y="2627250"/>
            <a:ext cx="1918200" cy="634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Web access</a:t>
            </a:r>
            <a:endParaRPr sz="2400"/>
          </a:p>
        </p:txBody>
      </p:sp>
      <p:cxnSp>
        <p:nvCxnSpPr>
          <p:cNvPr id="128" name="Google Shape;128;p29"/>
          <p:cNvCxnSpPr>
            <a:stCxn id="124" idx="2"/>
            <a:endCxn id="129" idx="1"/>
          </p:cNvCxnSpPr>
          <p:nvPr/>
        </p:nvCxnSpPr>
        <p:spPr>
          <a:xfrm>
            <a:off x="2020975" y="1985250"/>
            <a:ext cx="240900" cy="9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9"/>
          <p:cNvCxnSpPr>
            <a:stCxn id="131" idx="3"/>
            <a:endCxn id="125" idx="1"/>
          </p:cNvCxnSpPr>
          <p:nvPr/>
        </p:nvCxnSpPr>
        <p:spPr>
          <a:xfrm flipH="1" rot="10800000">
            <a:off x="6181075" y="1351050"/>
            <a:ext cx="342900" cy="15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9"/>
          <p:cNvCxnSpPr>
            <a:stCxn id="131" idx="3"/>
            <a:endCxn id="126" idx="1"/>
          </p:cNvCxnSpPr>
          <p:nvPr/>
        </p:nvCxnSpPr>
        <p:spPr>
          <a:xfrm flipH="1" rot="10800000">
            <a:off x="6181075" y="2072250"/>
            <a:ext cx="342900" cy="8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9"/>
          <p:cNvSpPr txBox="1"/>
          <p:nvPr/>
        </p:nvSpPr>
        <p:spPr>
          <a:xfrm>
            <a:off x="6524100" y="2555000"/>
            <a:ext cx="2393100" cy="4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Shell</a:t>
            </a:r>
            <a:endParaRPr sz="2400"/>
          </a:p>
        </p:txBody>
      </p:sp>
      <p:sp>
        <p:nvSpPr>
          <p:cNvPr id="134" name="Google Shape;134;p29"/>
          <p:cNvSpPr txBox="1"/>
          <p:nvPr/>
        </p:nvSpPr>
        <p:spPr>
          <a:xfrm>
            <a:off x="6524100" y="3276375"/>
            <a:ext cx="2393100" cy="4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Editor</a:t>
            </a:r>
            <a:endParaRPr sz="2400"/>
          </a:p>
        </p:txBody>
      </p:sp>
      <p:sp>
        <p:nvSpPr>
          <p:cNvPr id="135" name="Google Shape;135;p29"/>
          <p:cNvSpPr txBox="1"/>
          <p:nvPr/>
        </p:nvSpPr>
        <p:spPr>
          <a:xfrm>
            <a:off x="6524100" y="3997750"/>
            <a:ext cx="2393100" cy="4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Version control</a:t>
            </a:r>
            <a:endParaRPr sz="2400"/>
          </a:p>
        </p:txBody>
      </p:sp>
      <p:sp>
        <p:nvSpPr>
          <p:cNvPr id="136" name="Google Shape;136;p29"/>
          <p:cNvSpPr txBox="1"/>
          <p:nvPr/>
        </p:nvSpPr>
        <p:spPr>
          <a:xfrm>
            <a:off x="6654450" y="4623775"/>
            <a:ext cx="2132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cxnSp>
        <p:nvCxnSpPr>
          <p:cNvPr id="137" name="Google Shape;137;p29"/>
          <p:cNvCxnSpPr>
            <a:stCxn id="131" idx="3"/>
            <a:endCxn id="133" idx="1"/>
          </p:cNvCxnSpPr>
          <p:nvPr/>
        </p:nvCxnSpPr>
        <p:spPr>
          <a:xfrm flipH="1" rot="10800000">
            <a:off x="6181075" y="2793750"/>
            <a:ext cx="342900" cy="1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9"/>
          <p:cNvCxnSpPr>
            <a:stCxn id="131" idx="3"/>
            <a:endCxn id="134" idx="1"/>
          </p:cNvCxnSpPr>
          <p:nvPr/>
        </p:nvCxnSpPr>
        <p:spPr>
          <a:xfrm>
            <a:off x="6181075" y="2935650"/>
            <a:ext cx="342900" cy="5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9"/>
          <p:cNvCxnSpPr>
            <a:stCxn id="131" idx="3"/>
            <a:endCxn id="135" idx="1"/>
          </p:cNvCxnSpPr>
          <p:nvPr/>
        </p:nvCxnSpPr>
        <p:spPr>
          <a:xfrm>
            <a:off x="6181075" y="2935650"/>
            <a:ext cx="342900" cy="13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9"/>
          <p:cNvSpPr txBox="1"/>
          <p:nvPr/>
        </p:nvSpPr>
        <p:spPr>
          <a:xfrm>
            <a:off x="166125" y="4058475"/>
            <a:ext cx="4656300" cy="12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73763"/>
                </a:solidFill>
              </a:rPr>
              <a:t>Jupyter is not a separate service or concept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73763"/>
                </a:solidFill>
              </a:rPr>
              <a:t>… it takes the role of ssh and shell.</a:t>
            </a:r>
            <a:endParaRPr sz="18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73763"/>
                </a:solidFill>
              </a:rPr>
              <a:t>… works in parallel to ssh, bash, etc.</a:t>
            </a:r>
            <a:endParaRPr sz="1800">
              <a:solidFill>
                <a:srgbClr val="073763"/>
              </a:solidFill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2261750" y="2627250"/>
            <a:ext cx="1918200" cy="634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JupyterHub</a:t>
            </a:r>
            <a:endParaRPr sz="2400"/>
          </a:p>
        </p:txBody>
      </p:sp>
      <p:cxnSp>
        <p:nvCxnSpPr>
          <p:cNvPr id="141" name="Google Shape;141;p29"/>
          <p:cNvCxnSpPr>
            <a:stCxn id="127" idx="3"/>
            <a:endCxn id="129" idx="1"/>
          </p:cNvCxnSpPr>
          <p:nvPr/>
        </p:nvCxnSpPr>
        <p:spPr>
          <a:xfrm>
            <a:off x="2008125" y="2944350"/>
            <a:ext cx="2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9"/>
          <p:cNvCxnSpPr>
            <a:stCxn id="129" idx="3"/>
            <a:endCxn id="131" idx="1"/>
          </p:cNvCxnSpPr>
          <p:nvPr/>
        </p:nvCxnSpPr>
        <p:spPr>
          <a:xfrm flipH="1" rot="10800000">
            <a:off x="4179950" y="2935650"/>
            <a:ext cx="2535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9"/>
          <p:cNvCxnSpPr>
            <a:stCxn id="129" idx="3"/>
            <a:endCxn id="144" idx="1"/>
          </p:cNvCxnSpPr>
          <p:nvPr/>
        </p:nvCxnSpPr>
        <p:spPr>
          <a:xfrm>
            <a:off x="4179950" y="2944350"/>
            <a:ext cx="478800" cy="86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9"/>
          <p:cNvCxnSpPr>
            <a:stCxn id="129" idx="3"/>
            <a:endCxn id="146" idx="1"/>
          </p:cNvCxnSpPr>
          <p:nvPr/>
        </p:nvCxnSpPr>
        <p:spPr>
          <a:xfrm>
            <a:off x="4179950" y="2944350"/>
            <a:ext cx="478800" cy="11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9"/>
          <p:cNvSpPr txBox="1"/>
          <p:nvPr/>
        </p:nvSpPr>
        <p:spPr>
          <a:xfrm>
            <a:off x="4658800" y="3649900"/>
            <a:ext cx="1447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2…</a:t>
            </a:r>
            <a:endParaRPr/>
          </a:p>
        </p:txBody>
      </p:sp>
      <p:sp>
        <p:nvSpPr>
          <p:cNvPr id="146" name="Google Shape;146;p29"/>
          <p:cNvSpPr txBox="1"/>
          <p:nvPr/>
        </p:nvSpPr>
        <p:spPr>
          <a:xfrm>
            <a:off x="4658813" y="3977800"/>
            <a:ext cx="1447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3…</a:t>
            </a:r>
            <a:endParaRPr/>
          </a:p>
        </p:txBody>
      </p:sp>
      <p:sp>
        <p:nvSpPr>
          <p:cNvPr id="147" name="Google Shape;147;p29"/>
          <p:cNvSpPr txBox="1"/>
          <p:nvPr/>
        </p:nvSpPr>
        <p:spPr>
          <a:xfrm>
            <a:off x="3347600" y="1033788"/>
            <a:ext cx="1918200" cy="634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Spawner</a:t>
            </a:r>
            <a:endParaRPr sz="2400"/>
          </a:p>
        </p:txBody>
      </p:sp>
      <p:sp>
        <p:nvSpPr>
          <p:cNvPr id="148" name="Google Shape;148;p29"/>
          <p:cNvSpPr/>
          <p:nvPr/>
        </p:nvSpPr>
        <p:spPr>
          <a:xfrm>
            <a:off x="4187525" y="1672925"/>
            <a:ext cx="457200" cy="1246925"/>
          </a:xfrm>
          <a:custGeom>
            <a:rect b="b" l="l" r="r" t="t"/>
            <a:pathLst>
              <a:path extrusionOk="0" h="49877" w="18288">
                <a:moveTo>
                  <a:pt x="0" y="49877"/>
                </a:moveTo>
                <a:lnTo>
                  <a:pt x="5819" y="0"/>
                </a:lnTo>
                <a:lnTo>
                  <a:pt x="18288" y="25354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1" name="Google Shape;131;p29"/>
          <p:cNvSpPr txBox="1"/>
          <p:nvPr/>
        </p:nvSpPr>
        <p:spPr>
          <a:xfrm>
            <a:off x="4433575" y="2302050"/>
            <a:ext cx="1747500" cy="126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Jupyter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Lab / Notebook</a:t>
            </a:r>
            <a:endParaRPr sz="2400"/>
          </a:p>
        </p:txBody>
      </p:sp>
      <p:sp>
        <p:nvSpPr>
          <p:cNvPr id="149" name="Google Shape;149;p29"/>
          <p:cNvSpPr txBox="1"/>
          <p:nvPr/>
        </p:nvSpPr>
        <p:spPr>
          <a:xfrm>
            <a:off x="5056905" y="3290452"/>
            <a:ext cx="12990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process</a:t>
            </a:r>
            <a:endParaRPr/>
          </a:p>
        </p:txBody>
      </p:sp>
      <p:sp>
        <p:nvSpPr>
          <p:cNvPr id="150" name="Google Shape;150;p29"/>
          <p:cNvSpPr txBox="1"/>
          <p:nvPr/>
        </p:nvSpPr>
        <p:spPr>
          <a:xfrm>
            <a:off x="4475600" y="1833625"/>
            <a:ext cx="8664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6696075" y="1624025"/>
            <a:ext cx="333375" cy="1562100"/>
          </a:xfrm>
          <a:custGeom>
            <a:rect b="b" l="l" r="r" t="t"/>
            <a:pathLst>
              <a:path extrusionOk="0" h="62484" w="13335">
                <a:moveTo>
                  <a:pt x="7620" y="62484"/>
                </a:moveTo>
                <a:lnTo>
                  <a:pt x="13335" y="62484"/>
                </a:lnTo>
                <a:lnTo>
                  <a:pt x="13335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teaching hub vs Aalto hub</a:t>
            </a:r>
            <a:endParaRPr/>
          </a:p>
        </p:txBody>
      </p:sp>
      <p:sp>
        <p:nvSpPr>
          <p:cNvPr id="157" name="Google Shape;157;p30"/>
          <p:cNvSpPr txBox="1"/>
          <p:nvPr/>
        </p:nvSpPr>
        <p:spPr>
          <a:xfrm>
            <a:off x="1274425" y="2782650"/>
            <a:ext cx="803700" cy="426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158" name="Google Shape;158;p30"/>
          <p:cNvSpPr txBox="1"/>
          <p:nvPr/>
        </p:nvSpPr>
        <p:spPr>
          <a:xfrm>
            <a:off x="93500" y="2782650"/>
            <a:ext cx="1016100" cy="426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Course</a:t>
            </a:r>
            <a:endParaRPr sz="1800"/>
          </a:p>
        </p:txBody>
      </p:sp>
      <p:sp>
        <p:nvSpPr>
          <p:cNvPr id="159" name="Google Shape;159;p30"/>
          <p:cNvSpPr txBox="1"/>
          <p:nvPr/>
        </p:nvSpPr>
        <p:spPr>
          <a:xfrm>
            <a:off x="2310027" y="2432800"/>
            <a:ext cx="1188000" cy="3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Storage</a:t>
            </a:r>
            <a:endParaRPr sz="1200"/>
          </a:p>
        </p:txBody>
      </p:sp>
      <p:sp>
        <p:nvSpPr>
          <p:cNvPr id="160" name="Google Shape;160;p30"/>
          <p:cNvSpPr txBox="1"/>
          <p:nvPr/>
        </p:nvSpPr>
        <p:spPr>
          <a:xfrm>
            <a:off x="2310026" y="2920826"/>
            <a:ext cx="1188000" cy="3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Computation</a:t>
            </a:r>
            <a:endParaRPr sz="1200"/>
          </a:p>
        </p:txBody>
      </p:sp>
      <p:cxnSp>
        <p:nvCxnSpPr>
          <p:cNvPr id="161" name="Google Shape;161;p30"/>
          <p:cNvCxnSpPr>
            <a:endCxn id="159" idx="1"/>
          </p:cNvCxnSpPr>
          <p:nvPr/>
        </p:nvCxnSpPr>
        <p:spPr>
          <a:xfrm flipH="1" rot="10800000">
            <a:off x="2078127" y="2594200"/>
            <a:ext cx="231900" cy="10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30"/>
          <p:cNvCxnSpPr>
            <a:endCxn id="160" idx="1"/>
          </p:cNvCxnSpPr>
          <p:nvPr/>
        </p:nvCxnSpPr>
        <p:spPr>
          <a:xfrm flipH="1" rot="10800000">
            <a:off x="2078126" y="3082226"/>
            <a:ext cx="231900" cy="5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30"/>
          <p:cNvSpPr txBox="1"/>
          <p:nvPr/>
        </p:nvSpPr>
        <p:spPr>
          <a:xfrm>
            <a:off x="2310027" y="3408851"/>
            <a:ext cx="1188000" cy="3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Shell</a:t>
            </a:r>
            <a:endParaRPr sz="1200"/>
          </a:p>
        </p:txBody>
      </p:sp>
      <p:sp>
        <p:nvSpPr>
          <p:cNvPr id="164" name="Google Shape;164;p30"/>
          <p:cNvSpPr txBox="1"/>
          <p:nvPr/>
        </p:nvSpPr>
        <p:spPr>
          <a:xfrm>
            <a:off x="2310027" y="3896877"/>
            <a:ext cx="1188000" cy="3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Editor</a:t>
            </a:r>
            <a:endParaRPr sz="1200"/>
          </a:p>
        </p:txBody>
      </p:sp>
      <p:sp>
        <p:nvSpPr>
          <p:cNvPr id="165" name="Google Shape;165;p30"/>
          <p:cNvSpPr txBox="1"/>
          <p:nvPr/>
        </p:nvSpPr>
        <p:spPr>
          <a:xfrm>
            <a:off x="2310027" y="4384903"/>
            <a:ext cx="1188000" cy="3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Version control</a:t>
            </a:r>
            <a:endParaRPr sz="1200"/>
          </a:p>
        </p:txBody>
      </p:sp>
      <p:cxnSp>
        <p:nvCxnSpPr>
          <p:cNvPr id="166" name="Google Shape;166;p30"/>
          <p:cNvCxnSpPr>
            <a:endCxn id="163" idx="1"/>
          </p:cNvCxnSpPr>
          <p:nvPr/>
        </p:nvCxnSpPr>
        <p:spPr>
          <a:xfrm flipH="1" rot="10800000">
            <a:off x="2078127" y="3570251"/>
            <a:ext cx="231900" cy="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30"/>
          <p:cNvCxnSpPr>
            <a:endCxn id="164" idx="1"/>
          </p:cNvCxnSpPr>
          <p:nvPr/>
        </p:nvCxnSpPr>
        <p:spPr>
          <a:xfrm>
            <a:off x="2078127" y="3666477"/>
            <a:ext cx="231900" cy="3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30"/>
          <p:cNvCxnSpPr>
            <a:endCxn id="165" idx="1"/>
          </p:cNvCxnSpPr>
          <p:nvPr/>
        </p:nvCxnSpPr>
        <p:spPr>
          <a:xfrm>
            <a:off x="2078127" y="3666403"/>
            <a:ext cx="231900" cy="8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30"/>
          <p:cNvSpPr txBox="1"/>
          <p:nvPr/>
        </p:nvSpPr>
        <p:spPr>
          <a:xfrm>
            <a:off x="842275" y="928200"/>
            <a:ext cx="1766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Most hubs</a:t>
            </a:r>
            <a:endParaRPr sz="2200"/>
          </a:p>
        </p:txBody>
      </p:sp>
      <p:sp>
        <p:nvSpPr>
          <p:cNvPr id="170" name="Google Shape;170;p30"/>
          <p:cNvSpPr txBox="1"/>
          <p:nvPr/>
        </p:nvSpPr>
        <p:spPr>
          <a:xfrm>
            <a:off x="5940125" y="1004400"/>
            <a:ext cx="17664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Aalto hub</a:t>
            </a:r>
            <a:endParaRPr sz="2200"/>
          </a:p>
        </p:txBody>
      </p:sp>
      <p:sp>
        <p:nvSpPr>
          <p:cNvPr id="171" name="Google Shape;171;p30"/>
          <p:cNvSpPr txBox="1"/>
          <p:nvPr/>
        </p:nvSpPr>
        <p:spPr>
          <a:xfrm>
            <a:off x="1274425" y="3433000"/>
            <a:ext cx="803700" cy="426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172" name="Google Shape;172;p30"/>
          <p:cNvSpPr txBox="1"/>
          <p:nvPr/>
        </p:nvSpPr>
        <p:spPr>
          <a:xfrm>
            <a:off x="1274425" y="2132288"/>
            <a:ext cx="803700" cy="426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cxnSp>
        <p:nvCxnSpPr>
          <p:cNvPr id="173" name="Google Shape;173;p30"/>
          <p:cNvCxnSpPr>
            <a:stCxn id="171" idx="1"/>
            <a:endCxn id="158" idx="3"/>
          </p:cNvCxnSpPr>
          <p:nvPr/>
        </p:nvCxnSpPr>
        <p:spPr>
          <a:xfrm rot="10800000">
            <a:off x="1109725" y="2996050"/>
            <a:ext cx="164700" cy="6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30"/>
          <p:cNvCxnSpPr>
            <a:stCxn id="157" idx="1"/>
            <a:endCxn id="158" idx="3"/>
          </p:cNvCxnSpPr>
          <p:nvPr/>
        </p:nvCxnSpPr>
        <p:spPr>
          <a:xfrm rot="10800000">
            <a:off x="1109725" y="2996100"/>
            <a:ext cx="1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30"/>
          <p:cNvCxnSpPr>
            <a:stCxn id="172" idx="1"/>
            <a:endCxn id="158" idx="3"/>
          </p:cNvCxnSpPr>
          <p:nvPr/>
        </p:nvCxnSpPr>
        <p:spPr>
          <a:xfrm flipH="1">
            <a:off x="1109725" y="2345738"/>
            <a:ext cx="164700" cy="6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30"/>
          <p:cNvSpPr txBox="1"/>
          <p:nvPr/>
        </p:nvSpPr>
        <p:spPr>
          <a:xfrm>
            <a:off x="4346675" y="2630250"/>
            <a:ext cx="803700" cy="426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177" name="Google Shape;177;p30"/>
          <p:cNvSpPr txBox="1"/>
          <p:nvPr/>
        </p:nvSpPr>
        <p:spPr>
          <a:xfrm>
            <a:off x="5676225" y="1976238"/>
            <a:ext cx="1016100" cy="426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Course</a:t>
            </a:r>
            <a:endParaRPr sz="1800"/>
          </a:p>
        </p:txBody>
      </p:sp>
      <p:sp>
        <p:nvSpPr>
          <p:cNvPr id="178" name="Google Shape;178;p30"/>
          <p:cNvSpPr txBox="1"/>
          <p:nvPr/>
        </p:nvSpPr>
        <p:spPr>
          <a:xfrm>
            <a:off x="5706227" y="3024300"/>
            <a:ext cx="1188000" cy="3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Storage</a:t>
            </a:r>
            <a:endParaRPr sz="1200"/>
          </a:p>
        </p:txBody>
      </p:sp>
      <p:sp>
        <p:nvSpPr>
          <p:cNvPr id="179" name="Google Shape;179;p30"/>
          <p:cNvSpPr txBox="1"/>
          <p:nvPr/>
        </p:nvSpPr>
        <p:spPr>
          <a:xfrm>
            <a:off x="5706226" y="3436126"/>
            <a:ext cx="1188000" cy="3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Computation</a:t>
            </a:r>
            <a:endParaRPr sz="1200"/>
          </a:p>
        </p:txBody>
      </p:sp>
      <p:cxnSp>
        <p:nvCxnSpPr>
          <p:cNvPr id="180" name="Google Shape;180;p30"/>
          <p:cNvCxnSpPr>
            <a:stCxn id="181" idx="3"/>
            <a:endCxn id="178" idx="1"/>
          </p:cNvCxnSpPr>
          <p:nvPr/>
        </p:nvCxnSpPr>
        <p:spPr>
          <a:xfrm>
            <a:off x="5150375" y="2189688"/>
            <a:ext cx="555900" cy="9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30"/>
          <p:cNvCxnSpPr>
            <a:stCxn id="181" idx="3"/>
            <a:endCxn id="179" idx="1"/>
          </p:cNvCxnSpPr>
          <p:nvPr/>
        </p:nvCxnSpPr>
        <p:spPr>
          <a:xfrm>
            <a:off x="5150375" y="2189688"/>
            <a:ext cx="555900" cy="140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30"/>
          <p:cNvSpPr txBox="1"/>
          <p:nvPr/>
        </p:nvSpPr>
        <p:spPr>
          <a:xfrm>
            <a:off x="5706227" y="3847951"/>
            <a:ext cx="1188000" cy="3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Shell</a:t>
            </a:r>
            <a:endParaRPr sz="1200"/>
          </a:p>
        </p:txBody>
      </p:sp>
      <p:sp>
        <p:nvSpPr>
          <p:cNvPr id="184" name="Google Shape;184;p30"/>
          <p:cNvSpPr txBox="1"/>
          <p:nvPr/>
        </p:nvSpPr>
        <p:spPr>
          <a:xfrm>
            <a:off x="5706227" y="4259777"/>
            <a:ext cx="1188000" cy="3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Editor</a:t>
            </a:r>
            <a:endParaRPr sz="1200"/>
          </a:p>
        </p:txBody>
      </p:sp>
      <p:sp>
        <p:nvSpPr>
          <p:cNvPr id="185" name="Google Shape;185;p30"/>
          <p:cNvSpPr txBox="1"/>
          <p:nvPr/>
        </p:nvSpPr>
        <p:spPr>
          <a:xfrm>
            <a:off x="5706227" y="4671603"/>
            <a:ext cx="1188000" cy="32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Version control</a:t>
            </a:r>
            <a:endParaRPr sz="1200"/>
          </a:p>
        </p:txBody>
      </p:sp>
      <p:cxnSp>
        <p:nvCxnSpPr>
          <p:cNvPr id="186" name="Google Shape;186;p30"/>
          <p:cNvCxnSpPr>
            <a:stCxn id="181" idx="3"/>
            <a:endCxn id="183" idx="1"/>
          </p:cNvCxnSpPr>
          <p:nvPr/>
        </p:nvCxnSpPr>
        <p:spPr>
          <a:xfrm>
            <a:off x="5150375" y="2189688"/>
            <a:ext cx="555900" cy="18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30"/>
          <p:cNvCxnSpPr>
            <a:stCxn id="181" idx="3"/>
            <a:endCxn id="184" idx="1"/>
          </p:cNvCxnSpPr>
          <p:nvPr/>
        </p:nvCxnSpPr>
        <p:spPr>
          <a:xfrm>
            <a:off x="5150375" y="2189688"/>
            <a:ext cx="555900" cy="22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30"/>
          <p:cNvCxnSpPr>
            <a:stCxn id="181" idx="3"/>
            <a:endCxn id="185" idx="1"/>
          </p:cNvCxnSpPr>
          <p:nvPr/>
        </p:nvCxnSpPr>
        <p:spPr>
          <a:xfrm>
            <a:off x="5150375" y="2189688"/>
            <a:ext cx="555900" cy="26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30"/>
          <p:cNvSpPr txBox="1"/>
          <p:nvPr/>
        </p:nvSpPr>
        <p:spPr>
          <a:xfrm>
            <a:off x="4346675" y="3280600"/>
            <a:ext cx="803700" cy="426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sp>
        <p:nvSpPr>
          <p:cNvPr id="181" name="Google Shape;181;p30"/>
          <p:cNvSpPr txBox="1"/>
          <p:nvPr/>
        </p:nvSpPr>
        <p:spPr>
          <a:xfrm>
            <a:off x="4346675" y="1976238"/>
            <a:ext cx="803700" cy="426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</a:t>
            </a:r>
            <a:endParaRPr sz="1800"/>
          </a:p>
        </p:txBody>
      </p:sp>
      <p:cxnSp>
        <p:nvCxnSpPr>
          <p:cNvPr id="190" name="Google Shape;190;p30"/>
          <p:cNvCxnSpPr>
            <a:stCxn id="181" idx="3"/>
            <a:endCxn id="191" idx="1"/>
          </p:cNvCxnSpPr>
          <p:nvPr/>
        </p:nvCxnSpPr>
        <p:spPr>
          <a:xfrm>
            <a:off x="5150375" y="2189688"/>
            <a:ext cx="525900" cy="5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30"/>
          <p:cNvCxnSpPr>
            <a:stCxn id="181" idx="3"/>
            <a:endCxn id="177" idx="1"/>
          </p:cNvCxnSpPr>
          <p:nvPr/>
        </p:nvCxnSpPr>
        <p:spPr>
          <a:xfrm>
            <a:off x="5150375" y="2189688"/>
            <a:ext cx="5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30"/>
          <p:cNvCxnSpPr>
            <a:stCxn id="181" idx="3"/>
            <a:endCxn id="194" idx="1"/>
          </p:cNvCxnSpPr>
          <p:nvPr/>
        </p:nvCxnSpPr>
        <p:spPr>
          <a:xfrm flipH="1" rot="10800000">
            <a:off x="5150375" y="1622088"/>
            <a:ext cx="525900" cy="56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30"/>
          <p:cNvSpPr txBox="1"/>
          <p:nvPr/>
        </p:nvSpPr>
        <p:spPr>
          <a:xfrm>
            <a:off x="5676225" y="1408650"/>
            <a:ext cx="1016100" cy="426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Course</a:t>
            </a:r>
            <a:endParaRPr sz="1800"/>
          </a:p>
        </p:txBody>
      </p:sp>
      <p:sp>
        <p:nvSpPr>
          <p:cNvPr id="191" name="Google Shape;191;p30"/>
          <p:cNvSpPr txBox="1"/>
          <p:nvPr/>
        </p:nvSpPr>
        <p:spPr>
          <a:xfrm>
            <a:off x="5676225" y="2543838"/>
            <a:ext cx="1016100" cy="4269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Course</a:t>
            </a:r>
            <a:endParaRPr sz="1800"/>
          </a:p>
        </p:txBody>
      </p:sp>
      <p:sp>
        <p:nvSpPr>
          <p:cNvPr id="195" name="Google Shape;195;p30"/>
          <p:cNvSpPr txBox="1"/>
          <p:nvPr/>
        </p:nvSpPr>
        <p:spPr>
          <a:xfrm>
            <a:off x="114300" y="3958925"/>
            <a:ext cx="18912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User entitlements by-course, student work lost after course (unless downloaded)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7114300" y="1492825"/>
            <a:ext cx="1891200" cy="3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User-first design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User data kept between courses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Users may use for purposes outside of courses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Users expected to learn skills to help them in life</a:t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(and complexity no greater than other courses)</a:t>
            </a:r>
            <a:endParaRPr>
              <a:solidFill>
                <a:srgbClr val="073763"/>
              </a:solidFill>
            </a:endParaRPr>
          </a:p>
        </p:txBody>
      </p:sp>
      <p:cxnSp>
        <p:nvCxnSpPr>
          <p:cNvPr id="197" name="Google Shape;197;p30"/>
          <p:cNvCxnSpPr/>
          <p:nvPr/>
        </p:nvCxnSpPr>
        <p:spPr>
          <a:xfrm>
            <a:off x="6696075" y="2205050"/>
            <a:ext cx="32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0"/>
          <p:cNvSpPr txBox="1"/>
          <p:nvPr/>
        </p:nvSpPr>
        <p:spPr>
          <a:xfrm rot="5400000">
            <a:off x="6581486" y="2310753"/>
            <a:ext cx="743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nbgrader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 hub: initial questions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you integrate with some existing system?  Which?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what environment will the single-user servers run?  uids, storage available, software, compute, etc?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you run the single-user servers (spawner)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you get necessary permissions for those processes?  (e.g. sudo, kerberos ticket for filesystems, 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will user identities be managed? (authenticator)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will the hub and proxy run? (resource usage = low, but should not restart often)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JupyterHub internals</a:t>
            </a:r>
            <a:endParaRPr/>
          </a:p>
        </p:txBody>
      </p:sp>
      <p:sp>
        <p:nvSpPr>
          <p:cNvPr id="210" name="Google Shape;210;p32"/>
          <p:cNvSpPr txBox="1"/>
          <p:nvPr/>
        </p:nvSpPr>
        <p:spPr>
          <a:xfrm>
            <a:off x="1332600" y="3314225"/>
            <a:ext cx="6478800" cy="15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JupyterHub is simple if you know basics of system </a:t>
            </a:r>
            <a:r>
              <a:rPr lang="en"/>
              <a:t>administration</a:t>
            </a:r>
            <a:r>
              <a:rPr lang="en"/>
              <a:t>, </a:t>
            </a:r>
            <a:r>
              <a:rPr i="1" lang="en"/>
              <a:t>and</a:t>
            </a:r>
            <a:r>
              <a:rPr lang="en"/>
              <a:t> you know the basic architecture of the Jupyter and the hub.  This section gives you the second.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architecture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JupyterHub: authentication and resource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notebook/lab: actual 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Kernels: wrap a (Python|R|...) process for actual compute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34"/>
          <p:cNvCxnSpPr/>
          <p:nvPr/>
        </p:nvCxnSpPr>
        <p:spPr>
          <a:xfrm rot="10800000">
            <a:off x="176625" y="3763475"/>
            <a:ext cx="5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JupyterHub ecosystem: details</a:t>
            </a:r>
            <a:endParaRPr/>
          </a:p>
        </p:txBody>
      </p:sp>
      <p:sp>
        <p:nvSpPr>
          <p:cNvPr id="223" name="Google Shape;223;p34"/>
          <p:cNvSpPr txBox="1"/>
          <p:nvPr/>
        </p:nvSpPr>
        <p:spPr>
          <a:xfrm>
            <a:off x="668000" y="3424275"/>
            <a:ext cx="972000" cy="634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Auth</a:t>
            </a:r>
            <a:endParaRPr sz="1800"/>
          </a:p>
        </p:txBody>
      </p:sp>
      <p:sp>
        <p:nvSpPr>
          <p:cNvPr id="224" name="Google Shape;224;p34"/>
          <p:cNvSpPr txBox="1"/>
          <p:nvPr/>
        </p:nvSpPr>
        <p:spPr>
          <a:xfrm>
            <a:off x="7335525" y="2737700"/>
            <a:ext cx="1518900" cy="4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Storage</a:t>
            </a:r>
            <a:endParaRPr sz="1200"/>
          </a:p>
        </p:txBody>
      </p:sp>
      <p:sp>
        <p:nvSpPr>
          <p:cNvPr id="225" name="Google Shape;225;p34"/>
          <p:cNvSpPr txBox="1"/>
          <p:nvPr/>
        </p:nvSpPr>
        <p:spPr>
          <a:xfrm>
            <a:off x="7335525" y="3311013"/>
            <a:ext cx="1518900" cy="4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Computation</a:t>
            </a:r>
            <a:endParaRPr sz="1200"/>
          </a:p>
        </p:txBody>
      </p:sp>
      <p:sp>
        <p:nvSpPr>
          <p:cNvPr id="226" name="Google Shape;226;p34"/>
          <p:cNvSpPr txBox="1"/>
          <p:nvPr/>
        </p:nvSpPr>
        <p:spPr>
          <a:xfrm>
            <a:off x="89925" y="1351050"/>
            <a:ext cx="972000" cy="634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Web access</a:t>
            </a:r>
            <a:endParaRPr sz="1800"/>
          </a:p>
        </p:txBody>
      </p:sp>
      <p:sp>
        <p:nvSpPr>
          <p:cNvPr id="227" name="Google Shape;227;p34"/>
          <p:cNvSpPr txBox="1"/>
          <p:nvPr/>
        </p:nvSpPr>
        <p:spPr>
          <a:xfrm>
            <a:off x="7335525" y="1017725"/>
            <a:ext cx="1518900" cy="4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Jupyter built-in s</a:t>
            </a:r>
            <a:r>
              <a:rPr lang="en" sz="1200"/>
              <a:t>hell</a:t>
            </a:r>
            <a:endParaRPr sz="1200"/>
          </a:p>
        </p:txBody>
      </p:sp>
      <p:sp>
        <p:nvSpPr>
          <p:cNvPr id="228" name="Google Shape;228;p34"/>
          <p:cNvSpPr txBox="1"/>
          <p:nvPr/>
        </p:nvSpPr>
        <p:spPr>
          <a:xfrm>
            <a:off x="7335525" y="2164375"/>
            <a:ext cx="1518900" cy="4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Jupyter text e</a:t>
            </a:r>
            <a:r>
              <a:rPr lang="en" sz="1200"/>
              <a:t>ditor</a:t>
            </a:r>
            <a:endParaRPr sz="1200"/>
          </a:p>
        </p:txBody>
      </p:sp>
      <p:sp>
        <p:nvSpPr>
          <p:cNvPr id="229" name="Google Shape;229;p34"/>
          <p:cNvSpPr txBox="1"/>
          <p:nvPr/>
        </p:nvSpPr>
        <p:spPr>
          <a:xfrm>
            <a:off x="7335525" y="1591050"/>
            <a:ext cx="1518900" cy="4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Version control</a:t>
            </a:r>
            <a:endParaRPr sz="1200"/>
          </a:p>
        </p:txBody>
      </p:sp>
      <p:sp>
        <p:nvSpPr>
          <p:cNvPr id="230" name="Google Shape;230;p34"/>
          <p:cNvSpPr txBox="1"/>
          <p:nvPr/>
        </p:nvSpPr>
        <p:spPr>
          <a:xfrm>
            <a:off x="166125" y="4058475"/>
            <a:ext cx="6252600" cy="12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Jupyter is not a separate service or execution environment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 it takes the role of ssh and shell.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 works in parallel to ssh, bash, etc.</a:t>
            </a:r>
            <a:endParaRPr sz="1800"/>
          </a:p>
        </p:txBody>
      </p:sp>
      <p:sp>
        <p:nvSpPr>
          <p:cNvPr id="231" name="Google Shape;231;p34"/>
          <p:cNvSpPr txBox="1"/>
          <p:nvPr/>
        </p:nvSpPr>
        <p:spPr>
          <a:xfrm>
            <a:off x="1535175" y="1205100"/>
            <a:ext cx="1918200" cy="19545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JupyterHub</a:t>
            </a:r>
            <a:endParaRPr sz="1800"/>
          </a:p>
        </p:txBody>
      </p:sp>
      <p:cxnSp>
        <p:nvCxnSpPr>
          <p:cNvPr id="232" name="Google Shape;232;p34"/>
          <p:cNvCxnSpPr>
            <a:stCxn id="226" idx="3"/>
            <a:endCxn id="233" idx="1"/>
          </p:cNvCxnSpPr>
          <p:nvPr/>
        </p:nvCxnSpPr>
        <p:spPr>
          <a:xfrm>
            <a:off x="1061925" y="1668150"/>
            <a:ext cx="1007400" cy="2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4"/>
          <p:cNvSpPr txBox="1"/>
          <p:nvPr/>
        </p:nvSpPr>
        <p:spPr>
          <a:xfrm>
            <a:off x="2549550" y="3456425"/>
            <a:ext cx="1199700" cy="634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Spawner</a:t>
            </a:r>
            <a:endParaRPr sz="1800"/>
          </a:p>
        </p:txBody>
      </p:sp>
      <p:sp>
        <p:nvSpPr>
          <p:cNvPr id="235" name="Google Shape;235;p34"/>
          <p:cNvSpPr txBox="1"/>
          <p:nvPr/>
        </p:nvSpPr>
        <p:spPr>
          <a:xfrm>
            <a:off x="4049175" y="1211225"/>
            <a:ext cx="2605200" cy="2245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Single-user server</a:t>
            </a:r>
            <a:endParaRPr sz="1800"/>
          </a:p>
        </p:txBody>
      </p:sp>
      <p:sp>
        <p:nvSpPr>
          <p:cNvPr id="236" name="Google Shape;236;p34"/>
          <p:cNvSpPr txBox="1"/>
          <p:nvPr/>
        </p:nvSpPr>
        <p:spPr>
          <a:xfrm>
            <a:off x="4214775" y="3172263"/>
            <a:ext cx="2274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</a:t>
            </a:r>
            <a:r>
              <a:rPr lang="en" sz="1000"/>
              <a:t>unix) processes in some context</a:t>
            </a:r>
            <a:endParaRPr sz="1000"/>
          </a:p>
        </p:txBody>
      </p:sp>
      <p:sp>
        <p:nvSpPr>
          <p:cNvPr id="233" name="Google Shape;233;p34"/>
          <p:cNvSpPr txBox="1"/>
          <p:nvPr/>
        </p:nvSpPr>
        <p:spPr>
          <a:xfrm>
            <a:off x="2069325" y="1676400"/>
            <a:ext cx="849900" cy="4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</a:t>
            </a:r>
            <a:endParaRPr/>
          </a:p>
        </p:txBody>
      </p:sp>
      <p:sp>
        <p:nvSpPr>
          <p:cNvPr id="237" name="Google Shape;237;p34"/>
          <p:cNvSpPr txBox="1"/>
          <p:nvPr/>
        </p:nvSpPr>
        <p:spPr>
          <a:xfrm>
            <a:off x="2069325" y="2378400"/>
            <a:ext cx="849900" cy="47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Hub</a:t>
            </a:r>
            <a:endParaRPr/>
          </a:p>
        </p:txBody>
      </p:sp>
      <p:cxnSp>
        <p:nvCxnSpPr>
          <p:cNvPr id="238" name="Google Shape;238;p34"/>
          <p:cNvCxnSpPr>
            <a:stCxn id="223" idx="3"/>
            <a:endCxn id="237" idx="2"/>
          </p:cNvCxnSpPr>
          <p:nvPr/>
        </p:nvCxnSpPr>
        <p:spPr>
          <a:xfrm flipH="1" rot="10800000">
            <a:off x="1640000" y="2855775"/>
            <a:ext cx="854400" cy="8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9" name="Google Shape;239;p34"/>
          <p:cNvCxnSpPr>
            <a:stCxn id="237" idx="2"/>
            <a:endCxn id="234" idx="0"/>
          </p:cNvCxnSpPr>
          <p:nvPr/>
        </p:nvCxnSpPr>
        <p:spPr>
          <a:xfrm>
            <a:off x="2494275" y="2855700"/>
            <a:ext cx="65520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4"/>
          <p:cNvCxnSpPr/>
          <p:nvPr/>
        </p:nvCxnSpPr>
        <p:spPr>
          <a:xfrm>
            <a:off x="2341875" y="2153700"/>
            <a:ext cx="0" cy="2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34"/>
          <p:cNvSpPr txBox="1"/>
          <p:nvPr/>
        </p:nvSpPr>
        <p:spPr>
          <a:xfrm>
            <a:off x="1620525" y="917850"/>
            <a:ext cx="1747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node(s)</a:t>
            </a:r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4144650" y="1591050"/>
            <a:ext cx="2414400" cy="38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Jupyter lab / Notebook</a:t>
            </a:r>
            <a:endParaRPr sz="1200"/>
          </a:p>
        </p:txBody>
      </p:sp>
      <p:sp>
        <p:nvSpPr>
          <p:cNvPr id="243" name="Google Shape;243;p34"/>
          <p:cNvSpPr txBox="1"/>
          <p:nvPr/>
        </p:nvSpPr>
        <p:spPr>
          <a:xfrm>
            <a:off x="4392675" y="2656800"/>
            <a:ext cx="1918200" cy="49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Kernel (IPython)</a:t>
            </a:r>
            <a:endParaRPr sz="1200"/>
          </a:p>
        </p:txBody>
      </p:sp>
      <p:cxnSp>
        <p:nvCxnSpPr>
          <p:cNvPr id="244" name="Google Shape;244;p34"/>
          <p:cNvCxnSpPr>
            <a:stCxn id="242" idx="3"/>
            <a:endCxn id="224" idx="1"/>
          </p:cNvCxnSpPr>
          <p:nvPr/>
        </p:nvCxnSpPr>
        <p:spPr>
          <a:xfrm>
            <a:off x="6559050" y="1782150"/>
            <a:ext cx="776400" cy="11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5" name="Google Shape;245;p34"/>
          <p:cNvCxnSpPr>
            <a:endCxn id="225" idx="1"/>
          </p:cNvCxnSpPr>
          <p:nvPr/>
        </p:nvCxnSpPr>
        <p:spPr>
          <a:xfrm>
            <a:off x="6658425" y="3224463"/>
            <a:ext cx="677100" cy="3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34"/>
          <p:cNvCxnSpPr>
            <a:stCxn id="242" idx="3"/>
            <a:endCxn id="227" idx="1"/>
          </p:cNvCxnSpPr>
          <p:nvPr/>
        </p:nvCxnSpPr>
        <p:spPr>
          <a:xfrm flipH="1" rot="10800000">
            <a:off x="6559050" y="1256250"/>
            <a:ext cx="776400" cy="5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34"/>
          <p:cNvCxnSpPr>
            <a:stCxn id="242" idx="3"/>
            <a:endCxn id="228" idx="1"/>
          </p:cNvCxnSpPr>
          <p:nvPr/>
        </p:nvCxnSpPr>
        <p:spPr>
          <a:xfrm>
            <a:off x="6559050" y="1782150"/>
            <a:ext cx="776400" cy="6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4"/>
          <p:cNvCxnSpPr>
            <a:stCxn id="242" idx="3"/>
            <a:endCxn id="229" idx="1"/>
          </p:cNvCxnSpPr>
          <p:nvPr/>
        </p:nvCxnSpPr>
        <p:spPr>
          <a:xfrm>
            <a:off x="6559050" y="1782150"/>
            <a:ext cx="776400" cy="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4"/>
          <p:cNvCxnSpPr>
            <a:stCxn id="233" idx="3"/>
            <a:endCxn id="242" idx="1"/>
          </p:cNvCxnSpPr>
          <p:nvPr/>
        </p:nvCxnSpPr>
        <p:spPr>
          <a:xfrm flipH="1" rot="10800000">
            <a:off x="2919225" y="1782150"/>
            <a:ext cx="12255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34"/>
          <p:cNvCxnSpPr>
            <a:stCxn id="224" idx="1"/>
            <a:endCxn id="243" idx="3"/>
          </p:cNvCxnSpPr>
          <p:nvPr/>
        </p:nvCxnSpPr>
        <p:spPr>
          <a:xfrm rot="10800000">
            <a:off x="6310725" y="2902550"/>
            <a:ext cx="1024800" cy="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4"/>
          <p:cNvSpPr/>
          <p:nvPr/>
        </p:nvSpPr>
        <p:spPr>
          <a:xfrm>
            <a:off x="4582400" y="2015825"/>
            <a:ext cx="457800" cy="62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5642275" y="1991600"/>
            <a:ext cx="457800" cy="6210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 txBox="1"/>
          <p:nvPr/>
        </p:nvSpPr>
        <p:spPr>
          <a:xfrm>
            <a:off x="4211450" y="2153475"/>
            <a:ext cx="119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Code on "stdin"</a:t>
            </a:r>
            <a:endParaRPr sz="1000"/>
          </a:p>
        </p:txBody>
      </p:sp>
      <p:sp>
        <p:nvSpPr>
          <p:cNvPr id="254" name="Google Shape;254;p34"/>
          <p:cNvSpPr txBox="1"/>
          <p:nvPr/>
        </p:nvSpPr>
        <p:spPr>
          <a:xfrm>
            <a:off x="5368650" y="2153475"/>
            <a:ext cx="97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Output</a:t>
            </a:r>
            <a:endParaRPr sz="1000"/>
          </a:p>
        </p:txBody>
      </p:sp>
      <p:sp>
        <p:nvSpPr>
          <p:cNvPr id="255" name="Google Shape;255;p34"/>
          <p:cNvSpPr txBox="1"/>
          <p:nvPr/>
        </p:nvSpPr>
        <p:spPr>
          <a:xfrm rot="193574">
            <a:off x="6258069" y="2721977"/>
            <a:ext cx="1130091" cy="323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Other kernel I/O</a:t>
            </a:r>
            <a:endParaRPr sz="1000"/>
          </a:p>
        </p:txBody>
      </p:sp>
      <p:sp>
        <p:nvSpPr>
          <p:cNvPr id="256" name="Google Shape;256;p34"/>
          <p:cNvSpPr txBox="1"/>
          <p:nvPr/>
        </p:nvSpPr>
        <p:spPr>
          <a:xfrm rot="3388576">
            <a:off x="6286371" y="2254407"/>
            <a:ext cx="1461752" cy="323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Read/save .ipynb file</a:t>
            </a:r>
            <a:endParaRPr sz="1000"/>
          </a:p>
        </p:txBody>
      </p:sp>
      <p:sp>
        <p:nvSpPr>
          <p:cNvPr id="257" name="Google Shape;257;p34"/>
          <p:cNvSpPr txBox="1"/>
          <p:nvPr/>
        </p:nvSpPr>
        <p:spPr>
          <a:xfrm>
            <a:off x="4905600" y="2410200"/>
            <a:ext cx="113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TCP ports</a:t>
            </a:r>
            <a:endParaRPr sz="1000"/>
          </a:p>
        </p:txBody>
      </p:sp>
      <p:cxnSp>
        <p:nvCxnSpPr>
          <p:cNvPr id="258" name="Google Shape;258;p34"/>
          <p:cNvCxnSpPr>
            <a:stCxn id="234" idx="0"/>
            <a:endCxn id="235" idx="1"/>
          </p:cNvCxnSpPr>
          <p:nvPr/>
        </p:nvCxnSpPr>
        <p:spPr>
          <a:xfrm flipH="1" rot="10800000">
            <a:off x="3149400" y="2333825"/>
            <a:ext cx="899700" cy="11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4"/>
          <p:cNvSpPr txBox="1"/>
          <p:nvPr/>
        </p:nvSpPr>
        <p:spPr>
          <a:xfrm rot="2535378">
            <a:off x="2431976" y="3125627"/>
            <a:ext cx="1130050" cy="323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Request start/stop</a:t>
            </a:r>
            <a:endParaRPr sz="1000"/>
          </a:p>
        </p:txBody>
      </p:sp>
      <p:sp>
        <p:nvSpPr>
          <p:cNvPr id="260" name="Google Shape;260;p34"/>
          <p:cNvSpPr txBox="1"/>
          <p:nvPr/>
        </p:nvSpPr>
        <p:spPr>
          <a:xfrm rot="-2969118">
            <a:off x="2966914" y="2704138"/>
            <a:ext cx="1377987" cy="323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Starts via resource manager</a:t>
            </a:r>
            <a:endParaRPr sz="1000"/>
          </a:p>
        </p:txBody>
      </p:sp>
      <p:cxnSp>
        <p:nvCxnSpPr>
          <p:cNvPr id="261" name="Google Shape;261;p34"/>
          <p:cNvCxnSpPr>
            <a:stCxn id="242" idx="1"/>
            <a:endCxn id="237" idx="3"/>
          </p:cNvCxnSpPr>
          <p:nvPr/>
        </p:nvCxnSpPr>
        <p:spPr>
          <a:xfrm flipH="1">
            <a:off x="2919150" y="1782150"/>
            <a:ext cx="1225500" cy="8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4"/>
          <p:cNvSpPr txBox="1"/>
          <p:nvPr/>
        </p:nvSpPr>
        <p:spPr>
          <a:xfrm rot="-1995512">
            <a:off x="3167135" y="1848535"/>
            <a:ext cx="961129" cy="3229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Online ping</a:t>
            </a:r>
            <a:endParaRPr sz="1000"/>
          </a:p>
        </p:txBody>
      </p:sp>
      <p:cxnSp>
        <p:nvCxnSpPr>
          <p:cNvPr id="263" name="Google Shape;263;p34"/>
          <p:cNvCxnSpPr/>
          <p:nvPr/>
        </p:nvCxnSpPr>
        <p:spPr>
          <a:xfrm rot="10800000">
            <a:off x="2646675" y="2153700"/>
            <a:ext cx="0" cy="22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34"/>
          <p:cNvSpPr txBox="1"/>
          <p:nvPr/>
        </p:nvSpPr>
        <p:spPr>
          <a:xfrm>
            <a:off x="2473050" y="2153475"/>
            <a:ext cx="97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Set routes</a:t>
            </a:r>
            <a:endParaRPr sz="1000"/>
          </a:p>
        </p:txBody>
      </p:sp>
      <p:sp>
        <p:nvSpPr>
          <p:cNvPr id="265" name="Google Shape;265;p34"/>
          <p:cNvSpPr txBox="1"/>
          <p:nvPr/>
        </p:nvSpPr>
        <p:spPr>
          <a:xfrm rot="-2700000">
            <a:off x="1595372" y="2932735"/>
            <a:ext cx="1378010" cy="323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username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auth_state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