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69334651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69334651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6933465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76933465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769334651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769334651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769334651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769334651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769334651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769334651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76933465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76933465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693346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693346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76933465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76933465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76933465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76933465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6933465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6933465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76933465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76933465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69334651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6933465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76933465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76933465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upyterhub.readthedocs.io/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wan.web.cern.ch/" TargetMode="External"/><Relationship Id="rId4" Type="http://schemas.openxmlformats.org/officeDocument/2006/relationships/hyperlink" Target="https://mybinder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JupyterHub ≠ </a:t>
            </a:r>
            <a:r>
              <a:rPr i="1" lang="en"/>
              <a:t>x</a:t>
            </a:r>
            <a:r>
              <a:rPr lang="en"/>
              <a:t>, ∀ </a:t>
            </a:r>
            <a:r>
              <a:rPr i="1" lang="en"/>
              <a:t>x</a:t>
            </a:r>
            <a:endParaRPr i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JupyterHub really?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88600" y="3847100"/>
            <a:ext cx="73668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"Jupyter really is taking over the world" - Radovan Bast, CodeRefinery project manager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question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 Jupyter a "</a:t>
            </a:r>
            <a:r>
              <a:rPr b="1" lang="en" sz="2400"/>
              <a:t>service</a:t>
            </a:r>
            <a:r>
              <a:rPr lang="en" sz="2400"/>
              <a:t>"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is Jupyter a "</a:t>
            </a:r>
            <a:r>
              <a:rPr b="1" lang="en" sz="2400"/>
              <a:t>interface to accessing resources</a:t>
            </a:r>
            <a:r>
              <a:rPr lang="en" sz="2400"/>
              <a:t>"?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Example: "Let's just let CSC run Jupyter, we don't need it too" to me sounds like "Let's let CSC run our ssh server, ...".  Why have a cluster if it is hard to use?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Aalto teaching JupyterHub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use: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teaching JH: one dedicated service per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Aalto method: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hub for </a:t>
            </a:r>
            <a:r>
              <a:rPr i="1" lang="en"/>
              <a:t>light computing</a:t>
            </a:r>
            <a:r>
              <a:rPr lang="en"/>
              <a:t>, with features added on for courses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Integrated to Aalto user accounts, Aalto data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Hub data is also mounted on some classroom workstations and mountable on any laptops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410475" y="3205200"/>
            <a:ext cx="3231300" cy="1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 data persists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Usable for other projects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Students have full control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4807375" y="3205200"/>
            <a:ext cx="3231300" cy="1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complex setup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Students have full control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Can't do some "easy" things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Harder to explain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/>
          <p:nvPr/>
        </p:nvSpPr>
        <p:spPr>
          <a:xfrm>
            <a:off x="6696075" y="1624025"/>
            <a:ext cx="333375" cy="1562100"/>
          </a:xfrm>
          <a:custGeom>
            <a:rect b="b" l="l" r="r" t="t"/>
            <a:pathLst>
              <a:path extrusionOk="0" h="62484" w="13335">
                <a:moveTo>
                  <a:pt x="7620" y="62484"/>
                </a:moveTo>
                <a:lnTo>
                  <a:pt x="13335" y="62484"/>
                </a:lnTo>
                <a:lnTo>
                  <a:pt x="1333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teaching hub vs Aalto hub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1274425" y="2782650"/>
            <a:ext cx="803700" cy="426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169" name="Google Shape;169;p24"/>
          <p:cNvSpPr txBox="1"/>
          <p:nvPr/>
        </p:nvSpPr>
        <p:spPr>
          <a:xfrm>
            <a:off x="93500" y="2782650"/>
            <a:ext cx="1016100" cy="426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Course</a:t>
            </a:r>
            <a:endParaRPr sz="1800"/>
          </a:p>
        </p:txBody>
      </p:sp>
      <p:sp>
        <p:nvSpPr>
          <p:cNvPr id="170" name="Google Shape;170;p24"/>
          <p:cNvSpPr txBox="1"/>
          <p:nvPr/>
        </p:nvSpPr>
        <p:spPr>
          <a:xfrm>
            <a:off x="2310027" y="2432800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Storage</a:t>
            </a:r>
            <a:endParaRPr sz="1200"/>
          </a:p>
        </p:txBody>
      </p:sp>
      <p:sp>
        <p:nvSpPr>
          <p:cNvPr id="171" name="Google Shape;171;p24"/>
          <p:cNvSpPr txBox="1"/>
          <p:nvPr/>
        </p:nvSpPr>
        <p:spPr>
          <a:xfrm>
            <a:off x="2310026" y="2920826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Computation</a:t>
            </a:r>
            <a:endParaRPr sz="1200"/>
          </a:p>
        </p:txBody>
      </p:sp>
      <p:cxnSp>
        <p:nvCxnSpPr>
          <p:cNvPr id="172" name="Google Shape;172;p24"/>
          <p:cNvCxnSpPr>
            <a:endCxn id="170" idx="1"/>
          </p:cNvCxnSpPr>
          <p:nvPr/>
        </p:nvCxnSpPr>
        <p:spPr>
          <a:xfrm flipH="1" rot="10800000">
            <a:off x="2078127" y="2594200"/>
            <a:ext cx="231900" cy="10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4"/>
          <p:cNvCxnSpPr>
            <a:endCxn id="171" idx="1"/>
          </p:cNvCxnSpPr>
          <p:nvPr/>
        </p:nvCxnSpPr>
        <p:spPr>
          <a:xfrm flipH="1" rot="10800000">
            <a:off x="2078126" y="3082226"/>
            <a:ext cx="231900" cy="5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4"/>
          <p:cNvSpPr txBox="1"/>
          <p:nvPr/>
        </p:nvSpPr>
        <p:spPr>
          <a:xfrm>
            <a:off x="2310027" y="3408851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Shell</a:t>
            </a:r>
            <a:endParaRPr sz="1200"/>
          </a:p>
        </p:txBody>
      </p:sp>
      <p:sp>
        <p:nvSpPr>
          <p:cNvPr id="175" name="Google Shape;175;p24"/>
          <p:cNvSpPr txBox="1"/>
          <p:nvPr/>
        </p:nvSpPr>
        <p:spPr>
          <a:xfrm>
            <a:off x="2310027" y="3896877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Editor</a:t>
            </a:r>
            <a:endParaRPr sz="1200"/>
          </a:p>
        </p:txBody>
      </p:sp>
      <p:sp>
        <p:nvSpPr>
          <p:cNvPr id="176" name="Google Shape;176;p24"/>
          <p:cNvSpPr txBox="1"/>
          <p:nvPr/>
        </p:nvSpPr>
        <p:spPr>
          <a:xfrm>
            <a:off x="2310027" y="4384903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Version control</a:t>
            </a:r>
            <a:endParaRPr sz="1200"/>
          </a:p>
        </p:txBody>
      </p:sp>
      <p:cxnSp>
        <p:nvCxnSpPr>
          <p:cNvPr id="177" name="Google Shape;177;p24"/>
          <p:cNvCxnSpPr>
            <a:endCxn id="174" idx="1"/>
          </p:cNvCxnSpPr>
          <p:nvPr/>
        </p:nvCxnSpPr>
        <p:spPr>
          <a:xfrm flipH="1" rot="10800000">
            <a:off x="2078127" y="3570251"/>
            <a:ext cx="231900" cy="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4"/>
          <p:cNvCxnSpPr>
            <a:endCxn id="175" idx="1"/>
          </p:cNvCxnSpPr>
          <p:nvPr/>
        </p:nvCxnSpPr>
        <p:spPr>
          <a:xfrm>
            <a:off x="2078127" y="3666477"/>
            <a:ext cx="23190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4"/>
          <p:cNvCxnSpPr>
            <a:endCxn id="176" idx="1"/>
          </p:cNvCxnSpPr>
          <p:nvPr/>
        </p:nvCxnSpPr>
        <p:spPr>
          <a:xfrm>
            <a:off x="2078127" y="3666403"/>
            <a:ext cx="231900" cy="8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4"/>
          <p:cNvSpPr txBox="1"/>
          <p:nvPr/>
        </p:nvSpPr>
        <p:spPr>
          <a:xfrm>
            <a:off x="842275" y="928200"/>
            <a:ext cx="1766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Most hubs</a:t>
            </a:r>
            <a:endParaRPr sz="2200"/>
          </a:p>
        </p:txBody>
      </p:sp>
      <p:sp>
        <p:nvSpPr>
          <p:cNvPr id="181" name="Google Shape;181;p24"/>
          <p:cNvSpPr txBox="1"/>
          <p:nvPr/>
        </p:nvSpPr>
        <p:spPr>
          <a:xfrm>
            <a:off x="5940125" y="1004400"/>
            <a:ext cx="1766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Aalto hub</a:t>
            </a:r>
            <a:endParaRPr sz="2200"/>
          </a:p>
        </p:txBody>
      </p:sp>
      <p:sp>
        <p:nvSpPr>
          <p:cNvPr id="182" name="Google Shape;182;p24"/>
          <p:cNvSpPr txBox="1"/>
          <p:nvPr/>
        </p:nvSpPr>
        <p:spPr>
          <a:xfrm>
            <a:off x="1274425" y="3433000"/>
            <a:ext cx="803700" cy="426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183" name="Google Shape;183;p24"/>
          <p:cNvSpPr txBox="1"/>
          <p:nvPr/>
        </p:nvSpPr>
        <p:spPr>
          <a:xfrm>
            <a:off x="1274425" y="2132288"/>
            <a:ext cx="803700" cy="426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cxnSp>
        <p:nvCxnSpPr>
          <p:cNvPr id="184" name="Google Shape;184;p24"/>
          <p:cNvCxnSpPr>
            <a:stCxn id="182" idx="1"/>
            <a:endCxn id="169" idx="3"/>
          </p:cNvCxnSpPr>
          <p:nvPr/>
        </p:nvCxnSpPr>
        <p:spPr>
          <a:xfrm rot="10800000">
            <a:off x="1109725" y="2996050"/>
            <a:ext cx="164700" cy="6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4"/>
          <p:cNvCxnSpPr>
            <a:stCxn id="168" idx="1"/>
            <a:endCxn id="169" idx="3"/>
          </p:cNvCxnSpPr>
          <p:nvPr/>
        </p:nvCxnSpPr>
        <p:spPr>
          <a:xfrm rot="10800000">
            <a:off x="1109725" y="2996100"/>
            <a:ext cx="1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4"/>
          <p:cNvCxnSpPr>
            <a:stCxn id="183" idx="1"/>
            <a:endCxn id="169" idx="3"/>
          </p:cNvCxnSpPr>
          <p:nvPr/>
        </p:nvCxnSpPr>
        <p:spPr>
          <a:xfrm flipH="1">
            <a:off x="1109725" y="2345738"/>
            <a:ext cx="164700" cy="6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4"/>
          <p:cNvSpPr txBox="1"/>
          <p:nvPr/>
        </p:nvSpPr>
        <p:spPr>
          <a:xfrm>
            <a:off x="4346675" y="2630250"/>
            <a:ext cx="803700" cy="426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188" name="Google Shape;188;p24"/>
          <p:cNvSpPr txBox="1"/>
          <p:nvPr/>
        </p:nvSpPr>
        <p:spPr>
          <a:xfrm>
            <a:off x="5676225" y="1976238"/>
            <a:ext cx="1016100" cy="426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Course</a:t>
            </a:r>
            <a:endParaRPr sz="1800"/>
          </a:p>
        </p:txBody>
      </p:sp>
      <p:sp>
        <p:nvSpPr>
          <p:cNvPr id="189" name="Google Shape;189;p24"/>
          <p:cNvSpPr txBox="1"/>
          <p:nvPr/>
        </p:nvSpPr>
        <p:spPr>
          <a:xfrm>
            <a:off x="5706227" y="3024300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Storage</a:t>
            </a:r>
            <a:endParaRPr sz="1200"/>
          </a:p>
        </p:txBody>
      </p:sp>
      <p:sp>
        <p:nvSpPr>
          <p:cNvPr id="190" name="Google Shape;190;p24"/>
          <p:cNvSpPr txBox="1"/>
          <p:nvPr/>
        </p:nvSpPr>
        <p:spPr>
          <a:xfrm>
            <a:off x="5706226" y="3436126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Computation</a:t>
            </a:r>
            <a:endParaRPr sz="1200"/>
          </a:p>
        </p:txBody>
      </p:sp>
      <p:cxnSp>
        <p:nvCxnSpPr>
          <p:cNvPr id="191" name="Google Shape;191;p24"/>
          <p:cNvCxnSpPr>
            <a:stCxn id="192" idx="3"/>
            <a:endCxn id="189" idx="1"/>
          </p:cNvCxnSpPr>
          <p:nvPr/>
        </p:nvCxnSpPr>
        <p:spPr>
          <a:xfrm>
            <a:off x="5150375" y="2189688"/>
            <a:ext cx="555900" cy="9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4"/>
          <p:cNvCxnSpPr>
            <a:stCxn id="192" idx="3"/>
            <a:endCxn id="190" idx="1"/>
          </p:cNvCxnSpPr>
          <p:nvPr/>
        </p:nvCxnSpPr>
        <p:spPr>
          <a:xfrm>
            <a:off x="5150375" y="2189688"/>
            <a:ext cx="555900" cy="14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4"/>
          <p:cNvSpPr txBox="1"/>
          <p:nvPr/>
        </p:nvSpPr>
        <p:spPr>
          <a:xfrm>
            <a:off x="5706227" y="3847951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Shell</a:t>
            </a:r>
            <a:endParaRPr sz="1200"/>
          </a:p>
        </p:txBody>
      </p:sp>
      <p:sp>
        <p:nvSpPr>
          <p:cNvPr id="195" name="Google Shape;195;p24"/>
          <p:cNvSpPr txBox="1"/>
          <p:nvPr/>
        </p:nvSpPr>
        <p:spPr>
          <a:xfrm>
            <a:off x="5706227" y="4259777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Editor</a:t>
            </a:r>
            <a:endParaRPr sz="1200"/>
          </a:p>
        </p:txBody>
      </p:sp>
      <p:sp>
        <p:nvSpPr>
          <p:cNvPr id="196" name="Google Shape;196;p24"/>
          <p:cNvSpPr txBox="1"/>
          <p:nvPr/>
        </p:nvSpPr>
        <p:spPr>
          <a:xfrm>
            <a:off x="5706227" y="4671603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Version control</a:t>
            </a:r>
            <a:endParaRPr sz="1200"/>
          </a:p>
        </p:txBody>
      </p:sp>
      <p:cxnSp>
        <p:nvCxnSpPr>
          <p:cNvPr id="197" name="Google Shape;197;p24"/>
          <p:cNvCxnSpPr>
            <a:stCxn id="192" idx="3"/>
            <a:endCxn id="194" idx="1"/>
          </p:cNvCxnSpPr>
          <p:nvPr/>
        </p:nvCxnSpPr>
        <p:spPr>
          <a:xfrm>
            <a:off x="5150375" y="2189688"/>
            <a:ext cx="555900" cy="18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4"/>
          <p:cNvCxnSpPr>
            <a:stCxn id="192" idx="3"/>
            <a:endCxn id="195" idx="1"/>
          </p:cNvCxnSpPr>
          <p:nvPr/>
        </p:nvCxnSpPr>
        <p:spPr>
          <a:xfrm>
            <a:off x="5150375" y="2189688"/>
            <a:ext cx="555900" cy="22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4"/>
          <p:cNvCxnSpPr>
            <a:stCxn id="192" idx="3"/>
            <a:endCxn id="196" idx="1"/>
          </p:cNvCxnSpPr>
          <p:nvPr/>
        </p:nvCxnSpPr>
        <p:spPr>
          <a:xfrm>
            <a:off x="5150375" y="2189688"/>
            <a:ext cx="555900" cy="26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4"/>
          <p:cNvSpPr txBox="1"/>
          <p:nvPr/>
        </p:nvSpPr>
        <p:spPr>
          <a:xfrm>
            <a:off x="4346675" y="3280600"/>
            <a:ext cx="803700" cy="426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192" name="Google Shape;192;p24"/>
          <p:cNvSpPr txBox="1"/>
          <p:nvPr/>
        </p:nvSpPr>
        <p:spPr>
          <a:xfrm>
            <a:off x="4346675" y="1976238"/>
            <a:ext cx="803700" cy="426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cxnSp>
        <p:nvCxnSpPr>
          <p:cNvPr id="201" name="Google Shape;201;p24"/>
          <p:cNvCxnSpPr>
            <a:stCxn id="192" idx="3"/>
            <a:endCxn id="202" idx="1"/>
          </p:cNvCxnSpPr>
          <p:nvPr/>
        </p:nvCxnSpPr>
        <p:spPr>
          <a:xfrm>
            <a:off x="5150375" y="2189688"/>
            <a:ext cx="525900" cy="5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4"/>
          <p:cNvCxnSpPr>
            <a:stCxn id="192" idx="3"/>
            <a:endCxn id="188" idx="1"/>
          </p:cNvCxnSpPr>
          <p:nvPr/>
        </p:nvCxnSpPr>
        <p:spPr>
          <a:xfrm>
            <a:off x="5150375" y="2189688"/>
            <a:ext cx="5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>
            <a:stCxn id="192" idx="3"/>
            <a:endCxn id="205" idx="1"/>
          </p:cNvCxnSpPr>
          <p:nvPr/>
        </p:nvCxnSpPr>
        <p:spPr>
          <a:xfrm flipH="1" rot="10800000">
            <a:off x="5150375" y="1622088"/>
            <a:ext cx="525900" cy="5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4"/>
          <p:cNvSpPr txBox="1"/>
          <p:nvPr/>
        </p:nvSpPr>
        <p:spPr>
          <a:xfrm>
            <a:off x="5676225" y="1408650"/>
            <a:ext cx="1016100" cy="426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Course</a:t>
            </a:r>
            <a:endParaRPr sz="1800"/>
          </a:p>
        </p:txBody>
      </p:sp>
      <p:sp>
        <p:nvSpPr>
          <p:cNvPr id="202" name="Google Shape;202;p24"/>
          <p:cNvSpPr txBox="1"/>
          <p:nvPr/>
        </p:nvSpPr>
        <p:spPr>
          <a:xfrm>
            <a:off x="5676225" y="2543838"/>
            <a:ext cx="1016100" cy="426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Course</a:t>
            </a:r>
            <a:endParaRPr sz="1800"/>
          </a:p>
        </p:txBody>
      </p:sp>
      <p:sp>
        <p:nvSpPr>
          <p:cNvPr id="206" name="Google Shape;206;p24"/>
          <p:cNvSpPr txBox="1"/>
          <p:nvPr/>
        </p:nvSpPr>
        <p:spPr>
          <a:xfrm>
            <a:off x="114300" y="3958925"/>
            <a:ext cx="18912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entitlements by-course, student work lost after course (unless downloaded)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7114300" y="1492825"/>
            <a:ext cx="1891200" cy="3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User-first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 kept between courses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may use for purposes outside of courses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expected to learn skills to help them in life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(and complexity no greater than other courses)</a:t>
            </a:r>
            <a:endParaRPr/>
          </a:p>
        </p:txBody>
      </p:sp>
      <p:cxnSp>
        <p:nvCxnSpPr>
          <p:cNvPr id="208" name="Google Shape;208;p24"/>
          <p:cNvCxnSpPr/>
          <p:nvPr/>
        </p:nvCxnSpPr>
        <p:spPr>
          <a:xfrm>
            <a:off x="6696075" y="2205050"/>
            <a:ext cx="32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4"/>
          <p:cNvSpPr txBox="1"/>
          <p:nvPr/>
        </p:nvSpPr>
        <p:spPr>
          <a:xfrm rot="5400000">
            <a:off x="6581486" y="2310753"/>
            <a:ext cx="743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nbgrader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Aalto research JupyterHub 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to our HPC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data, same accounts, same access to the Slurm scheduling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Sama data </a:t>
            </a:r>
            <a:r>
              <a:rPr i="1" lang="en"/>
              <a:t>also</a:t>
            </a:r>
            <a:r>
              <a:rPr lang="en"/>
              <a:t> available by default on research workstations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JupyterHub is not another thing to learn, but an easier way to start using existing resources.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computing / scientific computing for all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provide </a:t>
            </a:r>
            <a:r>
              <a:rPr i="1" lang="en"/>
              <a:t>all</a:t>
            </a:r>
            <a:r>
              <a:rPr lang="en"/>
              <a:t> the community with better </a:t>
            </a:r>
            <a:r>
              <a:rPr i="1" lang="en"/>
              <a:t>computing (not jupyter)</a:t>
            </a:r>
            <a:r>
              <a:rPr lang="en"/>
              <a:t> access?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Contents</a:t>
            </a:r>
            <a:endParaRPr sz="2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JupyterHub?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role does it fill?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Examples of uses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My opinion on strategic usage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Themes</a:t>
            </a:r>
            <a:endParaRPr sz="2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Jupyter isn't a service, but a way to access services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Jupyter can make computing more accessible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Jupyter is </a:t>
            </a:r>
            <a:r>
              <a:rPr i="1" lang="en"/>
              <a:t>not</a:t>
            </a:r>
            <a:r>
              <a:rPr lang="en"/>
              <a:t> perfect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JupyterHub (formal definition)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56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frontend and gateway for Jupyter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</a:t>
            </a:r>
            <a:r>
              <a:rPr lang="en"/>
              <a:t> multi-user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Lightweight user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JH is </a:t>
            </a:r>
            <a:r>
              <a:rPr i="1" lang="en"/>
              <a:t>not</a:t>
            </a:r>
            <a:r>
              <a:rPr lang="en"/>
              <a:t> the only way to provide Jupyter notebook access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https://jupyterhub.readthedocs.io/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700" y="1187750"/>
            <a:ext cx="4328499" cy="32463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873300" y="4576375"/>
            <a:ext cx="4183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"Official" schematic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typical Jupyter(Hub) deployments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group server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MOOC courses - thousands of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HPC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SWAN - CERN data analysis environment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https://swan.web.cern.ch/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https://mybinder.org</a:t>
            </a:r>
            <a:r>
              <a:rPr lang="en"/>
              <a:t> - create environment from git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Own computers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Deployments are as diverse as ssh server deployments.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question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 Jupyter a "</a:t>
            </a:r>
            <a:r>
              <a:rPr b="1" lang="en" sz="2400"/>
              <a:t>service</a:t>
            </a:r>
            <a:r>
              <a:rPr lang="en" sz="2400"/>
              <a:t>"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is Jupyter a "</a:t>
            </a:r>
            <a:r>
              <a:rPr b="1" lang="en" sz="2400"/>
              <a:t>interface to accessing resources</a:t>
            </a:r>
            <a:r>
              <a:rPr lang="en" sz="2400"/>
              <a:t>"?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Example: "Let's just let CSC run jupyter, we don't need it too" to me sounds like "Let's let CSC run ssh, ...".  Why have a cluster if it is hard to use?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879400" y="4753750"/>
            <a:ext cx="3325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 I think it's the second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vs access method</a:t>
            </a:r>
            <a:endParaRPr/>
          </a:p>
        </p:txBody>
      </p:sp>
      <p:grpSp>
        <p:nvGrpSpPr>
          <p:cNvPr id="90" name="Google Shape;90;p18"/>
          <p:cNvGrpSpPr/>
          <p:nvPr/>
        </p:nvGrpSpPr>
        <p:grpSpPr>
          <a:xfrm>
            <a:off x="314400" y="2864600"/>
            <a:ext cx="3134600" cy="1572000"/>
            <a:chOff x="314400" y="2864600"/>
            <a:chExt cx="3134600" cy="1572000"/>
          </a:xfrm>
        </p:grpSpPr>
        <p:sp>
          <p:nvSpPr>
            <p:cNvPr id="91" name="Google Shape;91;p18"/>
            <p:cNvSpPr txBox="1"/>
            <p:nvPr/>
          </p:nvSpPr>
          <p:spPr>
            <a:xfrm>
              <a:off x="314400" y="2864600"/>
              <a:ext cx="978300" cy="1572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HPC</a:t>
              </a:r>
              <a:endParaRPr/>
            </a:p>
          </p:txBody>
        </p:sp>
        <p:sp>
          <p:nvSpPr>
            <p:cNvPr id="92" name="Google Shape;92;p18"/>
            <p:cNvSpPr txBox="1"/>
            <p:nvPr/>
          </p:nvSpPr>
          <p:spPr>
            <a:xfrm>
              <a:off x="1392550" y="2864600"/>
              <a:ext cx="978300" cy="1572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BioInf</a:t>
              </a:r>
              <a:endParaRPr/>
            </a:p>
          </p:txBody>
        </p:sp>
        <p:sp>
          <p:nvSpPr>
            <p:cNvPr id="93" name="Google Shape;93;p18"/>
            <p:cNvSpPr txBox="1"/>
            <p:nvPr/>
          </p:nvSpPr>
          <p:spPr>
            <a:xfrm>
              <a:off x="2470700" y="2864600"/>
              <a:ext cx="978300" cy="1572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JupHub</a:t>
              </a:r>
              <a:endParaRPr/>
            </a:p>
          </p:txBody>
        </p:sp>
      </p:grpSp>
      <p:grpSp>
        <p:nvGrpSpPr>
          <p:cNvPr id="94" name="Google Shape;94;p18"/>
          <p:cNvGrpSpPr/>
          <p:nvPr/>
        </p:nvGrpSpPr>
        <p:grpSpPr>
          <a:xfrm>
            <a:off x="6005825" y="2864600"/>
            <a:ext cx="2056450" cy="1572000"/>
            <a:chOff x="5619575" y="2864600"/>
            <a:chExt cx="2056450" cy="1572000"/>
          </a:xfrm>
        </p:grpSpPr>
        <p:sp>
          <p:nvSpPr>
            <p:cNvPr id="95" name="Google Shape;95;p18"/>
            <p:cNvSpPr txBox="1"/>
            <p:nvPr/>
          </p:nvSpPr>
          <p:spPr>
            <a:xfrm>
              <a:off x="5619575" y="2864600"/>
              <a:ext cx="978300" cy="1572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HPC</a:t>
              </a:r>
              <a:endParaRPr/>
            </a:p>
          </p:txBody>
        </p:sp>
        <p:sp>
          <p:nvSpPr>
            <p:cNvPr id="96" name="Google Shape;96;p18"/>
            <p:cNvSpPr txBox="1"/>
            <p:nvPr/>
          </p:nvSpPr>
          <p:spPr>
            <a:xfrm>
              <a:off x="6697725" y="2864600"/>
              <a:ext cx="978300" cy="1572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BioInf</a:t>
              </a:r>
              <a:endParaRPr/>
            </a:p>
          </p:txBody>
        </p:sp>
        <p:sp>
          <p:nvSpPr>
            <p:cNvPr id="97" name="Google Shape;97;p18"/>
            <p:cNvSpPr txBox="1"/>
            <p:nvPr/>
          </p:nvSpPr>
          <p:spPr>
            <a:xfrm>
              <a:off x="5661425" y="3252825"/>
              <a:ext cx="894600" cy="3891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JupHub</a:t>
              </a:r>
              <a:endParaRPr/>
            </a:p>
          </p:txBody>
        </p:sp>
        <p:sp>
          <p:nvSpPr>
            <p:cNvPr id="98" name="Google Shape;98;p18"/>
            <p:cNvSpPr txBox="1"/>
            <p:nvPr/>
          </p:nvSpPr>
          <p:spPr>
            <a:xfrm>
              <a:off x="5661425" y="3710900"/>
              <a:ext cx="894600" cy="3891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ssh</a:t>
              </a:r>
              <a:endParaRPr/>
            </a:p>
          </p:txBody>
        </p:sp>
        <p:sp>
          <p:nvSpPr>
            <p:cNvPr id="99" name="Google Shape;99;p18"/>
            <p:cNvSpPr txBox="1"/>
            <p:nvPr/>
          </p:nvSpPr>
          <p:spPr>
            <a:xfrm>
              <a:off x="6739575" y="3252825"/>
              <a:ext cx="894600" cy="3891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JupHub</a:t>
              </a:r>
              <a:endParaRPr/>
            </a:p>
          </p:txBody>
        </p:sp>
        <p:sp>
          <p:nvSpPr>
            <p:cNvPr id="100" name="Google Shape;100;p18"/>
            <p:cNvSpPr txBox="1"/>
            <p:nvPr/>
          </p:nvSpPr>
          <p:spPr>
            <a:xfrm>
              <a:off x="6739575" y="3710900"/>
              <a:ext cx="894600" cy="3891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ssh</a:t>
              </a:r>
              <a:endParaRPr/>
            </a:p>
          </p:txBody>
        </p:sp>
      </p:grpSp>
      <p:sp>
        <p:nvSpPr>
          <p:cNvPr id="101" name="Google Shape;101;p18"/>
          <p:cNvSpPr txBox="1"/>
          <p:nvPr/>
        </p:nvSpPr>
        <p:spPr>
          <a:xfrm>
            <a:off x="288200" y="1676825"/>
            <a:ext cx="31608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JupyterHub is a service:</a:t>
            </a:r>
            <a:endParaRPr sz="1800"/>
          </a:p>
        </p:txBody>
      </p:sp>
      <p:sp>
        <p:nvSpPr>
          <p:cNvPr id="102" name="Google Shape;102;p18"/>
          <p:cNvSpPr txBox="1"/>
          <p:nvPr/>
        </p:nvSpPr>
        <p:spPr>
          <a:xfrm>
            <a:off x="5453650" y="1676825"/>
            <a:ext cx="31608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JupyterHub is a way of accessing services: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vs access method</a:t>
            </a:r>
            <a:endParaRPr/>
          </a:p>
        </p:txBody>
      </p:sp>
      <p:grpSp>
        <p:nvGrpSpPr>
          <p:cNvPr id="108" name="Google Shape;108;p19"/>
          <p:cNvGrpSpPr/>
          <p:nvPr/>
        </p:nvGrpSpPr>
        <p:grpSpPr>
          <a:xfrm>
            <a:off x="288200" y="2210225"/>
            <a:ext cx="8326250" cy="2226375"/>
            <a:chOff x="288200" y="2210225"/>
            <a:chExt cx="8326250" cy="2226375"/>
          </a:xfrm>
        </p:grpSpPr>
        <p:grpSp>
          <p:nvGrpSpPr>
            <p:cNvPr id="109" name="Google Shape;109;p19"/>
            <p:cNvGrpSpPr/>
            <p:nvPr/>
          </p:nvGrpSpPr>
          <p:grpSpPr>
            <a:xfrm>
              <a:off x="314400" y="2864600"/>
              <a:ext cx="3134600" cy="1572000"/>
              <a:chOff x="314400" y="2864600"/>
              <a:chExt cx="3134600" cy="1572000"/>
            </a:xfrm>
          </p:grpSpPr>
          <p:sp>
            <p:nvSpPr>
              <p:cNvPr id="110" name="Google Shape;110;p19"/>
              <p:cNvSpPr txBox="1"/>
              <p:nvPr/>
            </p:nvSpPr>
            <p:spPr>
              <a:xfrm>
                <a:off x="314400" y="2864600"/>
                <a:ext cx="978300" cy="1572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HPC</a:t>
                </a:r>
                <a:endParaRPr/>
              </a:p>
            </p:txBody>
          </p:sp>
          <p:sp>
            <p:nvSpPr>
              <p:cNvPr id="111" name="Google Shape;111;p19"/>
              <p:cNvSpPr txBox="1"/>
              <p:nvPr/>
            </p:nvSpPr>
            <p:spPr>
              <a:xfrm>
                <a:off x="1392550" y="2864600"/>
                <a:ext cx="978300" cy="1572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BioInf</a:t>
                </a:r>
                <a:endParaRPr/>
              </a:p>
            </p:txBody>
          </p:sp>
          <p:sp>
            <p:nvSpPr>
              <p:cNvPr id="112" name="Google Shape;112;p19"/>
              <p:cNvSpPr txBox="1"/>
              <p:nvPr/>
            </p:nvSpPr>
            <p:spPr>
              <a:xfrm>
                <a:off x="2470700" y="2864600"/>
                <a:ext cx="978300" cy="1572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JupHub</a:t>
                </a:r>
                <a:endParaRPr/>
              </a:p>
            </p:txBody>
          </p:sp>
        </p:grpSp>
        <p:grpSp>
          <p:nvGrpSpPr>
            <p:cNvPr id="113" name="Google Shape;113;p19"/>
            <p:cNvGrpSpPr/>
            <p:nvPr/>
          </p:nvGrpSpPr>
          <p:grpSpPr>
            <a:xfrm>
              <a:off x="6005825" y="2864600"/>
              <a:ext cx="2056450" cy="1572000"/>
              <a:chOff x="5619575" y="2864600"/>
              <a:chExt cx="2056450" cy="1572000"/>
            </a:xfrm>
          </p:grpSpPr>
          <p:sp>
            <p:nvSpPr>
              <p:cNvPr id="114" name="Google Shape;114;p19"/>
              <p:cNvSpPr txBox="1"/>
              <p:nvPr/>
            </p:nvSpPr>
            <p:spPr>
              <a:xfrm>
                <a:off x="5619575" y="2864600"/>
                <a:ext cx="978300" cy="1572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HPC</a:t>
                </a:r>
                <a:endParaRPr/>
              </a:p>
            </p:txBody>
          </p:sp>
          <p:sp>
            <p:nvSpPr>
              <p:cNvPr id="115" name="Google Shape;115;p19"/>
              <p:cNvSpPr txBox="1"/>
              <p:nvPr/>
            </p:nvSpPr>
            <p:spPr>
              <a:xfrm>
                <a:off x="6697725" y="2864600"/>
                <a:ext cx="978300" cy="1572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BioInf</a:t>
                </a:r>
                <a:endParaRPr/>
              </a:p>
            </p:txBody>
          </p:sp>
          <p:sp>
            <p:nvSpPr>
              <p:cNvPr id="116" name="Google Shape;116;p19"/>
              <p:cNvSpPr txBox="1"/>
              <p:nvPr/>
            </p:nvSpPr>
            <p:spPr>
              <a:xfrm>
                <a:off x="5661425" y="3252825"/>
                <a:ext cx="894600" cy="3891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JupHub</a:t>
                </a:r>
                <a:endParaRPr/>
              </a:p>
            </p:txBody>
          </p:sp>
          <p:sp>
            <p:nvSpPr>
              <p:cNvPr id="117" name="Google Shape;117;p19"/>
              <p:cNvSpPr txBox="1"/>
              <p:nvPr/>
            </p:nvSpPr>
            <p:spPr>
              <a:xfrm>
                <a:off x="5661425" y="3710900"/>
                <a:ext cx="894600" cy="3891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ssh</a:t>
                </a:r>
                <a:endParaRPr/>
              </a:p>
            </p:txBody>
          </p:sp>
          <p:sp>
            <p:nvSpPr>
              <p:cNvPr id="118" name="Google Shape;118;p19"/>
              <p:cNvSpPr txBox="1"/>
              <p:nvPr/>
            </p:nvSpPr>
            <p:spPr>
              <a:xfrm>
                <a:off x="6739575" y="3252825"/>
                <a:ext cx="894600" cy="3891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JupHub</a:t>
                </a:r>
                <a:endParaRPr/>
              </a:p>
            </p:txBody>
          </p:sp>
          <p:sp>
            <p:nvSpPr>
              <p:cNvPr id="119" name="Google Shape;119;p19"/>
              <p:cNvSpPr txBox="1"/>
              <p:nvPr/>
            </p:nvSpPr>
            <p:spPr>
              <a:xfrm>
                <a:off x="6739575" y="3710900"/>
                <a:ext cx="894600" cy="3891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ssh</a:t>
                </a:r>
                <a:endParaRPr/>
              </a:p>
            </p:txBody>
          </p:sp>
        </p:grpSp>
        <p:sp>
          <p:nvSpPr>
            <p:cNvPr id="120" name="Google Shape;120;p19"/>
            <p:cNvSpPr txBox="1"/>
            <p:nvPr/>
          </p:nvSpPr>
          <p:spPr>
            <a:xfrm>
              <a:off x="288200" y="2210225"/>
              <a:ext cx="31608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JupyterHub is a service:</a:t>
              </a:r>
              <a:endParaRPr sz="1800"/>
            </a:p>
          </p:txBody>
        </p:sp>
        <p:sp>
          <p:nvSpPr>
            <p:cNvPr id="121" name="Google Shape;121;p19"/>
            <p:cNvSpPr txBox="1"/>
            <p:nvPr/>
          </p:nvSpPr>
          <p:spPr>
            <a:xfrm>
              <a:off x="5453650" y="2210225"/>
              <a:ext cx="31608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JupyterHub is a way of accessing services:</a:t>
              </a:r>
              <a:endParaRPr sz="18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question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 Jupyter a "</a:t>
            </a:r>
            <a:r>
              <a:rPr b="1" lang="en" sz="2400"/>
              <a:t>service</a:t>
            </a:r>
            <a:r>
              <a:rPr lang="en" sz="2400"/>
              <a:t>"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is Jupyter a "</a:t>
            </a:r>
            <a:r>
              <a:rPr b="1" lang="en" sz="2400"/>
              <a:t>interface to accessing resources</a:t>
            </a:r>
            <a:r>
              <a:rPr lang="en" sz="2400"/>
              <a:t>"?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1"/>
          <p:cNvGrpSpPr/>
          <p:nvPr/>
        </p:nvGrpSpPr>
        <p:grpSpPr>
          <a:xfrm>
            <a:off x="288200" y="2819825"/>
            <a:ext cx="8326250" cy="2226375"/>
            <a:chOff x="288200" y="2210225"/>
            <a:chExt cx="8326250" cy="2226375"/>
          </a:xfrm>
        </p:grpSpPr>
        <p:grpSp>
          <p:nvGrpSpPr>
            <p:cNvPr id="133" name="Google Shape;133;p21"/>
            <p:cNvGrpSpPr/>
            <p:nvPr/>
          </p:nvGrpSpPr>
          <p:grpSpPr>
            <a:xfrm>
              <a:off x="314400" y="2864600"/>
              <a:ext cx="3134600" cy="1572000"/>
              <a:chOff x="314400" y="2864600"/>
              <a:chExt cx="3134600" cy="1572000"/>
            </a:xfrm>
          </p:grpSpPr>
          <p:sp>
            <p:nvSpPr>
              <p:cNvPr id="134" name="Google Shape;134;p21"/>
              <p:cNvSpPr txBox="1"/>
              <p:nvPr/>
            </p:nvSpPr>
            <p:spPr>
              <a:xfrm>
                <a:off x="314400" y="2864600"/>
                <a:ext cx="978300" cy="1572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HPC</a:t>
                </a:r>
                <a:endParaRPr/>
              </a:p>
            </p:txBody>
          </p:sp>
          <p:sp>
            <p:nvSpPr>
              <p:cNvPr id="135" name="Google Shape;135;p21"/>
              <p:cNvSpPr txBox="1"/>
              <p:nvPr/>
            </p:nvSpPr>
            <p:spPr>
              <a:xfrm>
                <a:off x="1392550" y="2864600"/>
                <a:ext cx="978300" cy="1572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BioInf</a:t>
                </a:r>
                <a:endParaRPr/>
              </a:p>
            </p:txBody>
          </p:sp>
          <p:sp>
            <p:nvSpPr>
              <p:cNvPr id="136" name="Google Shape;136;p21"/>
              <p:cNvSpPr txBox="1"/>
              <p:nvPr/>
            </p:nvSpPr>
            <p:spPr>
              <a:xfrm>
                <a:off x="2470700" y="2864600"/>
                <a:ext cx="978300" cy="1572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JupHub</a:t>
                </a:r>
                <a:endParaRPr/>
              </a:p>
            </p:txBody>
          </p:sp>
        </p:grpSp>
        <p:grpSp>
          <p:nvGrpSpPr>
            <p:cNvPr id="137" name="Google Shape;137;p21"/>
            <p:cNvGrpSpPr/>
            <p:nvPr/>
          </p:nvGrpSpPr>
          <p:grpSpPr>
            <a:xfrm>
              <a:off x="6005825" y="2864600"/>
              <a:ext cx="2056450" cy="1572000"/>
              <a:chOff x="5619575" y="2864600"/>
              <a:chExt cx="2056450" cy="1572000"/>
            </a:xfrm>
          </p:grpSpPr>
          <p:sp>
            <p:nvSpPr>
              <p:cNvPr id="138" name="Google Shape;138;p21"/>
              <p:cNvSpPr txBox="1"/>
              <p:nvPr/>
            </p:nvSpPr>
            <p:spPr>
              <a:xfrm>
                <a:off x="5619575" y="2864600"/>
                <a:ext cx="978300" cy="1572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HPC</a:t>
                </a:r>
                <a:endParaRPr/>
              </a:p>
            </p:txBody>
          </p:sp>
          <p:sp>
            <p:nvSpPr>
              <p:cNvPr id="139" name="Google Shape;139;p21"/>
              <p:cNvSpPr txBox="1"/>
              <p:nvPr/>
            </p:nvSpPr>
            <p:spPr>
              <a:xfrm>
                <a:off x="6697725" y="2864600"/>
                <a:ext cx="978300" cy="1572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BioInf</a:t>
                </a:r>
                <a:endParaRPr/>
              </a:p>
            </p:txBody>
          </p:sp>
          <p:sp>
            <p:nvSpPr>
              <p:cNvPr id="140" name="Google Shape;140;p21"/>
              <p:cNvSpPr txBox="1"/>
              <p:nvPr/>
            </p:nvSpPr>
            <p:spPr>
              <a:xfrm>
                <a:off x="5661425" y="3252825"/>
                <a:ext cx="894600" cy="3891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JupHub</a:t>
                </a:r>
                <a:endParaRPr/>
              </a:p>
            </p:txBody>
          </p:sp>
          <p:sp>
            <p:nvSpPr>
              <p:cNvPr id="141" name="Google Shape;141;p21"/>
              <p:cNvSpPr txBox="1"/>
              <p:nvPr/>
            </p:nvSpPr>
            <p:spPr>
              <a:xfrm>
                <a:off x="5661425" y="3710900"/>
                <a:ext cx="894600" cy="3891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ssh</a:t>
                </a:r>
                <a:endParaRPr/>
              </a:p>
            </p:txBody>
          </p:sp>
          <p:sp>
            <p:nvSpPr>
              <p:cNvPr id="142" name="Google Shape;142;p21"/>
              <p:cNvSpPr txBox="1"/>
              <p:nvPr/>
            </p:nvSpPr>
            <p:spPr>
              <a:xfrm>
                <a:off x="6739575" y="3252825"/>
                <a:ext cx="894600" cy="3891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JupHub</a:t>
                </a:r>
                <a:endParaRPr/>
              </a:p>
            </p:txBody>
          </p:sp>
          <p:sp>
            <p:nvSpPr>
              <p:cNvPr id="143" name="Google Shape;143;p21"/>
              <p:cNvSpPr txBox="1"/>
              <p:nvPr/>
            </p:nvSpPr>
            <p:spPr>
              <a:xfrm>
                <a:off x="6739575" y="3710900"/>
                <a:ext cx="894600" cy="3891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ssh</a:t>
                </a:r>
                <a:endParaRPr/>
              </a:p>
            </p:txBody>
          </p:sp>
        </p:grpSp>
        <p:sp>
          <p:nvSpPr>
            <p:cNvPr id="144" name="Google Shape;144;p21"/>
            <p:cNvSpPr txBox="1"/>
            <p:nvPr/>
          </p:nvSpPr>
          <p:spPr>
            <a:xfrm>
              <a:off x="288200" y="2210225"/>
              <a:ext cx="31608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JupyterHub is a service:</a:t>
              </a:r>
              <a:endParaRPr sz="1800"/>
            </a:p>
          </p:txBody>
        </p:sp>
        <p:sp>
          <p:nvSpPr>
            <p:cNvPr id="145" name="Google Shape;145;p21"/>
            <p:cNvSpPr txBox="1"/>
            <p:nvPr/>
          </p:nvSpPr>
          <p:spPr>
            <a:xfrm>
              <a:off x="5453650" y="2210225"/>
              <a:ext cx="31608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JupyterHub is a way of accessing services:</a:t>
              </a:r>
              <a:endParaRPr sz="1800"/>
            </a:p>
          </p:txBody>
        </p:sp>
      </p:grpSp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question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 Jupyter a "</a:t>
            </a:r>
            <a:r>
              <a:rPr b="1" lang="en" sz="2400"/>
              <a:t>service</a:t>
            </a:r>
            <a:r>
              <a:rPr lang="en" sz="2400"/>
              <a:t>"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is Jupyter a "</a:t>
            </a:r>
            <a:r>
              <a:rPr b="1" lang="en" sz="2400"/>
              <a:t>interface to accessing resources</a:t>
            </a:r>
            <a:r>
              <a:rPr lang="en" sz="2400"/>
              <a:t>"?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